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8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87"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8" d="100"/>
          <a:sy n="78" d="100"/>
        </p:scale>
        <p:origin x="159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29392E6-A6D8-42A1-A40D-245467D6DB99}"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CEAB0D-5E1D-4C89-B4FD-9C22EEBCB9F4}" type="slidenum">
              <a:rPr lang="ar-IQ" smtClean="0"/>
              <a:t>‹#›</a:t>
            </a:fld>
            <a:endParaRPr lang="ar-IQ"/>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329392E6-A6D8-42A1-A40D-245467D6DB99}"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CEAB0D-5E1D-4C89-B4FD-9C22EEBCB9F4}"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329392E6-A6D8-42A1-A40D-245467D6DB99}"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CEAB0D-5E1D-4C89-B4FD-9C22EEBCB9F4}"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a:t>انقر لتحرير نمط العنوان الرئيسي</a:t>
            </a:r>
            <a:endParaRPr lang="en-US" dirty="0"/>
          </a:p>
        </p:txBody>
      </p:sp>
      <p:sp>
        <p:nvSpPr>
          <p:cNvPr id="4" name="Date Placeholder 3"/>
          <p:cNvSpPr>
            <a:spLocks noGrp="1"/>
          </p:cNvSpPr>
          <p:nvPr>
            <p:ph type="dt" sz="half" idx="10"/>
          </p:nvPr>
        </p:nvSpPr>
        <p:spPr/>
        <p:txBody>
          <a:bodyPr/>
          <a:lstStyle/>
          <a:p>
            <a:fld id="{329392E6-A6D8-42A1-A40D-245467D6DB99}"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CEAB0D-5E1D-4C89-B4FD-9C22EEBCB9F4}" type="slidenum">
              <a:rPr lang="ar-IQ" smtClean="0"/>
              <a:t>‹#›</a:t>
            </a:fld>
            <a:endParaRPr lang="ar-IQ"/>
          </a:p>
        </p:txBody>
      </p:sp>
      <p:sp>
        <p:nvSpPr>
          <p:cNvPr id="8" name="Content Placeholder 7"/>
          <p:cNvSpPr>
            <a:spLocks noGrp="1"/>
          </p:cNvSpPr>
          <p:nvPr>
            <p:ph sz="quarter" idx="13"/>
          </p:nvPr>
        </p:nvSpPr>
        <p:spPr>
          <a:xfrm>
            <a:off x="609600" y="1600200"/>
            <a:ext cx="79248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329392E6-A6D8-42A1-A40D-245467D6DB99}"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CEAB0D-5E1D-4C89-B4FD-9C22EEBCB9F4}"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2" name="Title 1"/>
          <p:cNvSpPr>
            <a:spLocks noGrp="1"/>
          </p:cNvSpPr>
          <p:nvPr>
            <p:ph type="title"/>
          </p:nvPr>
        </p:nvSpPr>
        <p:spPr>
          <a:xfrm>
            <a:off x="609600" y="274638"/>
            <a:ext cx="7924800" cy="1143000"/>
          </a:xfrm>
        </p:spPr>
        <p:txBody>
          <a:bodyPr/>
          <a:lstStyle/>
          <a:p>
            <a:r>
              <a:rPr lang="ar-SA"/>
              <a:t>انقر لتحرير نمط العنوان الرئيسي</a:t>
            </a:r>
            <a:endParaRPr lang="en-US" dirty="0"/>
          </a:p>
        </p:txBody>
      </p:sp>
      <p:sp>
        <p:nvSpPr>
          <p:cNvPr id="5" name="Date Placeholder 4"/>
          <p:cNvSpPr>
            <a:spLocks noGrp="1"/>
          </p:cNvSpPr>
          <p:nvPr>
            <p:ph type="dt" sz="half" idx="10"/>
          </p:nvPr>
        </p:nvSpPr>
        <p:spPr/>
        <p:txBody>
          <a:bodyPr/>
          <a:lstStyle/>
          <a:p>
            <a:fld id="{329392E6-A6D8-42A1-A40D-245467D6DB99}" type="datetimeFigureOut">
              <a:rPr lang="ar-IQ" smtClean="0"/>
              <a:t>12/06/1446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CEAB0D-5E1D-4C89-B4FD-9C22EEBCB9F4}"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329392E6-A6D8-42A1-A40D-245467D6DB99}" type="datetimeFigureOut">
              <a:rPr lang="ar-IQ" smtClean="0"/>
              <a:t>12/06/1446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0CEAB0D-5E1D-4C89-B4FD-9C22EEBCB9F4}"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329392E6-A6D8-42A1-A40D-245467D6DB99}" type="datetimeFigureOut">
              <a:rPr lang="ar-IQ" smtClean="0"/>
              <a:t>12/06/1446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0CEAB0D-5E1D-4C89-B4FD-9C22EEBCB9F4}"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392E6-A6D8-42A1-A40D-245467D6DB99}" type="datetimeFigureOut">
              <a:rPr lang="ar-IQ" smtClean="0"/>
              <a:t>12/06/1446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0CEAB0D-5E1D-4C89-B4FD-9C22EEBCB9F4}"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329392E6-A6D8-42A1-A40D-245467D6DB99}" type="datetimeFigureOut">
              <a:rPr lang="ar-IQ" smtClean="0"/>
              <a:t>12/06/1446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CEAB0D-5E1D-4C89-B4FD-9C22EEBCB9F4}"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329392E6-A6D8-42A1-A40D-245467D6DB99}" type="datetimeFigureOut">
              <a:rPr lang="ar-IQ" smtClean="0"/>
              <a:t>12/06/1446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CEAB0D-5E1D-4C89-B4FD-9C22EEBCB9F4}"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29392E6-A6D8-42A1-A40D-245467D6DB99}" type="datetimeFigureOut">
              <a:rPr lang="ar-IQ" smtClean="0"/>
              <a:t>12/06/1446</a:t>
            </a:fld>
            <a:endParaRPr lang="ar-IQ"/>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IQ"/>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0CEAB0D-5E1D-4C89-B4FD-9C22EEBCB9F4}"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r>
              <a:rPr lang="en-US" dirty="0"/>
              <a:t>Presented by : Dr. </a:t>
            </a:r>
            <a:r>
              <a:rPr lang="en-US"/>
              <a:t>Fadhil Sahib .</a:t>
            </a:r>
            <a:endParaRPr lang="en-US" dirty="0"/>
          </a:p>
        </p:txBody>
      </p:sp>
      <p:sp>
        <p:nvSpPr>
          <p:cNvPr id="2" name="عنوان 1"/>
          <p:cNvSpPr>
            <a:spLocks noGrp="1"/>
          </p:cNvSpPr>
          <p:nvPr>
            <p:ph type="ctrTitle"/>
          </p:nvPr>
        </p:nvSpPr>
        <p:spPr/>
        <p:txBody>
          <a:bodyPr/>
          <a:lstStyle/>
          <a:p>
            <a:r>
              <a:rPr lang="en-US" b="1" i="1" dirty="0">
                <a:latin typeface="Algerian" pitchFamily="82" charset="0"/>
              </a:rPr>
              <a:t>Anatomical term and position </a:t>
            </a:r>
            <a:endParaRPr lang="ar-IQ" b="1" i="1" dirty="0">
              <a:latin typeface="Algerian" pitchFamily="82" charset="0"/>
            </a:endParaRPr>
          </a:p>
        </p:txBody>
      </p:sp>
    </p:spTree>
    <p:extLst>
      <p:ext uri="{BB962C8B-B14F-4D97-AF65-F5344CB8AC3E}">
        <p14:creationId xmlns:p14="http://schemas.microsoft.com/office/powerpoint/2010/main" val="197773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E:\New folder (2)\250824143_208574.jpg"/>
          <p:cNvPicPr>
            <a:picLocks noGrp="1"/>
          </p:cNvPicPr>
          <p:nvPr>
            <p:ph sz="quarter" idx="13"/>
          </p:nvPr>
        </p:nvPicPr>
        <p:blipFill>
          <a:blip r:embed="rId2"/>
          <a:srcRect/>
          <a:stretch>
            <a:fillRect/>
          </a:stretch>
        </p:blipFill>
        <p:spPr bwMode="auto">
          <a:xfrm>
            <a:off x="1619672" y="476672"/>
            <a:ext cx="5368188" cy="5649491"/>
          </a:xfrm>
          <a:prstGeom prst="rect">
            <a:avLst/>
          </a:prstGeom>
          <a:noFill/>
          <a:ln w="9525">
            <a:noFill/>
            <a:miter lim="800000"/>
            <a:headEnd/>
            <a:tailEnd/>
          </a:ln>
        </p:spPr>
      </p:pic>
    </p:spTree>
    <p:extLst>
      <p:ext uri="{BB962C8B-B14F-4D97-AF65-F5344CB8AC3E}">
        <p14:creationId xmlns:p14="http://schemas.microsoft.com/office/powerpoint/2010/main" val="213996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E:\New folder (2)\246938540_209018.jpg"/>
          <p:cNvPicPr>
            <a:picLocks noGrp="1"/>
          </p:cNvPicPr>
          <p:nvPr>
            <p:ph sz="quarter" idx="13"/>
          </p:nvPr>
        </p:nvPicPr>
        <p:blipFill>
          <a:blip r:embed="rId2"/>
          <a:stretch>
            <a:fillRect/>
          </a:stretch>
        </p:blipFill>
        <p:spPr bwMode="auto">
          <a:xfrm>
            <a:off x="1074693" y="1600200"/>
            <a:ext cx="6994613" cy="4114800"/>
          </a:xfrm>
          <a:prstGeom prst="rect">
            <a:avLst/>
          </a:prstGeom>
          <a:noFill/>
          <a:ln w="9525">
            <a:noFill/>
            <a:miter lim="800000"/>
            <a:headEnd/>
            <a:tailEnd/>
          </a:ln>
        </p:spPr>
      </p:pic>
    </p:spTree>
    <p:extLst>
      <p:ext uri="{BB962C8B-B14F-4D97-AF65-F5344CB8AC3E}">
        <p14:creationId xmlns:p14="http://schemas.microsoft.com/office/powerpoint/2010/main" val="4099867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E:\New folder (2)\250936162_80216.jpg"/>
          <p:cNvPicPr>
            <a:picLocks noGrp="1"/>
          </p:cNvPicPr>
          <p:nvPr>
            <p:ph sz="quarter" idx="13"/>
          </p:nvPr>
        </p:nvPicPr>
        <p:blipFill>
          <a:blip r:embed="rId2"/>
          <a:stretch>
            <a:fillRect/>
          </a:stretch>
        </p:blipFill>
        <p:spPr bwMode="auto">
          <a:xfrm>
            <a:off x="1828800" y="1600200"/>
            <a:ext cx="5486400" cy="4114800"/>
          </a:xfrm>
          <a:prstGeom prst="rect">
            <a:avLst/>
          </a:prstGeom>
          <a:noFill/>
          <a:ln w="9525">
            <a:noFill/>
            <a:miter lim="800000"/>
            <a:headEnd/>
            <a:tailEnd/>
          </a:ln>
        </p:spPr>
      </p:pic>
    </p:spTree>
    <p:extLst>
      <p:ext uri="{BB962C8B-B14F-4D97-AF65-F5344CB8AC3E}">
        <p14:creationId xmlns:p14="http://schemas.microsoft.com/office/powerpoint/2010/main" val="3432714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E:\New folder (2)\250938686_80998.jpg"/>
          <p:cNvPicPr>
            <a:picLocks noGrp="1"/>
          </p:cNvPicPr>
          <p:nvPr>
            <p:ph sz="quarter" idx="13"/>
          </p:nvPr>
        </p:nvPicPr>
        <p:blipFill>
          <a:blip r:embed="rId2"/>
          <a:srcRect/>
          <a:stretch>
            <a:fillRect/>
          </a:stretch>
        </p:blipFill>
        <p:spPr bwMode="auto">
          <a:xfrm>
            <a:off x="1187624" y="476672"/>
            <a:ext cx="6545700" cy="6009531"/>
          </a:xfrm>
          <a:prstGeom prst="rect">
            <a:avLst/>
          </a:prstGeom>
          <a:noFill/>
          <a:ln w="9525">
            <a:noFill/>
            <a:miter lim="800000"/>
            <a:headEnd/>
            <a:tailEnd/>
          </a:ln>
        </p:spPr>
      </p:pic>
    </p:spTree>
    <p:extLst>
      <p:ext uri="{BB962C8B-B14F-4D97-AF65-F5344CB8AC3E}">
        <p14:creationId xmlns:p14="http://schemas.microsoft.com/office/powerpoint/2010/main" val="115710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57200" y="476672"/>
            <a:ext cx="8229600" cy="5649491"/>
          </a:xfrm>
        </p:spPr>
        <p:txBody>
          <a:bodyPr>
            <a:normAutofit/>
          </a:bodyPr>
          <a:lstStyle/>
          <a:p>
            <a:pPr marL="0" indent="0" algn="l">
              <a:buNone/>
            </a:pPr>
            <a:r>
              <a:rPr lang="en-US" b="1" i="1" u="sng" dirty="0"/>
              <a:t>Terms Related to Movement</a:t>
            </a:r>
          </a:p>
          <a:p>
            <a:pPr marL="0" indent="0" algn="l">
              <a:buNone/>
            </a:pPr>
            <a:r>
              <a:rPr lang="en-US" dirty="0"/>
              <a:t>A site where two or more bones come together is known as a joint. </a:t>
            </a:r>
          </a:p>
          <a:p>
            <a:pPr marL="0" indent="0" algn="l">
              <a:buNone/>
            </a:pPr>
            <a:r>
              <a:rPr lang="en-US" dirty="0"/>
              <a:t>Some joints have no movement (sutures of the</a:t>
            </a:r>
          </a:p>
          <a:p>
            <a:pPr marL="0" indent="0" algn="l">
              <a:buNone/>
            </a:pPr>
            <a:r>
              <a:rPr lang="en-US" dirty="0"/>
              <a:t>skull), some have only slight movement (superior tibiofibular joint), and some are freely movable (shoulder joint</a:t>
            </a:r>
          </a:p>
          <a:p>
            <a:pPr marL="0" indent="0" algn="l">
              <a:buNone/>
            </a:pPr>
            <a:endParaRPr lang="en-US" dirty="0"/>
          </a:p>
          <a:p>
            <a:pPr marL="0" indent="0" algn="l">
              <a:buNone/>
            </a:pPr>
            <a:r>
              <a:rPr lang="en-US" dirty="0"/>
              <a:t>**Flexion is a movement that takes place in a </a:t>
            </a:r>
            <a:r>
              <a:rPr lang="en-US" dirty="0" err="1"/>
              <a:t>sagitalplane</a:t>
            </a:r>
            <a:r>
              <a:rPr lang="en-US" dirty="0"/>
              <a:t>. </a:t>
            </a:r>
          </a:p>
          <a:p>
            <a:pPr marL="0" indent="0" algn="l">
              <a:buNone/>
            </a:pPr>
            <a:endParaRPr lang="ar-IQ" dirty="0"/>
          </a:p>
        </p:txBody>
      </p:sp>
    </p:spTree>
    <p:extLst>
      <p:ext uri="{BB962C8B-B14F-4D97-AF65-F5344CB8AC3E}">
        <p14:creationId xmlns:p14="http://schemas.microsoft.com/office/powerpoint/2010/main" val="2571403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57200" y="580572"/>
            <a:ext cx="8229600" cy="5545592"/>
          </a:xfrm>
        </p:spPr>
        <p:txBody>
          <a:bodyPr/>
          <a:lstStyle/>
          <a:p>
            <a:pPr marL="0" indent="0" algn="l">
              <a:buNone/>
            </a:pPr>
            <a:r>
              <a:rPr lang="en-US" dirty="0"/>
              <a:t>Extension means straightening the joint and</a:t>
            </a:r>
          </a:p>
          <a:p>
            <a:pPr marL="0" indent="0" algn="l">
              <a:buNone/>
            </a:pPr>
            <a:r>
              <a:rPr lang="en-US" dirty="0"/>
              <a:t>usually takes place in a posterior direction .</a:t>
            </a:r>
          </a:p>
          <a:p>
            <a:pPr marL="0" indent="0" algn="l">
              <a:buNone/>
            </a:pPr>
            <a:r>
              <a:rPr lang="en-US" dirty="0"/>
              <a:t>Lateral flexion is a movement of the trunk in the </a:t>
            </a:r>
            <a:endParaRPr lang="ar-IQ" dirty="0"/>
          </a:p>
          <a:p>
            <a:pPr marL="0" indent="0" algn="l">
              <a:buNone/>
            </a:pPr>
            <a:r>
              <a:rPr lang="en-US" dirty="0"/>
              <a:t>coronal plane .</a:t>
            </a:r>
          </a:p>
          <a:p>
            <a:pPr marL="0" indent="0" algn="l">
              <a:buNone/>
            </a:pPr>
            <a:endParaRPr lang="en-US" dirty="0"/>
          </a:p>
          <a:p>
            <a:pPr marL="0" indent="0" algn="l">
              <a:buNone/>
            </a:pPr>
            <a:r>
              <a:rPr lang="en-US" dirty="0"/>
              <a:t>Abduction is a movement of a limb away from the midline of the body in the coronal plane .</a:t>
            </a:r>
          </a:p>
          <a:p>
            <a:pPr marL="0" indent="0" algn="l">
              <a:buNone/>
            </a:pPr>
            <a:endParaRPr lang="ar-IQ" dirty="0"/>
          </a:p>
        </p:txBody>
      </p:sp>
    </p:spTree>
    <p:extLst>
      <p:ext uri="{BB962C8B-B14F-4D97-AF65-F5344CB8AC3E}">
        <p14:creationId xmlns:p14="http://schemas.microsoft.com/office/powerpoint/2010/main" val="334906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57200" y="260648"/>
            <a:ext cx="8229600" cy="5865515"/>
          </a:xfrm>
        </p:spPr>
        <p:txBody>
          <a:bodyPr>
            <a:normAutofit/>
          </a:bodyPr>
          <a:lstStyle/>
          <a:p>
            <a:pPr marL="0" indent="0" algn="l">
              <a:buNone/>
            </a:pPr>
            <a:r>
              <a:rPr lang="en-US" dirty="0"/>
              <a:t>Adduction is a movement of a limb toward the body in the coronal plane . </a:t>
            </a:r>
          </a:p>
          <a:p>
            <a:pPr marL="0" indent="0" algn="l">
              <a:buNone/>
            </a:pPr>
            <a:endParaRPr lang="en-US" dirty="0"/>
          </a:p>
          <a:p>
            <a:pPr marL="0" indent="0" algn="l">
              <a:buNone/>
            </a:pPr>
            <a:r>
              <a:rPr lang="en-US" dirty="0"/>
              <a:t>Rotation is the term applied to the movement of apart of the body around its long axis. </a:t>
            </a:r>
          </a:p>
          <a:p>
            <a:pPr marL="0" indent="0" algn="l">
              <a:buNone/>
            </a:pPr>
            <a:endParaRPr lang="en-US" dirty="0"/>
          </a:p>
          <a:p>
            <a:pPr marL="0" indent="0" algn="l">
              <a:buNone/>
            </a:pPr>
            <a:endParaRPr lang="ar-IQ" dirty="0"/>
          </a:p>
        </p:txBody>
      </p:sp>
    </p:spTree>
    <p:extLst>
      <p:ext uri="{BB962C8B-B14F-4D97-AF65-F5344CB8AC3E}">
        <p14:creationId xmlns:p14="http://schemas.microsoft.com/office/powerpoint/2010/main" val="67453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488947" cy="561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641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15616" y="764704"/>
            <a:ext cx="729984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81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a:latin typeface="Algerian" pitchFamily="82" charset="0"/>
              </a:rPr>
              <a:t>THE END </a:t>
            </a:r>
            <a:endParaRPr lang="ar-IQ" b="1" i="1" dirty="0">
              <a:latin typeface="Algerian" pitchFamily="82" charset="0"/>
            </a:endParaRPr>
          </a:p>
        </p:txBody>
      </p:sp>
    </p:spTree>
    <p:extLst>
      <p:ext uri="{BB962C8B-B14F-4D97-AF65-F5344CB8AC3E}">
        <p14:creationId xmlns:p14="http://schemas.microsoft.com/office/powerpoint/2010/main" val="153624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Basic Anatomy</a:t>
            </a:r>
            <a:endParaRPr lang="ar-IQ" dirty="0"/>
          </a:p>
        </p:txBody>
      </p:sp>
      <p:sp>
        <p:nvSpPr>
          <p:cNvPr id="3" name="عنصر نائب للمحتوى 2"/>
          <p:cNvSpPr>
            <a:spLocks noGrp="1"/>
          </p:cNvSpPr>
          <p:nvPr>
            <p:ph sz="quarter" idx="13"/>
          </p:nvPr>
        </p:nvSpPr>
        <p:spPr>
          <a:xfrm>
            <a:off x="467544" y="1556792"/>
            <a:ext cx="8229600" cy="4525963"/>
          </a:xfrm>
        </p:spPr>
        <p:txBody>
          <a:bodyPr>
            <a:normAutofit/>
          </a:bodyPr>
          <a:lstStyle/>
          <a:p>
            <a:pPr marL="0" indent="0" algn="l">
              <a:buNone/>
            </a:pPr>
            <a:r>
              <a:rPr lang="en-US" u="sng" dirty="0"/>
              <a:t>Anatomy</a:t>
            </a:r>
            <a:r>
              <a:rPr lang="en-US" dirty="0"/>
              <a:t> : is the science of the structure and function of the body.</a:t>
            </a:r>
          </a:p>
          <a:p>
            <a:pPr marL="0" indent="0" algn="l">
              <a:buNone/>
            </a:pPr>
            <a:r>
              <a:rPr lang="en-US" u="sng" dirty="0"/>
              <a:t>Clinical anatomy</a:t>
            </a:r>
            <a:r>
              <a:rPr lang="en-US" dirty="0"/>
              <a:t> is the study of the macroscopic structure and function of the body as it relates to the practice of medicine and other health sciences</a:t>
            </a:r>
          </a:p>
          <a:p>
            <a:pPr marL="0" indent="0" algn="l">
              <a:buNone/>
            </a:pPr>
            <a:endParaRPr lang="en-US" dirty="0"/>
          </a:p>
          <a:p>
            <a:pPr marL="0" indent="0" algn="l">
              <a:buNone/>
            </a:pPr>
            <a:r>
              <a:rPr lang="en-US" u="sng" dirty="0"/>
              <a:t>Basic anatomy</a:t>
            </a:r>
            <a:r>
              <a:rPr lang="en-US" dirty="0"/>
              <a:t> is the study of the minimal amount of anatomy consistent with the understanding of the overall structure and function of the body.</a:t>
            </a:r>
          </a:p>
          <a:p>
            <a:pPr marL="0" indent="0">
              <a:buNone/>
            </a:pPr>
            <a:endParaRPr lang="en-US" dirty="0"/>
          </a:p>
          <a:p>
            <a:pPr marL="0" indent="0">
              <a:buNone/>
            </a:pPr>
            <a:endParaRPr lang="en-US" dirty="0"/>
          </a:p>
          <a:p>
            <a:pPr marL="0" indent="0">
              <a:buNone/>
            </a:pPr>
            <a:endParaRPr lang="en-US" dirty="0"/>
          </a:p>
          <a:p>
            <a:pPr marL="0" indent="0">
              <a:buNone/>
            </a:pPr>
            <a:endParaRPr lang="ar-IQ" dirty="0"/>
          </a:p>
        </p:txBody>
      </p:sp>
    </p:spTree>
    <p:extLst>
      <p:ext uri="{BB962C8B-B14F-4D97-AF65-F5344CB8AC3E}">
        <p14:creationId xmlns:p14="http://schemas.microsoft.com/office/powerpoint/2010/main" val="325184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Terms Related to Position</a:t>
            </a:r>
            <a:br>
              <a:rPr lang="en-US" dirty="0"/>
            </a:br>
            <a:endParaRPr lang="ar-IQ" dirty="0"/>
          </a:p>
        </p:txBody>
      </p:sp>
      <p:sp>
        <p:nvSpPr>
          <p:cNvPr id="3" name="عنصر نائب للمحتوى 2"/>
          <p:cNvSpPr>
            <a:spLocks noGrp="1"/>
          </p:cNvSpPr>
          <p:nvPr>
            <p:ph sz="quarter" idx="13"/>
          </p:nvPr>
        </p:nvSpPr>
        <p:spPr/>
        <p:txBody>
          <a:bodyPr>
            <a:normAutofit/>
          </a:bodyPr>
          <a:lstStyle/>
          <a:p>
            <a:pPr marL="0" indent="0" algn="l">
              <a:buNone/>
            </a:pPr>
            <a:r>
              <a:rPr lang="en-US" dirty="0"/>
              <a:t>All descriptions of the human body are based on the assumption that the person is standing erect, with the upper limbs by the sides and the face and palms of the hands directed forward . This is the so-called anatomic position.</a:t>
            </a:r>
          </a:p>
          <a:p>
            <a:pPr marL="0" indent="0" algn="l">
              <a:buNone/>
            </a:pPr>
            <a:r>
              <a:rPr lang="en-US" dirty="0"/>
              <a:t> The various parts of the body are then described in relation to certain imaginary planes</a:t>
            </a:r>
          </a:p>
          <a:p>
            <a:pPr marL="0" indent="0" algn="l">
              <a:buNone/>
            </a:pPr>
            <a:endParaRPr lang="ar-IQ" dirty="0"/>
          </a:p>
        </p:txBody>
      </p:sp>
    </p:spTree>
    <p:extLst>
      <p:ext uri="{BB962C8B-B14F-4D97-AF65-F5344CB8AC3E}">
        <p14:creationId xmlns:p14="http://schemas.microsoft.com/office/powerpoint/2010/main" val="3667320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normAutofit/>
          </a:bodyPr>
          <a:lstStyle/>
          <a:p>
            <a:pPr marL="0" indent="0" algn="l">
              <a:buNone/>
            </a:pPr>
            <a:r>
              <a:rPr lang="ar-IQ" dirty="0"/>
              <a:t>:</a:t>
            </a:r>
            <a:r>
              <a:rPr lang="en-US" u="sng" dirty="0"/>
              <a:t>Median Sagittal Plane</a:t>
            </a:r>
          </a:p>
          <a:p>
            <a:pPr marL="0" indent="0" algn="l">
              <a:buNone/>
            </a:pPr>
            <a:r>
              <a:rPr lang="en-US" dirty="0"/>
              <a:t>This is a vertical plane passing through the center of</a:t>
            </a:r>
          </a:p>
          <a:p>
            <a:pPr marL="0" indent="0" algn="l">
              <a:buNone/>
            </a:pPr>
            <a:r>
              <a:rPr lang="en-US" dirty="0"/>
              <a:t>the body, dividing it into equal right and left halves</a:t>
            </a:r>
          </a:p>
          <a:p>
            <a:pPr marL="0" indent="0" algn="l">
              <a:buNone/>
            </a:pPr>
            <a:r>
              <a:rPr lang="ar-IQ" dirty="0"/>
              <a:t>:</a:t>
            </a:r>
            <a:r>
              <a:rPr lang="en-US" u="sng" dirty="0"/>
              <a:t>Coronal Planes</a:t>
            </a:r>
          </a:p>
          <a:p>
            <a:pPr marL="0" indent="0" algn="l">
              <a:buNone/>
            </a:pPr>
            <a:r>
              <a:rPr lang="en-US" dirty="0"/>
              <a:t>These planes are imaginary vertical planes at right angles to the median plane </a:t>
            </a:r>
          </a:p>
          <a:p>
            <a:pPr marL="0" indent="0" algn="l">
              <a:buNone/>
            </a:pPr>
            <a:r>
              <a:rPr lang="ar-IQ" dirty="0"/>
              <a:t>:</a:t>
            </a:r>
            <a:r>
              <a:rPr lang="en-US" u="sng" dirty="0"/>
              <a:t>Horizontal, or Transverse, Planes</a:t>
            </a:r>
          </a:p>
          <a:p>
            <a:pPr marL="0" indent="0" algn="l">
              <a:buNone/>
            </a:pPr>
            <a:r>
              <a:rPr lang="en-US" dirty="0"/>
              <a:t>These planes are at right angles to both the median and the coronal planes </a:t>
            </a:r>
          </a:p>
          <a:p>
            <a:pPr marL="0" indent="0" algn="l">
              <a:buNone/>
            </a:pPr>
            <a:endParaRPr lang="ar-IQ" dirty="0"/>
          </a:p>
        </p:txBody>
      </p:sp>
    </p:spTree>
    <p:extLst>
      <p:ext uri="{BB962C8B-B14F-4D97-AF65-F5344CB8AC3E}">
        <p14:creationId xmlns:p14="http://schemas.microsoft.com/office/powerpoint/2010/main" val="237969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E:\New folder (2)\246938540_209018.jpg"/>
          <p:cNvPicPr>
            <a:picLocks noGrp="1"/>
          </p:cNvPicPr>
          <p:nvPr>
            <p:ph sz="quarter" idx="13"/>
          </p:nvPr>
        </p:nvPicPr>
        <p:blipFill>
          <a:blip r:embed="rId2"/>
          <a:stretch>
            <a:fillRect/>
          </a:stretch>
        </p:blipFill>
        <p:spPr bwMode="auto">
          <a:xfrm>
            <a:off x="1074693" y="1600200"/>
            <a:ext cx="6994613" cy="4114800"/>
          </a:xfrm>
          <a:prstGeom prst="rect">
            <a:avLst/>
          </a:prstGeom>
          <a:noFill/>
          <a:ln w="9525">
            <a:noFill/>
            <a:miter lim="800000"/>
            <a:headEnd/>
            <a:tailEnd/>
          </a:ln>
        </p:spPr>
      </p:pic>
    </p:spTree>
    <p:extLst>
      <p:ext uri="{BB962C8B-B14F-4D97-AF65-F5344CB8AC3E}">
        <p14:creationId xmlns:p14="http://schemas.microsoft.com/office/powerpoint/2010/main" val="427362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57200" y="332656"/>
            <a:ext cx="8229600" cy="5793507"/>
          </a:xfrm>
        </p:spPr>
        <p:txBody>
          <a:bodyPr>
            <a:normAutofit/>
          </a:bodyPr>
          <a:lstStyle/>
          <a:p>
            <a:pPr marL="0" indent="0" algn="l">
              <a:buNone/>
            </a:pPr>
            <a:r>
              <a:rPr lang="en-US" dirty="0"/>
              <a:t>**The terms anterior and posterior are used to indicate the front and back of the body, respectively .</a:t>
            </a:r>
          </a:p>
          <a:p>
            <a:pPr marL="0" indent="0" algn="l">
              <a:buNone/>
            </a:pPr>
            <a:r>
              <a:rPr lang="en-US" dirty="0"/>
              <a:t>To describe the relationship of two structures, one is said to be anterior or posterior to the other . it is closer to the anterior or posterior body surface.</a:t>
            </a:r>
          </a:p>
          <a:p>
            <a:pPr marL="0" indent="0" algn="l">
              <a:buNone/>
            </a:pPr>
            <a:r>
              <a:rPr lang="en-US" dirty="0"/>
              <a:t>In describing the hand, the terms palmar and dorsal surfaces are used in place of anterior and posterior, and in describing the foot, the terms plantar and dorsal surfaces are used instead of lower and upper surfaces .</a:t>
            </a:r>
          </a:p>
          <a:p>
            <a:pPr marL="0" indent="0" algn="l">
              <a:buNone/>
            </a:pPr>
            <a:endParaRPr lang="ar-IQ" dirty="0"/>
          </a:p>
        </p:txBody>
      </p:sp>
    </p:spTree>
    <p:extLst>
      <p:ext uri="{BB962C8B-B14F-4D97-AF65-F5344CB8AC3E}">
        <p14:creationId xmlns:p14="http://schemas.microsoft.com/office/powerpoint/2010/main" val="287551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57200" y="476672"/>
            <a:ext cx="8229600" cy="5649491"/>
          </a:xfrm>
        </p:spPr>
        <p:txBody>
          <a:bodyPr>
            <a:normAutofit/>
          </a:bodyPr>
          <a:lstStyle/>
          <a:p>
            <a:pPr marL="0" indent="0" algn="l">
              <a:buNone/>
            </a:pPr>
            <a:r>
              <a:rPr lang="en-US" dirty="0"/>
              <a:t>The terms proximal and distal describe the relative distances from the roots of the limbs; for example, the arm is proximal to the forearm and the hand is distal to the forearm.</a:t>
            </a:r>
          </a:p>
          <a:p>
            <a:pPr marL="0" indent="0" algn="l">
              <a:buNone/>
            </a:pPr>
            <a:r>
              <a:rPr lang="en-US" dirty="0"/>
              <a:t>The terms superficial and deep denote the relative distances of structures from the surface of the body, and</a:t>
            </a:r>
          </a:p>
          <a:p>
            <a:pPr marL="0" indent="0" algn="l">
              <a:buNone/>
            </a:pPr>
            <a:r>
              <a:rPr lang="en-US" dirty="0"/>
              <a:t>the terms superior and inferior denote levels relatively high or low with reference to the upper and lower ends of the body.**</a:t>
            </a:r>
          </a:p>
          <a:p>
            <a:pPr marL="0" indent="0" algn="l">
              <a:buNone/>
            </a:pPr>
            <a:endParaRPr lang="ar-IQ" dirty="0"/>
          </a:p>
        </p:txBody>
      </p:sp>
    </p:spTree>
    <p:extLst>
      <p:ext uri="{BB962C8B-B14F-4D97-AF65-F5344CB8AC3E}">
        <p14:creationId xmlns:p14="http://schemas.microsoft.com/office/powerpoint/2010/main" val="135225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3"/>
          </p:nvPr>
        </p:nvSpPr>
        <p:spPr/>
        <p:txBody>
          <a:bodyPr>
            <a:normAutofit/>
          </a:bodyPr>
          <a:lstStyle/>
          <a:p>
            <a:pPr marL="0" indent="0" algn="l">
              <a:buNone/>
            </a:pPr>
            <a:r>
              <a:rPr lang="en-US" dirty="0"/>
              <a:t>**The terms internal and external are used to describe the relative distance of a structure from the center of an organ or cavity; for example, the internal carotid artery is found inside the cranial cavity and the external carotid artery is</a:t>
            </a:r>
          </a:p>
          <a:p>
            <a:pPr marL="0" indent="0" algn="l">
              <a:buNone/>
            </a:pPr>
            <a:r>
              <a:rPr lang="en-US" dirty="0"/>
              <a:t>found outside the cranial cavity.</a:t>
            </a:r>
          </a:p>
          <a:p>
            <a:pPr marL="0" indent="0" algn="l">
              <a:buNone/>
            </a:pPr>
            <a:endParaRPr lang="ar-IQ" dirty="0"/>
          </a:p>
        </p:txBody>
      </p:sp>
    </p:spTree>
    <p:extLst>
      <p:ext uri="{BB962C8B-B14F-4D97-AF65-F5344CB8AC3E}">
        <p14:creationId xmlns:p14="http://schemas.microsoft.com/office/powerpoint/2010/main" val="106963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E:\New folder (2)\250823322_207707.jpg"/>
          <p:cNvPicPr>
            <a:picLocks noGrp="1"/>
          </p:cNvPicPr>
          <p:nvPr>
            <p:ph sz="quarter" idx="13"/>
          </p:nvPr>
        </p:nvPicPr>
        <p:blipFill>
          <a:blip r:embed="rId2"/>
          <a:srcRect/>
          <a:stretch>
            <a:fillRect/>
          </a:stretch>
        </p:blipFill>
        <p:spPr bwMode="auto">
          <a:xfrm>
            <a:off x="1403649" y="620688"/>
            <a:ext cx="6185660" cy="5505475"/>
          </a:xfrm>
          <a:prstGeom prst="rect">
            <a:avLst/>
          </a:prstGeom>
          <a:noFill/>
          <a:ln w="9525">
            <a:noFill/>
            <a:miter lim="800000"/>
            <a:headEnd/>
            <a:tailEnd/>
          </a:ln>
        </p:spPr>
      </p:pic>
    </p:spTree>
    <p:extLst>
      <p:ext uri="{BB962C8B-B14F-4D97-AF65-F5344CB8AC3E}">
        <p14:creationId xmlns:p14="http://schemas.microsoft.com/office/powerpoint/2010/main" val="2966531902"/>
      </p:ext>
    </p:extLst>
  </p:cSld>
  <p:clrMapOvr>
    <a:masterClrMapping/>
  </p:clrMapOvr>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41</TotalTime>
  <Words>565</Words>
  <Application>Microsoft Office PowerPoint</Application>
  <PresentationFormat>On-screen Show (4:3)</PresentationFormat>
  <Paragraphs>43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Algerian</vt:lpstr>
      <vt:lpstr>Arial</vt:lpstr>
      <vt:lpstr>Arial Narrow</vt:lpstr>
      <vt:lpstr>أفق</vt:lpstr>
      <vt:lpstr>Anatomical term and position </vt:lpstr>
      <vt:lpstr>Basic Anatomy</vt:lpstr>
      <vt:lpstr>Terms Related to Position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 </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Anatomical term and postion</dc:title>
  <dc:creator>dell</dc:creator>
  <cp:lastModifiedBy>fffadhilsssahib@gmail.com</cp:lastModifiedBy>
  <cp:revision>9</cp:revision>
  <dcterms:created xsi:type="dcterms:W3CDTF">2020-05-06T18:12:08Z</dcterms:created>
  <dcterms:modified xsi:type="dcterms:W3CDTF">2024-12-13T13:40:08Z</dcterms:modified>
</cp:coreProperties>
</file>