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rgbClr val="386F2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rgbClr val="386F2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rgbClr val="386F2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rgbClr val="386F2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36" y="746"/>
            <a:ext cx="9144036" cy="10274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0007" y="0"/>
            <a:ext cx="4743992" cy="6000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8505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749" y="52451"/>
            <a:ext cx="9145638" cy="9017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200" y="712978"/>
            <a:ext cx="8552180" cy="9304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rgbClr val="386F2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282189"/>
            <a:ext cx="7889240" cy="3038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6" y="746"/>
              <a:ext cx="9144036" cy="102742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7887" y="1336547"/>
            <a:ext cx="8055863" cy="176936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95827" y="3574796"/>
            <a:ext cx="15487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4000" b="0">
                <a:solidFill>
                  <a:srgbClr val="5EEFF7"/>
                </a:solidFill>
                <a:latin typeface="Arial Black"/>
                <a:cs typeface="Arial Black"/>
              </a:rPr>
              <a:t>Lec</a:t>
            </a:r>
            <a:r>
              <a:rPr dirty="0" u="none" sz="4000" spc="-10" b="0">
                <a:solidFill>
                  <a:srgbClr val="5EEFF7"/>
                </a:solidFill>
                <a:latin typeface="Arial Black"/>
                <a:cs typeface="Arial Black"/>
              </a:rPr>
              <a:t> </a:t>
            </a:r>
            <a:r>
              <a:rPr dirty="0" u="none" sz="4000" spc="-50" b="0">
                <a:solidFill>
                  <a:srgbClr val="5EEFF7"/>
                </a:solidFill>
                <a:latin typeface="Arial Black"/>
                <a:cs typeface="Arial Black"/>
              </a:rPr>
              <a:t>7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1680" y="1546606"/>
            <a:ext cx="7687309" cy="4306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7165">
              <a:lnSpc>
                <a:spcPct val="100000"/>
              </a:lnSpc>
              <a:spcBef>
                <a:spcPts val="105"/>
              </a:spcBef>
            </a:pPr>
            <a:r>
              <a:rPr dirty="0" u="sng" sz="2600" b="1">
                <a:solidFill>
                  <a:srgbClr val="386F25"/>
                </a:solidFill>
                <a:uFill>
                  <a:solidFill>
                    <a:srgbClr val="386F25"/>
                  </a:solidFill>
                </a:uFill>
                <a:latin typeface="Constantia"/>
                <a:cs typeface="Constantia"/>
              </a:rPr>
              <a:t>The</a:t>
            </a:r>
            <a:r>
              <a:rPr dirty="0" u="sng" sz="2600" spc="-150" b="1">
                <a:solidFill>
                  <a:srgbClr val="386F25"/>
                </a:solidFill>
                <a:uFill>
                  <a:solidFill>
                    <a:srgbClr val="386F25"/>
                  </a:solidFill>
                </a:uFill>
                <a:latin typeface="Constantia"/>
                <a:cs typeface="Constantia"/>
              </a:rPr>
              <a:t> </a:t>
            </a:r>
            <a:r>
              <a:rPr dirty="0" u="sng" sz="2600" spc="-20" b="1">
                <a:solidFill>
                  <a:srgbClr val="386F25"/>
                </a:solidFill>
                <a:uFill>
                  <a:solidFill>
                    <a:srgbClr val="386F25"/>
                  </a:solidFill>
                </a:uFill>
                <a:latin typeface="Constantia"/>
                <a:cs typeface="Constantia"/>
              </a:rPr>
              <a:t>vertebral</a:t>
            </a:r>
            <a:r>
              <a:rPr dirty="0" u="sng" sz="2600" spc="-100" b="1">
                <a:solidFill>
                  <a:srgbClr val="386F25"/>
                </a:solidFill>
                <a:uFill>
                  <a:solidFill>
                    <a:srgbClr val="386F25"/>
                  </a:solidFill>
                </a:uFill>
                <a:latin typeface="Constantia"/>
                <a:cs typeface="Constantia"/>
              </a:rPr>
              <a:t> </a:t>
            </a:r>
            <a:r>
              <a:rPr dirty="0" u="sng" sz="2600" spc="-20" b="1">
                <a:solidFill>
                  <a:srgbClr val="386F25"/>
                </a:solidFill>
                <a:uFill>
                  <a:solidFill>
                    <a:srgbClr val="386F25"/>
                  </a:solidFill>
                </a:uFill>
                <a:latin typeface="Constantia"/>
                <a:cs typeface="Constantia"/>
              </a:rPr>
              <a:t>arch</a:t>
            </a:r>
            <a:r>
              <a:rPr dirty="0" u="sng" sz="2600" spc="-114" b="1">
                <a:solidFill>
                  <a:srgbClr val="386F25"/>
                </a:solidFill>
                <a:uFill>
                  <a:solidFill>
                    <a:srgbClr val="386F25"/>
                  </a:solidFill>
                </a:uFill>
                <a:latin typeface="Constantia"/>
                <a:cs typeface="Constantia"/>
              </a:rPr>
              <a:t> </a:t>
            </a:r>
            <a:r>
              <a:rPr dirty="0" u="sng" sz="2600" spc="-10" b="1">
                <a:solidFill>
                  <a:srgbClr val="386F25"/>
                </a:solidFill>
                <a:uFill>
                  <a:solidFill>
                    <a:srgbClr val="386F25"/>
                  </a:solidFill>
                </a:uFill>
                <a:latin typeface="Constantia"/>
                <a:cs typeface="Constantia"/>
              </a:rPr>
              <a:t>consists</a:t>
            </a:r>
            <a:r>
              <a:rPr dirty="0" u="sng" sz="2600" spc="-125" b="1">
                <a:solidFill>
                  <a:srgbClr val="386F25"/>
                </a:solidFill>
                <a:uFill>
                  <a:solidFill>
                    <a:srgbClr val="386F25"/>
                  </a:solidFill>
                </a:uFill>
                <a:latin typeface="Constantia"/>
                <a:cs typeface="Constantia"/>
              </a:rPr>
              <a:t> </a:t>
            </a:r>
            <a:r>
              <a:rPr dirty="0" u="sng" sz="2600" b="1">
                <a:solidFill>
                  <a:srgbClr val="386F25"/>
                </a:solidFill>
                <a:uFill>
                  <a:solidFill>
                    <a:srgbClr val="386F25"/>
                  </a:solidFill>
                </a:uFill>
                <a:latin typeface="Constantia"/>
                <a:cs typeface="Constantia"/>
              </a:rPr>
              <a:t>of</a:t>
            </a:r>
            <a:r>
              <a:rPr dirty="0" u="sng" sz="2600" spc="50" b="1">
                <a:solidFill>
                  <a:srgbClr val="386F25"/>
                </a:solidFill>
                <a:uFill>
                  <a:solidFill>
                    <a:srgbClr val="386F25"/>
                  </a:solidFill>
                </a:uFill>
                <a:latin typeface="Constantia"/>
                <a:cs typeface="Constantia"/>
              </a:rPr>
              <a:t> </a:t>
            </a:r>
            <a:r>
              <a:rPr dirty="0" u="sng" sz="2600" spc="-50" b="1">
                <a:solidFill>
                  <a:srgbClr val="386F25"/>
                </a:solidFill>
                <a:uFill>
                  <a:solidFill>
                    <a:srgbClr val="386F25"/>
                  </a:solidFill>
                </a:uFill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 marL="12700" marR="33655">
              <a:lnSpc>
                <a:spcPct val="150000"/>
              </a:lnSpc>
              <a:spcBef>
                <a:spcPts val="625"/>
              </a:spcBef>
            </a:pPr>
            <a:r>
              <a:rPr dirty="0" sz="2600" spc="-10">
                <a:latin typeface="Constantia"/>
                <a:cs typeface="Constantia"/>
              </a:rPr>
              <a:t>1-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pair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cylindrical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pedicles,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which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form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sides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of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arch,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and</a:t>
            </a:r>
            <a:endParaRPr sz="2600">
              <a:latin typeface="Constantia"/>
              <a:cs typeface="Constantia"/>
            </a:endParaRPr>
          </a:p>
          <a:p>
            <a:pPr marL="12700" marR="5080">
              <a:lnSpc>
                <a:spcPct val="170000"/>
              </a:lnSpc>
            </a:pPr>
            <a:r>
              <a:rPr dirty="0" sz="2600" spc="-20">
                <a:latin typeface="Constantia"/>
                <a:cs typeface="Constantia"/>
              </a:rPr>
              <a:t>2-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pair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flattened</a:t>
            </a:r>
            <a:r>
              <a:rPr dirty="0" sz="2600" spc="-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laminae,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which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complete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arch </a:t>
            </a:r>
            <a:r>
              <a:rPr dirty="0" sz="2600" spc="-10">
                <a:latin typeface="Constantia"/>
                <a:cs typeface="Constantia"/>
              </a:rPr>
              <a:t>posteriorly.</a:t>
            </a:r>
            <a:endParaRPr sz="2600">
              <a:latin typeface="Constantia"/>
              <a:cs typeface="Constantia"/>
            </a:endParaRPr>
          </a:p>
          <a:p>
            <a:pPr marL="170815">
              <a:lnSpc>
                <a:spcPct val="100000"/>
              </a:lnSpc>
              <a:spcBef>
                <a:spcPts val="2190"/>
              </a:spcBef>
            </a:pPr>
            <a:r>
              <a:rPr dirty="0" sz="2600" spc="-10">
                <a:latin typeface="Constantia"/>
                <a:cs typeface="Constantia"/>
              </a:rPr>
              <a:t>The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vertebral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arch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gives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rise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to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seven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processes: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 sz="2600" spc="-10">
                <a:latin typeface="Constantia"/>
                <a:cs typeface="Constantia"/>
              </a:rPr>
              <a:t>1-</a:t>
            </a:r>
            <a:r>
              <a:rPr dirty="0" sz="2600">
                <a:latin typeface="Constantia"/>
                <a:cs typeface="Constantia"/>
              </a:rPr>
              <a:t>onespinous,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2-</a:t>
            </a:r>
            <a:r>
              <a:rPr dirty="0" sz="2600" spc="-10">
                <a:latin typeface="Constantia"/>
                <a:cs typeface="Constantia"/>
              </a:rPr>
              <a:t>two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transverse,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3-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four</a:t>
            </a:r>
            <a:r>
              <a:rPr dirty="0" sz="2600" spc="-17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articular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5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69747" y="1269237"/>
            <a:ext cx="8005445" cy="4217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latin typeface="Constantia"/>
                <a:cs typeface="Constantia"/>
              </a:rPr>
              <a:t>The</a:t>
            </a:r>
            <a:r>
              <a:rPr dirty="0" sz="2500" spc="-160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spinous</a:t>
            </a:r>
            <a:r>
              <a:rPr dirty="0" sz="2500" spc="-130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process,</a:t>
            </a:r>
            <a:r>
              <a:rPr dirty="0" sz="2500" spc="-90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or</a:t>
            </a:r>
            <a:r>
              <a:rPr dirty="0" sz="2500" spc="-140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spine,</a:t>
            </a:r>
            <a:r>
              <a:rPr dirty="0" sz="2500" spc="-2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is</a:t>
            </a:r>
            <a:r>
              <a:rPr dirty="0" sz="2500" spc="-155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directed</a:t>
            </a:r>
            <a:r>
              <a:rPr dirty="0" sz="2500" spc="-75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posteriorly</a:t>
            </a:r>
            <a:endParaRPr sz="2500">
              <a:latin typeface="Constantia"/>
              <a:cs typeface="Constantia"/>
            </a:endParaRPr>
          </a:p>
          <a:p>
            <a:pPr marL="12700" marR="487680">
              <a:lnSpc>
                <a:spcPct val="170000"/>
              </a:lnSpc>
            </a:pPr>
            <a:r>
              <a:rPr dirty="0" sz="2500">
                <a:latin typeface="Constantia"/>
                <a:cs typeface="Constantia"/>
              </a:rPr>
              <a:t>from</a:t>
            </a:r>
            <a:r>
              <a:rPr dirty="0" sz="2500" spc="-110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the</a:t>
            </a:r>
            <a:r>
              <a:rPr dirty="0" sz="2500" spc="-105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junction</a:t>
            </a:r>
            <a:r>
              <a:rPr dirty="0" sz="2500" spc="-12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of</a:t>
            </a:r>
            <a:r>
              <a:rPr dirty="0" sz="2500" spc="-2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the</a:t>
            </a:r>
            <a:r>
              <a:rPr dirty="0" sz="2500" spc="-13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two</a:t>
            </a:r>
            <a:r>
              <a:rPr dirty="0" sz="2500" spc="-100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laminae.</a:t>
            </a:r>
            <a:r>
              <a:rPr dirty="0" sz="2500" spc="-90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The</a:t>
            </a:r>
            <a:r>
              <a:rPr dirty="0" sz="2500" spc="-130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transverse </a:t>
            </a:r>
            <a:r>
              <a:rPr dirty="0" sz="2500" spc="-20">
                <a:latin typeface="Constantia"/>
                <a:cs typeface="Constantia"/>
              </a:rPr>
              <a:t>processes</a:t>
            </a:r>
            <a:r>
              <a:rPr dirty="0" sz="2500" spc="-140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are</a:t>
            </a:r>
            <a:r>
              <a:rPr dirty="0" sz="2500" spc="-135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directed</a:t>
            </a:r>
            <a:r>
              <a:rPr dirty="0" sz="2500" spc="-50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laterally</a:t>
            </a:r>
            <a:r>
              <a:rPr dirty="0" sz="2500" spc="-85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from</a:t>
            </a:r>
            <a:r>
              <a:rPr dirty="0" sz="2500" spc="-10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the</a:t>
            </a:r>
            <a:r>
              <a:rPr dirty="0" sz="2500" spc="-95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junction</a:t>
            </a:r>
            <a:r>
              <a:rPr dirty="0" sz="2500" spc="-12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of</a:t>
            </a:r>
            <a:r>
              <a:rPr dirty="0" sz="2500" spc="-20">
                <a:latin typeface="Constantia"/>
                <a:cs typeface="Constantia"/>
              </a:rPr>
              <a:t> </a:t>
            </a:r>
            <a:r>
              <a:rPr dirty="0" sz="2500" spc="-25">
                <a:latin typeface="Constantia"/>
                <a:cs typeface="Constantia"/>
              </a:rPr>
              <a:t>the </a:t>
            </a:r>
            <a:r>
              <a:rPr dirty="0" sz="2500" spc="-10">
                <a:latin typeface="Constantia"/>
                <a:cs typeface="Constantia"/>
              </a:rPr>
              <a:t>laminae</a:t>
            </a:r>
            <a:r>
              <a:rPr dirty="0" sz="2500" spc="-130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and</a:t>
            </a:r>
            <a:r>
              <a:rPr dirty="0" sz="2500" spc="-6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the</a:t>
            </a:r>
            <a:r>
              <a:rPr dirty="0" sz="2500" spc="-110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pedicles.</a:t>
            </a:r>
            <a:endParaRPr sz="25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645"/>
              </a:spcBef>
            </a:pPr>
            <a:endParaRPr sz="2500">
              <a:latin typeface="Constantia"/>
              <a:cs typeface="Constantia"/>
            </a:endParaRPr>
          </a:p>
          <a:p>
            <a:pPr marL="12700" marR="5080">
              <a:lnSpc>
                <a:spcPct val="150100"/>
              </a:lnSpc>
              <a:spcBef>
                <a:spcPts val="5"/>
              </a:spcBef>
            </a:pPr>
            <a:r>
              <a:rPr dirty="0" sz="2500">
                <a:latin typeface="Constantia"/>
                <a:cs typeface="Constantia"/>
              </a:rPr>
              <a:t>**Both</a:t>
            </a:r>
            <a:r>
              <a:rPr dirty="0" sz="2500" spc="-7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the</a:t>
            </a:r>
            <a:r>
              <a:rPr dirty="0" sz="2500" spc="-125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spinous</a:t>
            </a:r>
            <a:r>
              <a:rPr dirty="0" sz="2500" spc="-110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and</a:t>
            </a:r>
            <a:r>
              <a:rPr dirty="0" sz="2500" spc="-65">
                <a:latin typeface="Constantia"/>
                <a:cs typeface="Constantia"/>
              </a:rPr>
              <a:t> </a:t>
            </a:r>
            <a:r>
              <a:rPr dirty="0" sz="2500" spc="-25">
                <a:latin typeface="Constantia"/>
                <a:cs typeface="Constantia"/>
              </a:rPr>
              <a:t>transverse</a:t>
            </a:r>
            <a:r>
              <a:rPr dirty="0" sz="2500" spc="-90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processes</a:t>
            </a:r>
            <a:r>
              <a:rPr dirty="0" sz="2500" spc="-110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serve</a:t>
            </a:r>
            <a:r>
              <a:rPr dirty="0" sz="2500" spc="-12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as</a:t>
            </a:r>
            <a:r>
              <a:rPr dirty="0" sz="2500" spc="-85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levers </a:t>
            </a:r>
            <a:r>
              <a:rPr dirty="0" sz="2500">
                <a:latin typeface="Constantia"/>
                <a:cs typeface="Constantia"/>
              </a:rPr>
              <a:t>and</a:t>
            </a:r>
            <a:r>
              <a:rPr dirty="0" sz="2500" spc="-50">
                <a:latin typeface="Constantia"/>
                <a:cs typeface="Constantia"/>
              </a:rPr>
              <a:t> </a:t>
            </a:r>
            <a:r>
              <a:rPr dirty="0" sz="2500" spc="-35">
                <a:latin typeface="Constantia"/>
                <a:cs typeface="Constantia"/>
              </a:rPr>
              <a:t>receive</a:t>
            </a:r>
            <a:r>
              <a:rPr dirty="0" sz="2500" spc="-114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attachments</a:t>
            </a:r>
            <a:r>
              <a:rPr dirty="0" sz="2500" spc="-90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of</a:t>
            </a:r>
            <a:r>
              <a:rPr dirty="0" sz="2500" spc="45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muscles</a:t>
            </a:r>
            <a:r>
              <a:rPr dirty="0" sz="2500" spc="-9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and</a:t>
            </a:r>
            <a:r>
              <a:rPr dirty="0" sz="2500" spc="-20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ligaments.</a:t>
            </a:r>
            <a:endParaRPr sz="25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69747" y="1485392"/>
            <a:ext cx="7807959" cy="4864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70815">
              <a:lnSpc>
                <a:spcPct val="100000"/>
              </a:lnSpc>
              <a:spcBef>
                <a:spcPts val="95"/>
              </a:spcBef>
            </a:pPr>
            <a:r>
              <a:rPr dirty="0" sz="2500" spc="-10">
                <a:latin typeface="Constantia"/>
                <a:cs typeface="Constantia"/>
              </a:rPr>
              <a:t>**The</a:t>
            </a:r>
            <a:r>
              <a:rPr dirty="0" sz="2500" spc="-140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articular</a:t>
            </a:r>
            <a:r>
              <a:rPr dirty="0" sz="2500" spc="-105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processes</a:t>
            </a:r>
            <a:r>
              <a:rPr dirty="0" sz="2500" spc="-105">
                <a:latin typeface="Constantia"/>
                <a:cs typeface="Constantia"/>
              </a:rPr>
              <a:t> </a:t>
            </a:r>
            <a:r>
              <a:rPr dirty="0" sz="2500" spc="-25">
                <a:latin typeface="Constantia"/>
                <a:cs typeface="Constantia"/>
              </a:rPr>
              <a:t>are</a:t>
            </a:r>
            <a:r>
              <a:rPr dirty="0" sz="2500" spc="-135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vertically</a:t>
            </a:r>
            <a:r>
              <a:rPr dirty="0" sz="2500" spc="-105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arranged</a:t>
            </a:r>
            <a:r>
              <a:rPr dirty="0" sz="2500" spc="-70">
                <a:latin typeface="Constantia"/>
                <a:cs typeface="Constantia"/>
              </a:rPr>
              <a:t> </a:t>
            </a:r>
            <a:r>
              <a:rPr dirty="0" sz="2500" spc="-25">
                <a:latin typeface="Constantia"/>
                <a:cs typeface="Constantia"/>
              </a:rPr>
              <a:t>and</a:t>
            </a:r>
            <a:endParaRPr sz="2500">
              <a:latin typeface="Constantia"/>
              <a:cs typeface="Constantia"/>
            </a:endParaRPr>
          </a:p>
          <a:p>
            <a:pPr algn="just" marL="12700" marR="176530">
              <a:lnSpc>
                <a:spcPct val="160000"/>
              </a:lnSpc>
              <a:spcBef>
                <a:spcPts val="300"/>
              </a:spcBef>
            </a:pPr>
            <a:r>
              <a:rPr dirty="0" sz="2500" spc="-20">
                <a:latin typeface="Constantia"/>
                <a:cs typeface="Constantia"/>
              </a:rPr>
              <a:t>Consist</a:t>
            </a:r>
            <a:r>
              <a:rPr dirty="0" sz="2500" spc="-12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of</a:t>
            </a:r>
            <a:r>
              <a:rPr dirty="0" sz="2500" spc="5">
                <a:latin typeface="Constantia"/>
                <a:cs typeface="Constantia"/>
              </a:rPr>
              <a:t> </a:t>
            </a:r>
            <a:r>
              <a:rPr dirty="0" sz="2500" spc="-25">
                <a:latin typeface="Constantia"/>
                <a:cs typeface="Constantia"/>
              </a:rPr>
              <a:t>two</a:t>
            </a:r>
            <a:r>
              <a:rPr dirty="0" sz="2500" spc="-114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superior</a:t>
            </a:r>
            <a:r>
              <a:rPr dirty="0" sz="2500" spc="-13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and</a:t>
            </a:r>
            <a:r>
              <a:rPr dirty="0" sz="2500" spc="-65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two</a:t>
            </a:r>
            <a:r>
              <a:rPr dirty="0" sz="2500" spc="-75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inferior</a:t>
            </a:r>
            <a:r>
              <a:rPr dirty="0" sz="2500" spc="-125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processes.</a:t>
            </a:r>
            <a:r>
              <a:rPr dirty="0" sz="2500" spc="-45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They </a:t>
            </a:r>
            <a:r>
              <a:rPr dirty="0" sz="2500">
                <a:latin typeface="Constantia"/>
                <a:cs typeface="Constantia"/>
              </a:rPr>
              <a:t>arise</a:t>
            </a:r>
            <a:r>
              <a:rPr dirty="0" sz="2500" spc="-100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from</a:t>
            </a:r>
            <a:r>
              <a:rPr dirty="0" sz="2500" spc="-10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the</a:t>
            </a:r>
            <a:r>
              <a:rPr dirty="0" sz="2500" spc="-90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junction</a:t>
            </a:r>
            <a:r>
              <a:rPr dirty="0" sz="2500" spc="-12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of the</a:t>
            </a:r>
            <a:r>
              <a:rPr dirty="0" sz="2500" spc="-90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laminae</a:t>
            </a:r>
            <a:r>
              <a:rPr dirty="0" sz="2500" spc="-14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and</a:t>
            </a:r>
            <a:r>
              <a:rPr dirty="0" sz="2500" spc="-70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the</a:t>
            </a:r>
            <a:r>
              <a:rPr dirty="0" sz="2500" spc="-135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pedicles, </a:t>
            </a:r>
            <a:r>
              <a:rPr dirty="0" sz="2500" spc="-25">
                <a:latin typeface="Constantia"/>
                <a:cs typeface="Constantia"/>
              </a:rPr>
              <a:t>and</a:t>
            </a:r>
            <a:endParaRPr sz="2500">
              <a:latin typeface="Constantia"/>
              <a:cs typeface="Constantia"/>
            </a:endParaRPr>
          </a:p>
          <a:p>
            <a:pPr algn="just" marL="12700">
              <a:lnSpc>
                <a:spcPct val="100000"/>
              </a:lnSpc>
              <a:spcBef>
                <a:spcPts val="2105"/>
              </a:spcBef>
            </a:pPr>
            <a:r>
              <a:rPr dirty="0" sz="2500" spc="-20">
                <a:latin typeface="Constantia"/>
                <a:cs typeface="Constantia"/>
              </a:rPr>
              <a:t>their</a:t>
            </a:r>
            <a:r>
              <a:rPr dirty="0" sz="2500" spc="-135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articular</a:t>
            </a:r>
            <a:r>
              <a:rPr dirty="0" sz="2500" spc="-110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surfaces</a:t>
            </a:r>
            <a:r>
              <a:rPr dirty="0" sz="2500" spc="-95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are</a:t>
            </a:r>
            <a:r>
              <a:rPr dirty="0" sz="2500" spc="-125">
                <a:latin typeface="Constantia"/>
                <a:cs typeface="Constantia"/>
              </a:rPr>
              <a:t> </a:t>
            </a:r>
            <a:r>
              <a:rPr dirty="0" sz="2500" spc="-30">
                <a:latin typeface="Constantia"/>
                <a:cs typeface="Constantia"/>
              </a:rPr>
              <a:t>covered</a:t>
            </a:r>
            <a:r>
              <a:rPr dirty="0" sz="2500" spc="-5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with</a:t>
            </a:r>
            <a:r>
              <a:rPr dirty="0" sz="2500" spc="-35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hyaline</a:t>
            </a:r>
            <a:r>
              <a:rPr dirty="0" sz="2500" spc="-130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cartilage.</a:t>
            </a:r>
            <a:endParaRPr sz="2500">
              <a:latin typeface="Constantia"/>
              <a:cs typeface="Constantia"/>
            </a:endParaRPr>
          </a:p>
          <a:p>
            <a:pPr marL="12700" marR="5080" indent="158115">
              <a:lnSpc>
                <a:spcPct val="170000"/>
              </a:lnSpc>
            </a:pPr>
            <a:r>
              <a:rPr dirty="0" sz="2500">
                <a:latin typeface="Constantia"/>
                <a:cs typeface="Constantia"/>
              </a:rPr>
              <a:t>**The</a:t>
            </a:r>
            <a:r>
              <a:rPr dirty="0" sz="2500" spc="-80">
                <a:latin typeface="Constantia"/>
                <a:cs typeface="Constantia"/>
              </a:rPr>
              <a:t> </a:t>
            </a:r>
            <a:r>
              <a:rPr dirty="0" sz="2500" spc="-25">
                <a:latin typeface="Constantia"/>
                <a:cs typeface="Constantia"/>
              </a:rPr>
              <a:t>two</a:t>
            </a:r>
            <a:r>
              <a:rPr dirty="0" sz="2500" spc="-95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superior</a:t>
            </a:r>
            <a:r>
              <a:rPr dirty="0" sz="2500" spc="-120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articular</a:t>
            </a:r>
            <a:r>
              <a:rPr dirty="0" sz="2500" spc="-105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processes</a:t>
            </a:r>
            <a:r>
              <a:rPr dirty="0" sz="2500" spc="-90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of </a:t>
            </a:r>
            <a:r>
              <a:rPr dirty="0" sz="2500" spc="-20">
                <a:latin typeface="Constantia"/>
                <a:cs typeface="Constantia"/>
              </a:rPr>
              <a:t>one</a:t>
            </a:r>
            <a:r>
              <a:rPr dirty="0" sz="2500" spc="-140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vertebral arch</a:t>
            </a:r>
            <a:r>
              <a:rPr dirty="0" sz="2500" spc="-130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articulate</a:t>
            </a:r>
            <a:r>
              <a:rPr dirty="0" sz="2500" spc="-114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with</a:t>
            </a:r>
            <a:r>
              <a:rPr dirty="0" sz="2500" spc="-7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the</a:t>
            </a:r>
            <a:r>
              <a:rPr dirty="0" sz="2500" spc="-10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two</a:t>
            </a:r>
            <a:r>
              <a:rPr dirty="0" sz="2500" spc="-75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inferior</a:t>
            </a:r>
            <a:r>
              <a:rPr dirty="0" sz="2500" spc="-135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articular</a:t>
            </a:r>
            <a:r>
              <a:rPr dirty="0" sz="2500" spc="-110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processes</a:t>
            </a:r>
            <a:r>
              <a:rPr dirty="0" sz="2500" spc="-120">
                <a:latin typeface="Constantia"/>
                <a:cs typeface="Constantia"/>
              </a:rPr>
              <a:t> </a:t>
            </a:r>
            <a:r>
              <a:rPr dirty="0" sz="2500" spc="-25">
                <a:latin typeface="Constantia"/>
                <a:cs typeface="Constantia"/>
              </a:rPr>
              <a:t>of </a:t>
            </a:r>
            <a:r>
              <a:rPr dirty="0" sz="2500">
                <a:latin typeface="Constantia"/>
                <a:cs typeface="Constantia"/>
              </a:rPr>
              <a:t>the</a:t>
            </a:r>
            <a:r>
              <a:rPr dirty="0" sz="2500" spc="-160">
                <a:latin typeface="Constantia"/>
                <a:cs typeface="Constantia"/>
              </a:rPr>
              <a:t> </a:t>
            </a:r>
            <a:r>
              <a:rPr dirty="0" sz="2500" spc="-20">
                <a:latin typeface="Constantia"/>
                <a:cs typeface="Constantia"/>
              </a:rPr>
              <a:t>arch</a:t>
            </a:r>
            <a:r>
              <a:rPr dirty="0" sz="2500" spc="-135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above,</a:t>
            </a:r>
            <a:r>
              <a:rPr dirty="0" sz="2500" spc="-150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forming</a:t>
            </a:r>
            <a:r>
              <a:rPr dirty="0" sz="2500" spc="-80">
                <a:latin typeface="Constantia"/>
                <a:cs typeface="Constantia"/>
              </a:rPr>
              <a:t> </a:t>
            </a:r>
            <a:r>
              <a:rPr dirty="0" sz="2500" spc="-25">
                <a:latin typeface="Constantia"/>
                <a:cs typeface="Constantia"/>
              </a:rPr>
              <a:t>two</a:t>
            </a:r>
            <a:r>
              <a:rPr dirty="0" sz="2500" spc="-130">
                <a:latin typeface="Constantia"/>
                <a:cs typeface="Constantia"/>
              </a:rPr>
              <a:t> </a:t>
            </a:r>
            <a:r>
              <a:rPr dirty="0" sz="2500">
                <a:latin typeface="Constantia"/>
                <a:cs typeface="Constantia"/>
              </a:rPr>
              <a:t>synovial</a:t>
            </a:r>
            <a:r>
              <a:rPr dirty="0" sz="2500" spc="-65">
                <a:latin typeface="Constantia"/>
                <a:cs typeface="Constantia"/>
              </a:rPr>
              <a:t> </a:t>
            </a:r>
            <a:r>
              <a:rPr dirty="0" sz="2500" spc="-10">
                <a:latin typeface="Constantia"/>
                <a:cs typeface="Constantia"/>
              </a:rPr>
              <a:t>joints.</a:t>
            </a:r>
            <a:endParaRPr sz="25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571982"/>
            <a:ext cx="8474710" cy="6050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8115">
              <a:lnSpc>
                <a:spcPct val="150000"/>
              </a:lnSpc>
              <a:spcBef>
                <a:spcPts val="100"/>
              </a:spcBef>
            </a:pP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pedicles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are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notched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on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their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superior</a:t>
            </a:r>
            <a:r>
              <a:rPr dirty="0" sz="2600" spc="-17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Inferior </a:t>
            </a:r>
            <a:r>
              <a:rPr dirty="0" sz="2600">
                <a:latin typeface="Constantia"/>
                <a:cs typeface="Constantia"/>
              </a:rPr>
              <a:t>borders,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forming</a:t>
            </a:r>
            <a:r>
              <a:rPr dirty="0" sz="2600" spc="-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superior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inferior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Vertebral notches.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On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each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side,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superior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notch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4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one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vertebra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7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inferior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notch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adjacent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vertebra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together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form </a:t>
            </a:r>
            <a:r>
              <a:rPr dirty="0" sz="2600">
                <a:latin typeface="Constantia"/>
                <a:cs typeface="Constantia"/>
              </a:rPr>
              <a:t>an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intervertebral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foramen.</a:t>
            </a:r>
            <a:endParaRPr sz="2600">
              <a:latin typeface="Constantia"/>
              <a:cs typeface="Constantia"/>
            </a:endParaRPr>
          </a:p>
          <a:p>
            <a:pPr marL="12700" marR="304800" indent="158115">
              <a:lnSpc>
                <a:spcPct val="150000"/>
              </a:lnSpc>
              <a:spcBef>
                <a:spcPts val="625"/>
              </a:spcBef>
            </a:pPr>
            <a:r>
              <a:rPr dirty="0" sz="2600">
                <a:latin typeface="Constantia"/>
                <a:cs typeface="Constantia"/>
              </a:rPr>
              <a:t>These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foramina,</a:t>
            </a:r>
            <a:r>
              <a:rPr dirty="0" sz="2600" spc="-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in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articulated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skeleton,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serve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to </a:t>
            </a:r>
            <a:r>
              <a:rPr dirty="0" sz="2600" spc="-10">
                <a:latin typeface="Constantia"/>
                <a:cs typeface="Constantia"/>
              </a:rPr>
              <a:t>transmit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spinal</a:t>
            </a:r>
            <a:r>
              <a:rPr dirty="0" sz="2600" spc="-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nerves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blood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vessels.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The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anterior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6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posterior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nerve</a:t>
            </a:r>
            <a:r>
              <a:rPr dirty="0" sz="2600" spc="-1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roots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spinal</a:t>
            </a:r>
            <a:r>
              <a:rPr dirty="0" sz="2600" spc="-1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nerve</a:t>
            </a:r>
            <a:r>
              <a:rPr dirty="0" sz="2600" spc="-12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unite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within </a:t>
            </a:r>
            <a:r>
              <a:rPr dirty="0" sz="2600">
                <a:latin typeface="Constantia"/>
                <a:cs typeface="Constantia"/>
              </a:rPr>
              <a:t>these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foramina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with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their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coverings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-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dura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to</a:t>
            </a:r>
            <a:r>
              <a:rPr dirty="0" sz="2600" spc="-11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form</a:t>
            </a:r>
            <a:r>
              <a:rPr dirty="0" sz="2600" spc="-80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the </a:t>
            </a:r>
            <a:r>
              <a:rPr dirty="0" sz="2600">
                <a:latin typeface="Constantia"/>
                <a:cs typeface="Constantia"/>
              </a:rPr>
              <a:t>segmental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spinal</a:t>
            </a:r>
            <a:r>
              <a:rPr dirty="0" sz="2600" spc="-2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nerves.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6338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Characteristics</a:t>
            </a:r>
            <a:r>
              <a:rPr dirty="0" spc="-90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45"/>
              <a:t> </a:t>
            </a:r>
            <a:r>
              <a:rPr dirty="0" spc="-10"/>
              <a:t>Typical</a:t>
            </a:r>
            <a:r>
              <a:rPr dirty="0" spc="-50"/>
              <a:t> </a:t>
            </a:r>
            <a:r>
              <a:rPr dirty="0"/>
              <a:t>Cervical</a:t>
            </a:r>
            <a:r>
              <a:rPr dirty="0" spc="-45"/>
              <a:t> </a:t>
            </a:r>
            <a:r>
              <a:rPr dirty="0" spc="-10"/>
              <a:t>Vertebra: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1089" y="2828289"/>
            <a:ext cx="4401693" cy="26032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958342"/>
            <a:ext cx="82772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0">
                <a:latin typeface="Calibri"/>
                <a:cs typeface="Calibri"/>
              </a:rPr>
              <a:t>Typical</a:t>
            </a:r>
            <a:r>
              <a:rPr dirty="0" sz="2800" spc="-7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cervical</a:t>
            </a:r>
            <a:r>
              <a:rPr dirty="0" sz="2800" spc="-80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vertebra</a:t>
            </a:r>
            <a:r>
              <a:rPr dirty="0" sz="2800" spc="-8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has</a:t>
            </a:r>
            <a:r>
              <a:rPr dirty="0" sz="2800" spc="-7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the</a:t>
            </a:r>
            <a:r>
              <a:rPr dirty="0" sz="2800" spc="-8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following</a:t>
            </a:r>
            <a:r>
              <a:rPr dirty="0" sz="2800" spc="-85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characteristics: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69747" y="1586209"/>
            <a:ext cx="7477759" cy="4159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dirty="0" sz="2400">
                <a:latin typeface="Times New Roman"/>
                <a:cs typeface="Times New Roman"/>
              </a:rPr>
              <a:t>■■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transverse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processes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possess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foramen </a:t>
            </a:r>
            <a:r>
              <a:rPr dirty="0" sz="2400" spc="-20">
                <a:latin typeface="Constantia"/>
                <a:cs typeface="Constantia"/>
              </a:rPr>
              <a:t>transversarium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for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passage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3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40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vertebral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artery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and</a:t>
            </a:r>
            <a:endParaRPr sz="2400">
              <a:latin typeface="Constantia"/>
              <a:cs typeface="Constantia"/>
            </a:endParaRPr>
          </a:p>
          <a:p>
            <a:pPr marL="12700" marR="304165">
              <a:lnSpc>
                <a:spcPct val="150000"/>
              </a:lnSpc>
              <a:spcBef>
                <a:spcPts val="575"/>
              </a:spcBef>
            </a:pPr>
            <a:r>
              <a:rPr dirty="0" sz="2400" spc="-10">
                <a:latin typeface="Constantia"/>
                <a:cs typeface="Constantia"/>
              </a:rPr>
              <a:t>veins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(note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that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5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vertebral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artery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passes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through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the transverse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processes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C1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to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6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</a:t>
            </a:r>
            <a:r>
              <a:rPr dirty="0" sz="2400" spc="-4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not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through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C7).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dirty="0" sz="2400">
                <a:latin typeface="Times New Roman"/>
                <a:cs typeface="Times New Roman"/>
              </a:rPr>
              <a:t>■■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spines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are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small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</a:t>
            </a:r>
            <a:r>
              <a:rPr dirty="0" sz="2400" spc="-2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bifid.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dirty="0" sz="2400">
                <a:latin typeface="Times New Roman"/>
                <a:cs typeface="Times New Roman"/>
              </a:rPr>
              <a:t>■■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body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is</a:t>
            </a:r>
            <a:r>
              <a:rPr dirty="0" sz="2400" spc="-14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small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</a:t>
            </a:r>
            <a:r>
              <a:rPr dirty="0" sz="2400" spc="-4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broad</a:t>
            </a:r>
            <a:r>
              <a:rPr dirty="0" sz="2400" spc="-4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from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side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to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side.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dirty="0" sz="2400">
                <a:latin typeface="Times New Roman"/>
                <a:cs typeface="Times New Roman"/>
              </a:rPr>
              <a:t>■■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5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vertebral</a:t>
            </a:r>
            <a:r>
              <a:rPr dirty="0" sz="2400" spc="-4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foramen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is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30">
                <a:latin typeface="Constantia"/>
                <a:cs typeface="Constantia"/>
              </a:rPr>
              <a:t>large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</a:t>
            </a:r>
            <a:r>
              <a:rPr dirty="0" sz="2400" spc="-5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triangular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2199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dirty="0" u="sng" sz="3600" spc="-25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Non-</a:t>
            </a:r>
            <a:r>
              <a:rPr dirty="0" u="sng" sz="360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typical</a:t>
            </a:r>
            <a:r>
              <a:rPr dirty="0" u="sng" sz="3600" spc="-75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 </a:t>
            </a:r>
            <a:r>
              <a:rPr dirty="0" u="sng" sz="360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Cervical</a:t>
            </a:r>
            <a:r>
              <a:rPr dirty="0" u="sng" sz="3600" spc="-11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 </a:t>
            </a:r>
            <a:r>
              <a:rPr dirty="0" u="sng" sz="3600" spc="-1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Vertebrae: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2075510"/>
            <a:ext cx="8531225" cy="39770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1st,</a:t>
            </a:r>
            <a:r>
              <a:rPr dirty="0" sz="2400" spc="-2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2nd,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</a:t>
            </a:r>
            <a:r>
              <a:rPr dirty="0" sz="2400" spc="1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7th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cervical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 spc="-30">
                <a:latin typeface="Constantia"/>
                <a:cs typeface="Constantia"/>
              </a:rPr>
              <a:t>vertebrae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are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atypical.</a:t>
            </a:r>
            <a:endParaRPr sz="2400">
              <a:latin typeface="Constantia"/>
              <a:cs typeface="Constantia"/>
            </a:endParaRPr>
          </a:p>
          <a:p>
            <a:pPr marL="158750">
              <a:lnSpc>
                <a:spcPct val="100000"/>
              </a:lnSpc>
              <a:spcBef>
                <a:spcPts val="2014"/>
              </a:spcBef>
            </a:pP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1st</a:t>
            </a:r>
            <a:r>
              <a:rPr dirty="0" sz="2400" spc="-14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cervical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vertebra,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or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atlas</a:t>
            </a:r>
            <a:endParaRPr sz="2400">
              <a:latin typeface="Constantia"/>
              <a:cs typeface="Constantia"/>
            </a:endParaRPr>
          </a:p>
          <a:p>
            <a:pPr marL="12700" marR="5080" indent="146050">
              <a:lnSpc>
                <a:spcPct val="150000"/>
              </a:lnSpc>
              <a:spcBef>
                <a:spcPts val="580"/>
              </a:spcBef>
            </a:pP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2nd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cervical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vertebra,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or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axis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has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apeg</a:t>
            </a:r>
            <a:r>
              <a:rPr dirty="0" sz="2400" spc="-1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like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odontoid</a:t>
            </a:r>
            <a:r>
              <a:rPr dirty="0" sz="2400" spc="-3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process </a:t>
            </a:r>
            <a:r>
              <a:rPr dirty="0" sz="2400">
                <a:latin typeface="Constantia"/>
                <a:cs typeface="Constantia"/>
              </a:rPr>
              <a:t>(dens)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that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projects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from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superior</a:t>
            </a:r>
            <a:r>
              <a:rPr dirty="0" sz="2400" spc="-14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surface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body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 spc="-5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 marR="466725" indent="146050">
              <a:lnSpc>
                <a:spcPct val="150100"/>
              </a:lnSpc>
              <a:spcBef>
                <a:spcPts val="575"/>
              </a:spcBef>
            </a:pP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7th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cervical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vertebra,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or</a:t>
            </a:r>
            <a:r>
              <a:rPr dirty="0" sz="2400" spc="-160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vertebra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prominens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is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so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named </a:t>
            </a:r>
            <a:r>
              <a:rPr dirty="0" sz="2400">
                <a:latin typeface="Constantia"/>
                <a:cs typeface="Constantia"/>
              </a:rPr>
              <a:t>because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it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has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longest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spinous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dirty="0" sz="2400" spc="-20">
                <a:latin typeface="Constantia"/>
                <a:cs typeface="Constantia"/>
              </a:rPr>
              <a:t>process,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process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is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not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bifid.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685" y="1323926"/>
            <a:ext cx="5489447" cy="54894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6" y="746"/>
              <a:ext cx="9144036" cy="102742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49" y="0"/>
              <a:ext cx="9145638" cy="6857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6351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dirty="0" sz="3300" spc="-10" b="0">
                <a:latin typeface="Calibri"/>
                <a:cs typeface="Calibri"/>
              </a:rPr>
              <a:t>Characteristics</a:t>
            </a:r>
            <a:r>
              <a:rPr dirty="0" sz="3300" spc="-120" b="0">
                <a:latin typeface="Calibri"/>
                <a:cs typeface="Calibri"/>
              </a:rPr>
              <a:t> </a:t>
            </a:r>
            <a:r>
              <a:rPr dirty="0" sz="3300" b="0">
                <a:latin typeface="Calibri"/>
                <a:cs typeface="Calibri"/>
              </a:rPr>
              <a:t>of</a:t>
            </a:r>
            <a:r>
              <a:rPr dirty="0" sz="3300" spc="-100" b="0">
                <a:latin typeface="Calibri"/>
                <a:cs typeface="Calibri"/>
              </a:rPr>
              <a:t> </a:t>
            </a:r>
            <a:r>
              <a:rPr dirty="0" sz="3300" b="0">
                <a:latin typeface="Calibri"/>
                <a:cs typeface="Calibri"/>
              </a:rPr>
              <a:t>a</a:t>
            </a:r>
            <a:r>
              <a:rPr dirty="0" sz="3300" spc="-105" b="0">
                <a:latin typeface="Calibri"/>
                <a:cs typeface="Calibri"/>
              </a:rPr>
              <a:t> </a:t>
            </a:r>
            <a:r>
              <a:rPr dirty="0" sz="3300" spc="-10" b="0">
                <a:latin typeface="Calibri"/>
                <a:cs typeface="Calibri"/>
              </a:rPr>
              <a:t>Typical</a:t>
            </a:r>
            <a:r>
              <a:rPr dirty="0" sz="3300" spc="-85" b="0">
                <a:latin typeface="Calibri"/>
                <a:cs typeface="Calibri"/>
              </a:rPr>
              <a:t> </a:t>
            </a:r>
            <a:r>
              <a:rPr dirty="0" sz="3300" b="0">
                <a:latin typeface="Calibri"/>
                <a:cs typeface="Calibri"/>
              </a:rPr>
              <a:t>Thoracic</a:t>
            </a:r>
            <a:r>
              <a:rPr dirty="0" sz="3300" spc="-85" b="0">
                <a:latin typeface="Calibri"/>
                <a:cs typeface="Calibri"/>
              </a:rPr>
              <a:t> </a:t>
            </a:r>
            <a:r>
              <a:rPr dirty="0" sz="3300" spc="-10" b="0">
                <a:latin typeface="Calibri"/>
                <a:cs typeface="Calibri"/>
              </a:rPr>
              <a:t>Vertebra:</a:t>
            </a:r>
            <a:endParaRPr sz="3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11555" y="1806448"/>
            <a:ext cx="8136890" cy="4623435"/>
            <a:chOff x="611555" y="1806448"/>
            <a:chExt cx="8136890" cy="46234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55" y="1806448"/>
              <a:ext cx="5366385" cy="226466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3784" y="4077068"/>
              <a:ext cx="5904611" cy="23526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1772754"/>
            <a:ext cx="5556504" cy="4764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0039" rIns="0" bIns="0" rtlCol="0" vert="horz">
            <a:spAutoFit/>
          </a:bodyPr>
          <a:lstStyle/>
          <a:p>
            <a:pPr marL="590550">
              <a:lnSpc>
                <a:spcPct val="100000"/>
              </a:lnSpc>
              <a:spcBef>
                <a:spcPts val="100"/>
              </a:spcBef>
            </a:pPr>
            <a:r>
              <a:rPr dirty="0" u="sng" sz="3600" spc="-1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Constantia"/>
                <a:cs typeface="Constantia"/>
              </a:rPr>
              <a:t>The</a:t>
            </a:r>
            <a:r>
              <a:rPr dirty="0" u="sng" sz="3600" spc="-21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Constantia"/>
                <a:cs typeface="Constantia"/>
              </a:rPr>
              <a:t> </a:t>
            </a:r>
            <a:r>
              <a:rPr dirty="0" u="sng" sz="3600" spc="-35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Constantia"/>
                <a:cs typeface="Constantia"/>
              </a:rPr>
              <a:t>Vertebral</a:t>
            </a:r>
            <a:r>
              <a:rPr dirty="0" u="sng" sz="3600" spc="-155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Constantia"/>
                <a:cs typeface="Constantia"/>
              </a:rPr>
              <a:t> </a:t>
            </a:r>
            <a:r>
              <a:rPr dirty="0" u="sng" sz="3600" spc="-1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Constantia"/>
                <a:cs typeface="Constantia"/>
              </a:rPr>
              <a:t>Column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508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2800" spc="-1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Typical</a:t>
            </a:r>
            <a:r>
              <a:rPr dirty="0" u="sng" sz="2800" spc="-10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 </a:t>
            </a:r>
            <a:r>
              <a:rPr dirty="0" u="sng" sz="2800" spc="-1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thoracic</a:t>
            </a:r>
            <a:r>
              <a:rPr dirty="0" u="sng" sz="2800" spc="-85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 </a:t>
            </a:r>
            <a:r>
              <a:rPr dirty="0" u="sng" sz="2800" spc="-1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vertebra</a:t>
            </a:r>
            <a:r>
              <a:rPr dirty="0" u="sng" sz="2800" spc="-65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 </a:t>
            </a:r>
            <a:r>
              <a:rPr dirty="0" u="sng" sz="280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has</a:t>
            </a:r>
            <a:r>
              <a:rPr dirty="0" u="sng" sz="2800" spc="-105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 </a:t>
            </a:r>
            <a:r>
              <a:rPr dirty="0" u="sng" sz="280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the</a:t>
            </a:r>
            <a:r>
              <a:rPr dirty="0" u="sng" sz="2800" spc="-9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 </a:t>
            </a:r>
            <a:r>
              <a:rPr dirty="0" u="sng" sz="280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following</a:t>
            </a:r>
            <a:r>
              <a:rPr dirty="0" u="sng" sz="2800" spc="-9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 </a:t>
            </a:r>
            <a:r>
              <a:rPr dirty="0" u="sng" sz="2800" spc="-1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</a:rPr>
              <a:t>characteristics:</a:t>
            </a:r>
            <a:endParaRPr sz="28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34950" indent="-227329">
              <a:lnSpc>
                <a:spcPct val="100000"/>
              </a:lnSpc>
              <a:spcBef>
                <a:spcPts val="105"/>
              </a:spcBef>
              <a:buSzPct val="96153"/>
              <a:buFont typeface="Constantia"/>
              <a:buAutoNum type="arabicPlain"/>
              <a:tabLst>
                <a:tab pos="234950" algn="l"/>
              </a:tabLst>
            </a:pPr>
            <a:r>
              <a:rPr dirty="0">
                <a:latin typeface="Times New Roman"/>
                <a:cs typeface="Times New Roman"/>
              </a:rPr>
              <a:t>■■</a:t>
            </a:r>
            <a:r>
              <a:rPr dirty="0" spc="-8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dirty="0" spc="-80"/>
              <a:t> </a:t>
            </a:r>
            <a:r>
              <a:rPr dirty="0"/>
              <a:t>body</a:t>
            </a:r>
            <a:r>
              <a:rPr dirty="0" spc="-110"/>
              <a:t> </a:t>
            </a:r>
            <a:r>
              <a:rPr dirty="0"/>
              <a:t>is</a:t>
            </a:r>
            <a:r>
              <a:rPr dirty="0" spc="-80"/>
              <a:t> </a:t>
            </a:r>
            <a:r>
              <a:rPr dirty="0"/>
              <a:t>medium</a:t>
            </a:r>
            <a:r>
              <a:rPr dirty="0" spc="-135"/>
              <a:t> </a:t>
            </a:r>
            <a:r>
              <a:rPr dirty="0" spc="-10"/>
              <a:t>size</a:t>
            </a:r>
            <a:r>
              <a:rPr dirty="0" spc="-145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 spc="-10"/>
              <a:t>heart</a:t>
            </a:r>
            <a:r>
              <a:rPr dirty="0" spc="-145"/>
              <a:t> </a:t>
            </a:r>
            <a:r>
              <a:rPr dirty="0" spc="-10"/>
              <a:t>shaped.</a:t>
            </a:r>
          </a:p>
          <a:p>
            <a:pPr marL="290195" indent="-280670">
              <a:lnSpc>
                <a:spcPct val="100000"/>
              </a:lnSpc>
              <a:spcBef>
                <a:spcPts val="2185"/>
              </a:spcBef>
              <a:buSzPct val="96153"/>
              <a:buFont typeface="Constantia"/>
              <a:buAutoNum type="arabicPlain"/>
              <a:tabLst>
                <a:tab pos="290195" algn="l"/>
              </a:tabLst>
            </a:pPr>
            <a:r>
              <a:rPr dirty="0">
                <a:latin typeface="Times New Roman"/>
                <a:cs typeface="Times New Roman"/>
              </a:rPr>
              <a:t>■■</a:t>
            </a:r>
            <a:r>
              <a:rPr dirty="0" spc="-90">
                <a:latin typeface="Times New Roman"/>
                <a:cs typeface="Times New Roman"/>
              </a:rPr>
              <a:t> </a:t>
            </a:r>
            <a:r>
              <a:rPr dirty="0" spc="-20"/>
              <a:t>The</a:t>
            </a:r>
            <a:r>
              <a:rPr dirty="0" spc="-140"/>
              <a:t> </a:t>
            </a:r>
            <a:r>
              <a:rPr dirty="0" spc="-20"/>
              <a:t>vertebral</a:t>
            </a:r>
            <a:r>
              <a:rPr dirty="0" spc="-70"/>
              <a:t> </a:t>
            </a:r>
            <a:r>
              <a:rPr dirty="0"/>
              <a:t>foramen</a:t>
            </a:r>
            <a:r>
              <a:rPr dirty="0" spc="-75"/>
              <a:t> </a:t>
            </a:r>
            <a:r>
              <a:rPr dirty="0"/>
              <a:t>is</a:t>
            </a:r>
            <a:r>
              <a:rPr dirty="0" spc="-130"/>
              <a:t> </a:t>
            </a:r>
            <a:r>
              <a:rPr dirty="0"/>
              <a:t>small</a:t>
            </a:r>
            <a:r>
              <a:rPr dirty="0" spc="-120"/>
              <a:t> </a:t>
            </a:r>
            <a:r>
              <a:rPr dirty="0"/>
              <a:t>and</a:t>
            </a:r>
            <a:r>
              <a:rPr dirty="0" spc="-95"/>
              <a:t> </a:t>
            </a:r>
            <a:r>
              <a:rPr dirty="0" spc="-10"/>
              <a:t>circular.</a:t>
            </a:r>
          </a:p>
          <a:p>
            <a:pPr marL="281305" indent="-271145">
              <a:lnSpc>
                <a:spcPct val="100000"/>
              </a:lnSpc>
              <a:spcBef>
                <a:spcPts val="2185"/>
              </a:spcBef>
              <a:buSzPct val="96153"/>
              <a:buFont typeface="Constantia"/>
              <a:buAutoNum type="arabicPlain"/>
              <a:tabLst>
                <a:tab pos="281305" algn="l"/>
              </a:tabLst>
            </a:pPr>
            <a:r>
              <a:rPr dirty="0">
                <a:latin typeface="Times New Roman"/>
                <a:cs typeface="Times New Roman"/>
              </a:rPr>
              <a:t>■■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dirty="0" spc="-140"/>
              <a:t> </a:t>
            </a:r>
            <a:r>
              <a:rPr dirty="0"/>
              <a:t>spines</a:t>
            </a:r>
            <a:r>
              <a:rPr dirty="0" spc="-160"/>
              <a:t> </a:t>
            </a:r>
            <a:r>
              <a:rPr dirty="0"/>
              <a:t>are</a:t>
            </a:r>
            <a:r>
              <a:rPr dirty="0" spc="-100"/>
              <a:t> </a:t>
            </a:r>
            <a:r>
              <a:rPr dirty="0"/>
              <a:t>long</a:t>
            </a:r>
            <a:r>
              <a:rPr dirty="0" spc="-114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inclined</a:t>
            </a:r>
            <a:r>
              <a:rPr dirty="0" spc="-114"/>
              <a:t> </a:t>
            </a:r>
            <a:r>
              <a:rPr dirty="0" spc="-10"/>
              <a:t>downward.</a:t>
            </a:r>
          </a:p>
          <a:p>
            <a:pPr marL="12700" marR="5080" indent="-1905">
              <a:lnSpc>
                <a:spcPct val="150000"/>
              </a:lnSpc>
              <a:spcBef>
                <a:spcPts val="625"/>
              </a:spcBef>
              <a:buSzPct val="96153"/>
              <a:buFont typeface="Constantia"/>
              <a:buAutoNum type="arabicPlain"/>
              <a:tabLst>
                <a:tab pos="306070" algn="l"/>
              </a:tabLst>
            </a:pPr>
            <a:r>
              <a:rPr dirty="0">
                <a:latin typeface="Times New Roman"/>
                <a:cs typeface="Times New Roman"/>
              </a:rPr>
              <a:t>	</a:t>
            </a:r>
            <a:r>
              <a:rPr dirty="0">
                <a:latin typeface="Times New Roman"/>
                <a:cs typeface="Times New Roman"/>
              </a:rPr>
              <a:t>■■</a:t>
            </a:r>
            <a:r>
              <a:rPr dirty="0" spc="-30">
                <a:latin typeface="Times New Roman"/>
                <a:cs typeface="Times New Roman"/>
              </a:rPr>
              <a:t> </a:t>
            </a:r>
            <a:r>
              <a:rPr dirty="0"/>
              <a:t>Costal</a:t>
            </a:r>
            <a:r>
              <a:rPr dirty="0" spc="-60"/>
              <a:t> </a:t>
            </a:r>
            <a:r>
              <a:rPr dirty="0" spc="-10"/>
              <a:t>facets</a:t>
            </a:r>
            <a:r>
              <a:rPr dirty="0" spc="-150"/>
              <a:t> </a:t>
            </a:r>
            <a:r>
              <a:rPr dirty="0"/>
              <a:t>are</a:t>
            </a:r>
            <a:r>
              <a:rPr dirty="0" spc="-114"/>
              <a:t> </a:t>
            </a:r>
            <a:r>
              <a:rPr dirty="0" spc="-10"/>
              <a:t>present</a:t>
            </a:r>
            <a:r>
              <a:rPr dirty="0" spc="-155"/>
              <a:t> </a:t>
            </a:r>
            <a:r>
              <a:rPr dirty="0"/>
              <a:t>on</a:t>
            </a:r>
            <a:r>
              <a:rPr dirty="0" spc="-95"/>
              <a:t> </a:t>
            </a:r>
            <a:r>
              <a:rPr dirty="0"/>
              <a:t>the</a:t>
            </a:r>
            <a:r>
              <a:rPr dirty="0" spc="-150"/>
              <a:t> </a:t>
            </a:r>
            <a:r>
              <a:rPr dirty="0"/>
              <a:t>sides</a:t>
            </a:r>
            <a:r>
              <a:rPr dirty="0" spc="-135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90"/>
              <a:t> </a:t>
            </a:r>
            <a:r>
              <a:rPr dirty="0" spc="-10"/>
              <a:t>bodies for</a:t>
            </a:r>
            <a:r>
              <a:rPr dirty="0" spc="-165"/>
              <a:t> </a:t>
            </a:r>
            <a:r>
              <a:rPr dirty="0" spc="-10"/>
              <a:t>articulation</a:t>
            </a:r>
            <a:r>
              <a:rPr dirty="0" spc="-135"/>
              <a:t> </a:t>
            </a:r>
            <a:r>
              <a:rPr dirty="0"/>
              <a:t>with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/>
              <a:t>heads</a:t>
            </a:r>
            <a:r>
              <a:rPr dirty="0" spc="-120"/>
              <a:t> </a:t>
            </a:r>
            <a:r>
              <a:rPr dirty="0"/>
              <a:t>of</a:t>
            </a:r>
            <a:r>
              <a:rPr dirty="0" spc="35"/>
              <a:t> </a:t>
            </a:r>
            <a:r>
              <a:rPr dirty="0"/>
              <a:t>the</a:t>
            </a:r>
            <a:r>
              <a:rPr dirty="0" spc="-100"/>
              <a:t> </a:t>
            </a:r>
            <a:r>
              <a:rPr dirty="0" spc="-10"/>
              <a:t>ribs.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197609"/>
            <a:ext cx="8357870" cy="49009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-3810">
              <a:lnSpc>
                <a:spcPct val="99800"/>
              </a:lnSpc>
              <a:spcBef>
                <a:spcPts val="110"/>
              </a:spcBef>
              <a:buSzPct val="96875"/>
              <a:buFont typeface="Calibri"/>
              <a:buAutoNum type="arabicPlain" startAt="5"/>
              <a:tabLst>
                <a:tab pos="342265" algn="l"/>
              </a:tabLst>
            </a:pPr>
            <a:r>
              <a:rPr dirty="0" sz="3200" spc="-30">
                <a:latin typeface="Tahoma"/>
                <a:cs typeface="Tahoma"/>
              </a:rPr>
              <a:t>	</a:t>
            </a:r>
            <a:r>
              <a:rPr dirty="0" sz="3200" spc="-30">
                <a:latin typeface="Tahoma"/>
                <a:cs typeface="Tahoma"/>
              </a:rPr>
              <a:t>■■</a:t>
            </a:r>
            <a:r>
              <a:rPr dirty="0" sz="3200" spc="-270">
                <a:latin typeface="Tahoma"/>
                <a:cs typeface="Tahoma"/>
              </a:rPr>
              <a:t> </a:t>
            </a:r>
            <a:r>
              <a:rPr dirty="0" sz="3200">
                <a:latin typeface="Calibri"/>
                <a:cs typeface="Calibri"/>
              </a:rPr>
              <a:t>Costal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facets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present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transverse </a:t>
            </a:r>
            <a:r>
              <a:rPr dirty="0" sz="3200">
                <a:latin typeface="Calibri"/>
                <a:cs typeface="Calibri"/>
              </a:rPr>
              <a:t>processes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articulation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tubercles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the </a:t>
            </a:r>
            <a:r>
              <a:rPr dirty="0" sz="3200">
                <a:latin typeface="Calibri"/>
                <a:cs typeface="Calibri"/>
              </a:rPr>
              <a:t>ribs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(T11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and12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facets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transverse processes).</a:t>
            </a:r>
            <a:endParaRPr sz="3200">
              <a:latin typeface="Calibri"/>
              <a:cs typeface="Calibri"/>
            </a:endParaRPr>
          </a:p>
          <a:p>
            <a:pPr marL="12700" marR="236220" indent="-3810">
              <a:lnSpc>
                <a:spcPct val="99900"/>
              </a:lnSpc>
              <a:spcBef>
                <a:spcPts val="30"/>
              </a:spcBef>
              <a:buSzPct val="96875"/>
              <a:buFont typeface="Calibri"/>
              <a:buAutoNum type="arabicPlain" startAt="5"/>
              <a:tabLst>
                <a:tab pos="342265" algn="l"/>
              </a:tabLst>
            </a:pPr>
            <a:r>
              <a:rPr dirty="0" sz="3200" spc="-30">
                <a:latin typeface="Tahoma"/>
                <a:cs typeface="Tahoma"/>
              </a:rPr>
              <a:t>	</a:t>
            </a:r>
            <a:r>
              <a:rPr dirty="0" sz="3200" spc="-30">
                <a:latin typeface="Tahoma"/>
                <a:cs typeface="Tahoma"/>
              </a:rPr>
              <a:t>■■</a:t>
            </a:r>
            <a:r>
              <a:rPr dirty="0" sz="3200" spc="-270">
                <a:latin typeface="Tahoma"/>
                <a:cs typeface="Tahoma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superior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articular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processes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bear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facets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face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posteriorly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35">
                <a:latin typeface="Calibri"/>
                <a:cs typeface="Calibri"/>
              </a:rPr>
              <a:t>laterally,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whereas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the </a:t>
            </a:r>
            <a:r>
              <a:rPr dirty="0" sz="3200">
                <a:latin typeface="Calibri"/>
                <a:cs typeface="Calibri"/>
              </a:rPr>
              <a:t>facets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inferior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articular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processes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face </a:t>
            </a:r>
            <a:r>
              <a:rPr dirty="0" sz="3200">
                <a:latin typeface="Calibri"/>
                <a:cs typeface="Calibri"/>
              </a:rPr>
              <a:t>anteriorly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medially.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inferior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articular </a:t>
            </a:r>
            <a:r>
              <a:rPr dirty="0" sz="3200">
                <a:latin typeface="Calibri"/>
                <a:cs typeface="Calibri"/>
              </a:rPr>
              <a:t>processes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12th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vertebra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face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laterally,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latin typeface="Calibri"/>
                <a:cs typeface="Calibri"/>
              </a:rPr>
              <a:t>as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do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those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lumbar</a:t>
            </a:r>
            <a:r>
              <a:rPr dirty="0" sz="3200" spc="-10">
                <a:latin typeface="Calibri"/>
                <a:cs typeface="Calibri"/>
              </a:rPr>
              <a:t> vertebrae.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730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Characteristics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 spc="-10"/>
              <a:t>Typical</a:t>
            </a:r>
            <a:r>
              <a:rPr dirty="0" spc="-40"/>
              <a:t> </a:t>
            </a:r>
            <a:r>
              <a:rPr dirty="0"/>
              <a:t>Lumbar</a:t>
            </a:r>
            <a:r>
              <a:rPr dirty="0" spc="-65"/>
              <a:t> </a:t>
            </a:r>
            <a:r>
              <a:rPr dirty="0" spc="-10"/>
              <a:t>Vertebra: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579" y="1700783"/>
            <a:ext cx="6108954" cy="20162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3648" y="4077017"/>
            <a:ext cx="6480683" cy="209778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759" y="658748"/>
            <a:ext cx="84264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Typical</a:t>
            </a:r>
            <a:r>
              <a:rPr dirty="0" sz="2800" spc="-90"/>
              <a:t> </a:t>
            </a:r>
            <a:r>
              <a:rPr dirty="0" sz="2800"/>
              <a:t>lumbar</a:t>
            </a:r>
            <a:r>
              <a:rPr dirty="0" sz="2800" spc="-90"/>
              <a:t> </a:t>
            </a:r>
            <a:r>
              <a:rPr dirty="0" sz="2800" spc="-10"/>
              <a:t>vertebra</a:t>
            </a:r>
            <a:r>
              <a:rPr dirty="0" sz="2800" spc="-75"/>
              <a:t> </a:t>
            </a:r>
            <a:r>
              <a:rPr dirty="0" sz="2800"/>
              <a:t>has</a:t>
            </a:r>
            <a:r>
              <a:rPr dirty="0" sz="2800" spc="-105"/>
              <a:t> </a:t>
            </a:r>
            <a:r>
              <a:rPr dirty="0" sz="2800"/>
              <a:t>the</a:t>
            </a:r>
            <a:r>
              <a:rPr dirty="0" sz="2800" spc="-80"/>
              <a:t> </a:t>
            </a:r>
            <a:r>
              <a:rPr dirty="0" sz="2800"/>
              <a:t>following</a:t>
            </a:r>
            <a:r>
              <a:rPr dirty="0" sz="2800" spc="-100"/>
              <a:t> </a:t>
            </a:r>
            <a:r>
              <a:rPr dirty="0" sz="2800" spc="-10"/>
              <a:t>characteristics: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159255"/>
            <a:ext cx="7947025" cy="5591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9390" indent="-192405">
              <a:lnSpc>
                <a:spcPct val="100000"/>
              </a:lnSpc>
              <a:spcBef>
                <a:spcPts val="95"/>
              </a:spcBef>
              <a:buSzPct val="95454"/>
              <a:buFont typeface="Constantia"/>
              <a:buAutoNum type="arabicPlain"/>
              <a:tabLst>
                <a:tab pos="199390" algn="l"/>
              </a:tabLst>
            </a:pPr>
            <a:r>
              <a:rPr dirty="0" sz="2200">
                <a:latin typeface="Times New Roman"/>
                <a:cs typeface="Times New Roman"/>
              </a:rPr>
              <a:t>■■</a:t>
            </a:r>
            <a:r>
              <a:rPr dirty="0" sz="2200" spc="-90">
                <a:latin typeface="Times New Roman"/>
                <a:cs typeface="Times New Roman"/>
              </a:rPr>
              <a:t> </a:t>
            </a:r>
            <a:r>
              <a:rPr dirty="0" sz="2200">
                <a:latin typeface="Constantia"/>
                <a:cs typeface="Constantia"/>
              </a:rPr>
              <a:t>The</a:t>
            </a:r>
            <a:r>
              <a:rPr dirty="0" sz="2200" spc="-7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body</a:t>
            </a:r>
            <a:r>
              <a:rPr dirty="0" sz="2200" spc="-75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is</a:t>
            </a:r>
            <a:r>
              <a:rPr dirty="0" sz="2200" spc="-70">
                <a:latin typeface="Constantia"/>
                <a:cs typeface="Constantia"/>
              </a:rPr>
              <a:t> </a:t>
            </a:r>
            <a:r>
              <a:rPr dirty="0" sz="2200" spc="-25">
                <a:latin typeface="Constantia"/>
                <a:cs typeface="Constantia"/>
              </a:rPr>
              <a:t>large</a:t>
            </a:r>
            <a:r>
              <a:rPr dirty="0" sz="2200" spc="-12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and</a:t>
            </a:r>
            <a:r>
              <a:rPr dirty="0" sz="2200" spc="-4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kidney</a:t>
            </a:r>
            <a:r>
              <a:rPr dirty="0" sz="2200" spc="-114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shaped.</a:t>
            </a:r>
            <a:endParaRPr sz="2200">
              <a:latin typeface="Constantia"/>
              <a:cs typeface="Constantia"/>
            </a:endParaRPr>
          </a:p>
          <a:p>
            <a:pPr marL="247650" indent="-236220">
              <a:lnSpc>
                <a:spcPct val="100000"/>
              </a:lnSpc>
              <a:spcBef>
                <a:spcPts val="1585"/>
              </a:spcBef>
              <a:buSzPct val="95454"/>
              <a:buFont typeface="Constantia"/>
              <a:buAutoNum type="arabicPlain"/>
              <a:tabLst>
                <a:tab pos="247650" algn="l"/>
              </a:tabLst>
            </a:pPr>
            <a:r>
              <a:rPr dirty="0" sz="2200">
                <a:latin typeface="Times New Roman"/>
                <a:cs typeface="Times New Roman"/>
              </a:rPr>
              <a:t>■■</a:t>
            </a:r>
            <a:r>
              <a:rPr dirty="0" sz="2200" spc="-90">
                <a:latin typeface="Times New Roman"/>
                <a:cs typeface="Times New Roman"/>
              </a:rPr>
              <a:t> </a:t>
            </a:r>
            <a:r>
              <a:rPr dirty="0" sz="2200">
                <a:latin typeface="Constantia"/>
                <a:cs typeface="Constantia"/>
              </a:rPr>
              <a:t>The</a:t>
            </a:r>
            <a:r>
              <a:rPr dirty="0" sz="2200" spc="-11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pedicles</a:t>
            </a:r>
            <a:r>
              <a:rPr dirty="0" sz="2200" spc="-12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are</a:t>
            </a:r>
            <a:r>
              <a:rPr dirty="0" sz="2200" spc="-125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strong</a:t>
            </a:r>
            <a:r>
              <a:rPr dirty="0" sz="2200" spc="-95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and</a:t>
            </a:r>
            <a:r>
              <a:rPr dirty="0" sz="2200" spc="-9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directed</a:t>
            </a:r>
            <a:r>
              <a:rPr dirty="0" sz="2200" spc="-2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backward.</a:t>
            </a:r>
            <a:endParaRPr sz="2200">
              <a:latin typeface="Constantia"/>
              <a:cs typeface="Constantia"/>
            </a:endParaRPr>
          </a:p>
          <a:p>
            <a:pPr marL="240029" indent="-229870">
              <a:lnSpc>
                <a:spcPct val="100000"/>
              </a:lnSpc>
              <a:spcBef>
                <a:spcPts val="1585"/>
              </a:spcBef>
              <a:buSzPct val="95454"/>
              <a:buFont typeface="Constantia"/>
              <a:buAutoNum type="arabicPlain"/>
              <a:tabLst>
                <a:tab pos="240029" algn="l"/>
              </a:tabLst>
            </a:pPr>
            <a:r>
              <a:rPr dirty="0" sz="2200">
                <a:latin typeface="Times New Roman"/>
                <a:cs typeface="Times New Roman"/>
              </a:rPr>
              <a:t>■■</a:t>
            </a:r>
            <a:r>
              <a:rPr dirty="0" sz="2200" spc="-85">
                <a:latin typeface="Times New Roman"/>
                <a:cs typeface="Times New Roman"/>
              </a:rPr>
              <a:t> </a:t>
            </a:r>
            <a:r>
              <a:rPr dirty="0" sz="2200">
                <a:latin typeface="Constantia"/>
                <a:cs typeface="Constantia"/>
              </a:rPr>
              <a:t>The</a:t>
            </a:r>
            <a:r>
              <a:rPr dirty="0" sz="2200" spc="-55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laminae</a:t>
            </a:r>
            <a:r>
              <a:rPr dirty="0" sz="2200" spc="-13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are</a:t>
            </a:r>
            <a:r>
              <a:rPr dirty="0" sz="2200" spc="-114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short</a:t>
            </a:r>
            <a:r>
              <a:rPr dirty="0" sz="2200" spc="-7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in</a:t>
            </a:r>
            <a:r>
              <a:rPr dirty="0" sz="2200" spc="-10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a</a:t>
            </a:r>
            <a:r>
              <a:rPr dirty="0" sz="2200" spc="-13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vertical</a:t>
            </a:r>
            <a:r>
              <a:rPr dirty="0" sz="2200" spc="-8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dimension</a:t>
            </a:r>
            <a:endParaRPr sz="2200">
              <a:latin typeface="Constantia"/>
              <a:cs typeface="Constantia"/>
            </a:endParaRPr>
          </a:p>
          <a:p>
            <a:pPr marL="259715" indent="-248920">
              <a:lnSpc>
                <a:spcPct val="100000"/>
              </a:lnSpc>
              <a:spcBef>
                <a:spcPts val="1585"/>
              </a:spcBef>
              <a:buSzPct val="95454"/>
              <a:buFont typeface="Constantia"/>
              <a:buAutoNum type="arabicPlain"/>
              <a:tabLst>
                <a:tab pos="259715" algn="l"/>
              </a:tabLst>
            </a:pPr>
            <a:r>
              <a:rPr dirty="0" sz="2200">
                <a:latin typeface="Times New Roman"/>
                <a:cs typeface="Times New Roman"/>
              </a:rPr>
              <a:t>■■</a:t>
            </a:r>
            <a:r>
              <a:rPr dirty="0" sz="2200" spc="-90">
                <a:latin typeface="Times New Roman"/>
                <a:cs typeface="Times New Roman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The</a:t>
            </a:r>
            <a:r>
              <a:rPr dirty="0" sz="2200" spc="-130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vertebral</a:t>
            </a:r>
            <a:r>
              <a:rPr dirty="0" sz="2200" spc="-60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foramina</a:t>
            </a:r>
            <a:r>
              <a:rPr dirty="0" sz="2200" spc="-155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are</a:t>
            </a:r>
            <a:r>
              <a:rPr dirty="0" sz="2200" spc="-9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triangular.</a:t>
            </a:r>
            <a:endParaRPr sz="2200">
              <a:latin typeface="Constantia"/>
              <a:cs typeface="Constantia"/>
            </a:endParaRPr>
          </a:p>
          <a:p>
            <a:pPr marL="244475" indent="-234950">
              <a:lnSpc>
                <a:spcPct val="100000"/>
              </a:lnSpc>
              <a:spcBef>
                <a:spcPts val="1585"/>
              </a:spcBef>
              <a:buSzPct val="95454"/>
              <a:buFont typeface="Constantia"/>
              <a:buAutoNum type="arabicPlain"/>
              <a:tabLst>
                <a:tab pos="244475" algn="l"/>
              </a:tabLst>
            </a:pPr>
            <a:r>
              <a:rPr dirty="0" sz="2200">
                <a:latin typeface="Times New Roman"/>
                <a:cs typeface="Times New Roman"/>
              </a:rPr>
              <a:t>■■</a:t>
            </a:r>
            <a:r>
              <a:rPr dirty="0" sz="2200" spc="-60">
                <a:latin typeface="Times New Roman"/>
                <a:cs typeface="Times New Roman"/>
              </a:rPr>
              <a:t> </a:t>
            </a:r>
            <a:r>
              <a:rPr dirty="0" sz="2200">
                <a:latin typeface="Constantia"/>
                <a:cs typeface="Constantia"/>
              </a:rPr>
              <a:t>The</a:t>
            </a:r>
            <a:r>
              <a:rPr dirty="0" sz="2200" spc="-80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transverse</a:t>
            </a:r>
            <a:r>
              <a:rPr dirty="0" sz="2200" spc="-100">
                <a:latin typeface="Constantia"/>
                <a:cs typeface="Constantia"/>
              </a:rPr>
              <a:t> </a:t>
            </a:r>
            <a:r>
              <a:rPr dirty="0" sz="2200" spc="-20">
                <a:latin typeface="Constantia"/>
                <a:cs typeface="Constantia"/>
              </a:rPr>
              <a:t>processes</a:t>
            </a:r>
            <a:r>
              <a:rPr dirty="0" sz="2200" spc="-13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are</a:t>
            </a:r>
            <a:r>
              <a:rPr dirty="0" sz="2200" spc="-65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long</a:t>
            </a:r>
            <a:r>
              <a:rPr dirty="0" sz="2200" spc="-8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and</a:t>
            </a:r>
            <a:r>
              <a:rPr dirty="0" sz="2200" spc="-6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slender.</a:t>
            </a:r>
            <a:endParaRPr sz="2200">
              <a:latin typeface="Constantia"/>
              <a:cs typeface="Constantia"/>
            </a:endParaRPr>
          </a:p>
          <a:p>
            <a:pPr marL="262890" indent="-252095">
              <a:lnSpc>
                <a:spcPct val="100000"/>
              </a:lnSpc>
              <a:spcBef>
                <a:spcPts val="1585"/>
              </a:spcBef>
              <a:buSzPct val="95454"/>
              <a:buFont typeface="Constantia"/>
              <a:buAutoNum type="arabicPlain"/>
              <a:tabLst>
                <a:tab pos="262890" algn="l"/>
              </a:tabLst>
            </a:pPr>
            <a:r>
              <a:rPr dirty="0" sz="2200">
                <a:latin typeface="Times New Roman"/>
                <a:cs typeface="Times New Roman"/>
              </a:rPr>
              <a:t>■■</a:t>
            </a:r>
            <a:r>
              <a:rPr dirty="0" sz="2200" spc="-35">
                <a:latin typeface="Times New Roman"/>
                <a:cs typeface="Times New Roman"/>
              </a:rPr>
              <a:t> </a:t>
            </a:r>
            <a:r>
              <a:rPr dirty="0" sz="2200">
                <a:latin typeface="Constantia"/>
                <a:cs typeface="Constantia"/>
              </a:rPr>
              <a:t>The</a:t>
            </a:r>
            <a:r>
              <a:rPr dirty="0" sz="2200" spc="-75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spinous</a:t>
            </a:r>
            <a:r>
              <a:rPr dirty="0" sz="2200" spc="-65">
                <a:latin typeface="Constantia"/>
                <a:cs typeface="Constantia"/>
              </a:rPr>
              <a:t> </a:t>
            </a:r>
            <a:r>
              <a:rPr dirty="0" sz="2200" spc="-20">
                <a:latin typeface="Constantia"/>
                <a:cs typeface="Constantia"/>
              </a:rPr>
              <a:t>processes</a:t>
            </a:r>
            <a:r>
              <a:rPr dirty="0" sz="2200" spc="-9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are</a:t>
            </a:r>
            <a:r>
              <a:rPr dirty="0" sz="2200" spc="-85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short,</a:t>
            </a:r>
            <a:r>
              <a:rPr dirty="0" sz="2200" spc="15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flat,</a:t>
            </a:r>
            <a:r>
              <a:rPr dirty="0" sz="2200" spc="-55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and</a:t>
            </a:r>
            <a:r>
              <a:rPr dirty="0" sz="2200" spc="-50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quadrangular</a:t>
            </a:r>
            <a:r>
              <a:rPr dirty="0" sz="2200" spc="-150">
                <a:latin typeface="Constantia"/>
                <a:cs typeface="Constantia"/>
              </a:rPr>
              <a:t> </a:t>
            </a:r>
            <a:r>
              <a:rPr dirty="0" sz="2200" spc="-25">
                <a:latin typeface="Constantia"/>
                <a:cs typeface="Constantia"/>
              </a:rPr>
              <a:t>and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2200" spc="-10">
                <a:latin typeface="Constantia"/>
                <a:cs typeface="Constantia"/>
              </a:rPr>
              <a:t>project</a:t>
            </a:r>
            <a:r>
              <a:rPr dirty="0" sz="2200" spc="-110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posteriorly.</a:t>
            </a:r>
            <a:endParaRPr sz="2200">
              <a:latin typeface="Constantia"/>
              <a:cs typeface="Constantia"/>
            </a:endParaRPr>
          </a:p>
          <a:p>
            <a:pPr marL="12700" marR="5080" indent="-3175">
              <a:lnSpc>
                <a:spcPct val="140100"/>
              </a:lnSpc>
              <a:spcBef>
                <a:spcPts val="525"/>
              </a:spcBef>
              <a:buSzPct val="95454"/>
              <a:buFont typeface="Constantia"/>
              <a:buAutoNum type="arabicPlain" startAt="7"/>
              <a:tabLst>
                <a:tab pos="246379" algn="l"/>
              </a:tabLst>
            </a:pPr>
            <a:r>
              <a:rPr dirty="0" sz="2200">
                <a:latin typeface="Times New Roman"/>
                <a:cs typeface="Times New Roman"/>
              </a:rPr>
              <a:t>	</a:t>
            </a:r>
            <a:r>
              <a:rPr dirty="0" sz="2200">
                <a:latin typeface="Times New Roman"/>
                <a:cs typeface="Times New Roman"/>
              </a:rPr>
              <a:t>■■</a:t>
            </a:r>
            <a:r>
              <a:rPr dirty="0" sz="2200" spc="-35">
                <a:latin typeface="Times New Roman"/>
                <a:cs typeface="Times New Roman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The</a:t>
            </a:r>
            <a:r>
              <a:rPr dirty="0" sz="2200" spc="-9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articular</a:t>
            </a:r>
            <a:r>
              <a:rPr dirty="0" sz="2200" spc="-120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surfaces</a:t>
            </a:r>
            <a:r>
              <a:rPr dirty="0" sz="2200" spc="-95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of</a:t>
            </a:r>
            <a:r>
              <a:rPr dirty="0" sz="2200" spc="4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the</a:t>
            </a:r>
            <a:r>
              <a:rPr dirty="0" sz="2200" spc="-8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superior</a:t>
            </a:r>
            <a:r>
              <a:rPr dirty="0" sz="2200" spc="-12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articular</a:t>
            </a:r>
            <a:r>
              <a:rPr dirty="0" sz="2200" spc="-10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processes</a:t>
            </a:r>
            <a:r>
              <a:rPr dirty="0" sz="2200" spc="-45">
                <a:latin typeface="Constantia"/>
                <a:cs typeface="Constantia"/>
              </a:rPr>
              <a:t> </a:t>
            </a:r>
            <a:r>
              <a:rPr dirty="0" sz="2200" spc="-20">
                <a:latin typeface="Constantia"/>
                <a:cs typeface="Constantia"/>
              </a:rPr>
              <a:t>face </a:t>
            </a:r>
            <a:r>
              <a:rPr dirty="0" sz="2200" spc="-30">
                <a:latin typeface="Constantia"/>
                <a:cs typeface="Constantia"/>
              </a:rPr>
              <a:t>medially,</a:t>
            </a:r>
            <a:r>
              <a:rPr dirty="0" sz="2200" spc="-6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and</a:t>
            </a:r>
            <a:r>
              <a:rPr dirty="0" sz="2200" spc="-35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those</a:t>
            </a:r>
            <a:r>
              <a:rPr dirty="0" sz="2200" spc="-11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of</a:t>
            </a:r>
            <a:r>
              <a:rPr dirty="0" sz="2200" spc="1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the</a:t>
            </a:r>
            <a:r>
              <a:rPr dirty="0" sz="2200" spc="-5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inferior</a:t>
            </a:r>
            <a:r>
              <a:rPr dirty="0" sz="2200" spc="-150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articular</a:t>
            </a:r>
            <a:r>
              <a:rPr dirty="0" sz="2200" spc="-13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processes</a:t>
            </a:r>
            <a:r>
              <a:rPr dirty="0" sz="2200" spc="-4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face</a:t>
            </a:r>
            <a:r>
              <a:rPr dirty="0" sz="2200" spc="-70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laterally.</a:t>
            </a:r>
            <a:endParaRPr sz="2200">
              <a:latin typeface="Constantia"/>
              <a:cs typeface="Constantia"/>
            </a:endParaRPr>
          </a:p>
          <a:p>
            <a:pPr marL="12700" marR="626110">
              <a:lnSpc>
                <a:spcPct val="160000"/>
              </a:lnSpc>
            </a:pPr>
            <a:r>
              <a:rPr dirty="0" sz="2200" spc="-20">
                <a:latin typeface="Constantia"/>
                <a:cs typeface="Constantia"/>
              </a:rPr>
              <a:t>Note</a:t>
            </a:r>
            <a:r>
              <a:rPr dirty="0" sz="2200" spc="-95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that</a:t>
            </a:r>
            <a:r>
              <a:rPr dirty="0" sz="2200" spc="-9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the</a:t>
            </a:r>
            <a:r>
              <a:rPr dirty="0" sz="2200" spc="-6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lumbar</a:t>
            </a:r>
            <a:r>
              <a:rPr dirty="0" sz="2200" spc="-160">
                <a:latin typeface="Constantia"/>
                <a:cs typeface="Constantia"/>
              </a:rPr>
              <a:t> </a:t>
            </a:r>
            <a:r>
              <a:rPr dirty="0" sz="2200" spc="-20">
                <a:latin typeface="Constantia"/>
                <a:cs typeface="Constantia"/>
              </a:rPr>
              <a:t>vertebrae</a:t>
            </a:r>
            <a:r>
              <a:rPr dirty="0" sz="2200" spc="-85">
                <a:latin typeface="Constantia"/>
                <a:cs typeface="Constantia"/>
              </a:rPr>
              <a:t> </a:t>
            </a:r>
            <a:r>
              <a:rPr dirty="0" sz="2200" spc="-20">
                <a:latin typeface="Constantia"/>
                <a:cs typeface="Constantia"/>
              </a:rPr>
              <a:t>have</a:t>
            </a:r>
            <a:r>
              <a:rPr dirty="0" sz="2200" spc="-8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no</a:t>
            </a:r>
            <a:r>
              <a:rPr dirty="0" sz="2200" spc="-75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facets</a:t>
            </a:r>
            <a:r>
              <a:rPr dirty="0" sz="2200" spc="-8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for</a:t>
            </a:r>
            <a:r>
              <a:rPr dirty="0" sz="2200" spc="-14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articulation </a:t>
            </a:r>
            <a:r>
              <a:rPr dirty="0" sz="2200">
                <a:latin typeface="Constantia"/>
                <a:cs typeface="Constantia"/>
              </a:rPr>
              <a:t>with</a:t>
            </a:r>
            <a:r>
              <a:rPr dirty="0" sz="2200" spc="-6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ribs</a:t>
            </a:r>
            <a:r>
              <a:rPr dirty="0" sz="2200" spc="-105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and</a:t>
            </a:r>
            <a:r>
              <a:rPr dirty="0" sz="2200" spc="-1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no</a:t>
            </a:r>
            <a:r>
              <a:rPr dirty="0" sz="2200" spc="-6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foramina</a:t>
            </a:r>
            <a:r>
              <a:rPr dirty="0" sz="2200" spc="-9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in</a:t>
            </a:r>
            <a:r>
              <a:rPr dirty="0" sz="2200" spc="-60">
                <a:latin typeface="Constantia"/>
                <a:cs typeface="Constantia"/>
              </a:rPr>
              <a:t> </a:t>
            </a:r>
            <a:r>
              <a:rPr dirty="0" sz="2200">
                <a:latin typeface="Constantia"/>
                <a:cs typeface="Constantia"/>
              </a:rPr>
              <a:t>the</a:t>
            </a:r>
            <a:r>
              <a:rPr dirty="0" sz="2200" spc="-75">
                <a:latin typeface="Constantia"/>
                <a:cs typeface="Constantia"/>
              </a:rPr>
              <a:t> </a:t>
            </a:r>
            <a:r>
              <a:rPr dirty="0" sz="2200" spc="-20">
                <a:latin typeface="Constantia"/>
                <a:cs typeface="Constantia"/>
              </a:rPr>
              <a:t>transverse</a:t>
            </a:r>
            <a:r>
              <a:rPr dirty="0" sz="2200" spc="-105">
                <a:latin typeface="Constantia"/>
                <a:cs typeface="Constantia"/>
              </a:rPr>
              <a:t> </a:t>
            </a:r>
            <a:r>
              <a:rPr dirty="0" sz="2200" spc="-10">
                <a:latin typeface="Constantia"/>
                <a:cs typeface="Constantia"/>
              </a:rPr>
              <a:t>processes.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920" y="2482595"/>
            <a:ext cx="6047232" cy="21137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8502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The</a:t>
            </a:r>
            <a:r>
              <a:rPr dirty="0" sz="3600" spc="-85"/>
              <a:t> </a:t>
            </a:r>
            <a:r>
              <a:rPr dirty="0" sz="3600" spc="-25"/>
              <a:t>Vertebral</a:t>
            </a:r>
            <a:r>
              <a:rPr dirty="0" sz="3600" spc="-85"/>
              <a:t> </a:t>
            </a:r>
            <a:r>
              <a:rPr dirty="0" sz="3600" spc="-10"/>
              <a:t>Column: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859660"/>
            <a:ext cx="8049895" cy="3830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5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vertebral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column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is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5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central</a:t>
            </a:r>
            <a:r>
              <a:rPr dirty="0" sz="2400" spc="-3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bony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pillar</a:t>
            </a:r>
            <a:r>
              <a:rPr dirty="0" sz="2400" spc="-15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-1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body.</a:t>
            </a:r>
            <a:endParaRPr sz="2400">
              <a:latin typeface="Constantia"/>
              <a:cs typeface="Constantia"/>
            </a:endParaRPr>
          </a:p>
          <a:p>
            <a:pPr marL="12700" marR="5080" indent="152400">
              <a:lnSpc>
                <a:spcPct val="150100"/>
              </a:lnSpc>
              <a:spcBef>
                <a:spcPts val="570"/>
              </a:spcBef>
            </a:pPr>
            <a:r>
              <a:rPr dirty="0" u="sng" sz="240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Function: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30">
                <a:latin typeface="Constantia"/>
                <a:cs typeface="Constantia"/>
              </a:rPr>
              <a:t>It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supports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4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skull,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shoulder</a:t>
            </a:r>
            <a:r>
              <a:rPr dirty="0" sz="2400" spc="-14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girdle,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upper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limbs, </a:t>
            </a:r>
            <a:r>
              <a:rPr dirty="0" sz="2400">
                <a:latin typeface="Constantia"/>
                <a:cs typeface="Constantia"/>
              </a:rPr>
              <a:t>and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thoracic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cage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and,</a:t>
            </a:r>
            <a:r>
              <a:rPr dirty="0" sz="2400" spc="-10">
                <a:latin typeface="Constantia"/>
                <a:cs typeface="Constantia"/>
              </a:rPr>
              <a:t> by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 spc="-40">
                <a:latin typeface="Constantia"/>
                <a:cs typeface="Constantia"/>
              </a:rPr>
              <a:t>way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 the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pelvic</a:t>
            </a:r>
            <a:r>
              <a:rPr dirty="0" sz="2400" spc="-14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girdle,</a:t>
            </a:r>
            <a:r>
              <a:rPr dirty="0" sz="2400" spc="-5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transmits </a:t>
            </a:r>
            <a:r>
              <a:rPr dirty="0" sz="2400" spc="-20">
                <a:latin typeface="Constantia"/>
                <a:cs typeface="Constantia"/>
              </a:rPr>
              <a:t>body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weight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to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lower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limbs.</a:t>
            </a:r>
            <a:endParaRPr sz="2400">
              <a:latin typeface="Constantia"/>
              <a:cs typeface="Constantia"/>
            </a:endParaRPr>
          </a:p>
          <a:p>
            <a:pPr algn="just" marL="12700" marR="470534">
              <a:lnSpc>
                <a:spcPct val="150000"/>
              </a:lnSpc>
              <a:spcBef>
                <a:spcPts val="580"/>
              </a:spcBef>
            </a:pPr>
            <a:r>
              <a:rPr dirty="0" sz="2400">
                <a:latin typeface="Constantia"/>
                <a:cs typeface="Constantia"/>
              </a:rPr>
              <a:t>Within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its</a:t>
            </a:r>
            <a:r>
              <a:rPr dirty="0" sz="2400" spc="-15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cavity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lie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4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spinal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cord,</a:t>
            </a:r>
            <a:r>
              <a:rPr dirty="0" sz="2400" spc="-3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roots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-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spinal nerves,</a:t>
            </a:r>
            <a:r>
              <a:rPr dirty="0" sz="2400" spc="-14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5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covering</a:t>
            </a:r>
            <a:r>
              <a:rPr dirty="0" sz="2400" spc="-3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meninges,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 spc="-30">
                <a:latin typeface="Constantia"/>
                <a:cs typeface="Constantia"/>
              </a:rPr>
              <a:t>to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which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5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vertebral column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gives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great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protection.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992581"/>
            <a:ext cx="5870575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0">
                <a:latin typeface="Constantia"/>
                <a:cs typeface="Constantia"/>
              </a:rPr>
              <a:t>Composition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of</a:t>
            </a:r>
            <a:r>
              <a:rPr dirty="0" sz="2600" spc="3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35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Vertebral</a:t>
            </a:r>
            <a:r>
              <a:rPr dirty="0" sz="2600" spc="-4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Column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540" y="1407413"/>
            <a:ext cx="7988934" cy="4708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2085" indent="146050">
              <a:lnSpc>
                <a:spcPct val="150000"/>
              </a:lnSpc>
              <a:spcBef>
                <a:spcPts val="100"/>
              </a:spcBef>
            </a:pP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5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vertebral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column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is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composed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3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33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vertebrae—</a:t>
            </a:r>
            <a:r>
              <a:rPr dirty="0" sz="2400" spc="-50">
                <a:latin typeface="Constantia"/>
                <a:cs typeface="Constantia"/>
              </a:rPr>
              <a:t>7 </a:t>
            </a:r>
            <a:r>
              <a:rPr dirty="0" sz="2400">
                <a:latin typeface="Constantia"/>
                <a:cs typeface="Constantia"/>
              </a:rPr>
              <a:t>cervical,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12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thoracic,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5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lumbar,</a:t>
            </a:r>
            <a:r>
              <a:rPr dirty="0" sz="2400" spc="-6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5</a:t>
            </a:r>
            <a:r>
              <a:rPr dirty="0" sz="2400" spc="-10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sacral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(fused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to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form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the </a:t>
            </a:r>
            <a:r>
              <a:rPr dirty="0" sz="2400">
                <a:latin typeface="Constantia"/>
                <a:cs typeface="Constantia"/>
              </a:rPr>
              <a:t>sacrum),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</a:t>
            </a:r>
            <a:r>
              <a:rPr dirty="0" sz="2400" spc="-2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4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coccygeal </a:t>
            </a:r>
            <a:r>
              <a:rPr dirty="0" sz="2400">
                <a:latin typeface="Constantia"/>
                <a:cs typeface="Constantia"/>
              </a:rPr>
              <a:t>(the</a:t>
            </a:r>
            <a:r>
              <a:rPr dirty="0" sz="2400" spc="-95">
                <a:latin typeface="Constantia"/>
                <a:cs typeface="Constantia"/>
              </a:rPr>
              <a:t> </a:t>
            </a:r>
            <a:r>
              <a:rPr dirty="0" sz="2400" spc="-25">
                <a:latin typeface="Constantia"/>
                <a:cs typeface="Constantia"/>
              </a:rPr>
              <a:t>lower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3</a:t>
            </a:r>
            <a:r>
              <a:rPr dirty="0" sz="2400" spc="-8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are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commonly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fused).</a:t>
            </a:r>
            <a:endParaRPr sz="2400">
              <a:latin typeface="Constantia"/>
              <a:cs typeface="Constantia"/>
            </a:endParaRPr>
          </a:p>
          <a:p>
            <a:pPr algn="just" marL="12700" marR="1020444">
              <a:lnSpc>
                <a:spcPct val="170000"/>
              </a:lnSpc>
            </a:pPr>
            <a:r>
              <a:rPr dirty="0" sz="2400">
                <a:latin typeface="Constantia"/>
                <a:cs typeface="Constantia"/>
              </a:rPr>
              <a:t>**</a:t>
            </a:r>
            <a:r>
              <a:rPr dirty="0" sz="2400" spc="-4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Because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it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is</a:t>
            </a:r>
            <a:r>
              <a:rPr dirty="0" sz="2400" spc="-12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segmented</a:t>
            </a:r>
            <a:r>
              <a:rPr dirty="0" sz="2400" spc="-7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</a:t>
            </a:r>
            <a:r>
              <a:rPr dirty="0" sz="2400" spc="-3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made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up</a:t>
            </a:r>
            <a:r>
              <a:rPr dirty="0" sz="2400" spc="-15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-5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vertebrae, </a:t>
            </a:r>
            <a:r>
              <a:rPr dirty="0" sz="2400">
                <a:latin typeface="Constantia"/>
                <a:cs typeface="Constantia"/>
              </a:rPr>
              <a:t>joints,</a:t>
            </a:r>
            <a:r>
              <a:rPr dirty="0" sz="2400" spc="-10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and</a:t>
            </a:r>
            <a:r>
              <a:rPr dirty="0" sz="2400" spc="-6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pads</a:t>
            </a:r>
            <a:r>
              <a:rPr dirty="0" sz="2400" spc="-13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15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fibrocartilage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called</a:t>
            </a:r>
            <a:r>
              <a:rPr dirty="0" sz="2400" spc="-10">
                <a:latin typeface="Constantia"/>
                <a:cs typeface="Constantia"/>
              </a:rPr>
              <a:t> intervertebral </a:t>
            </a:r>
            <a:r>
              <a:rPr dirty="0" sz="2400">
                <a:latin typeface="Constantia"/>
                <a:cs typeface="Constantia"/>
              </a:rPr>
              <a:t>discs,</a:t>
            </a:r>
            <a:r>
              <a:rPr dirty="0" sz="2400" spc="2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it</a:t>
            </a:r>
            <a:r>
              <a:rPr dirty="0" sz="2400" spc="-4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is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a</a:t>
            </a:r>
            <a:r>
              <a:rPr dirty="0" sz="2400" spc="-5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flexible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structure.</a:t>
            </a:r>
            <a:endParaRPr sz="2400">
              <a:latin typeface="Constantia"/>
              <a:cs typeface="Constantia"/>
            </a:endParaRPr>
          </a:p>
          <a:p>
            <a:pPr algn="just" marL="12700" marR="5080" indent="76200">
              <a:lnSpc>
                <a:spcPct val="150100"/>
              </a:lnSpc>
              <a:spcBef>
                <a:spcPts val="570"/>
              </a:spcBef>
            </a:pPr>
            <a:r>
              <a:rPr dirty="0" sz="2400">
                <a:latin typeface="Constantia"/>
                <a:cs typeface="Constantia"/>
              </a:rPr>
              <a:t>**The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intervertebral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discs</a:t>
            </a:r>
            <a:r>
              <a:rPr dirty="0" sz="2400" spc="-5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form</a:t>
            </a:r>
            <a:r>
              <a:rPr dirty="0" sz="2400" spc="-11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about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one</a:t>
            </a:r>
            <a:r>
              <a:rPr dirty="0" sz="2400" spc="-114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quarter</a:t>
            </a:r>
            <a:r>
              <a:rPr dirty="0" sz="2400" spc="-12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8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length </a:t>
            </a:r>
            <a:r>
              <a:rPr dirty="0" sz="2400">
                <a:latin typeface="Constantia"/>
                <a:cs typeface="Constantia"/>
              </a:rPr>
              <a:t>of</a:t>
            </a:r>
            <a:r>
              <a:rPr dirty="0" sz="2400" spc="25">
                <a:latin typeface="Constantia"/>
                <a:cs typeface="Constantia"/>
              </a:rPr>
              <a:t> </a:t>
            </a:r>
            <a:r>
              <a:rPr dirty="0" sz="2400">
                <a:latin typeface="Constantia"/>
                <a:cs typeface="Constantia"/>
              </a:rPr>
              <a:t>the</a:t>
            </a:r>
            <a:r>
              <a:rPr dirty="0" sz="2400" spc="-13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column.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12978"/>
            <a:ext cx="707770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General</a:t>
            </a:r>
            <a:r>
              <a:rPr dirty="0" sz="3600" spc="-95"/>
              <a:t> </a:t>
            </a:r>
            <a:r>
              <a:rPr dirty="0" sz="3600" spc="-10"/>
              <a:t>Characteristics</a:t>
            </a:r>
            <a:r>
              <a:rPr dirty="0" sz="3600" spc="-80"/>
              <a:t> </a:t>
            </a:r>
            <a:r>
              <a:rPr dirty="0" sz="3600"/>
              <a:t>of</a:t>
            </a:r>
            <a:r>
              <a:rPr dirty="0" sz="3600" spc="-90"/>
              <a:t> </a:t>
            </a:r>
            <a:r>
              <a:rPr dirty="0" sz="3600"/>
              <a:t>a</a:t>
            </a:r>
            <a:r>
              <a:rPr dirty="0" sz="3600" spc="-80"/>
              <a:t> </a:t>
            </a:r>
            <a:r>
              <a:rPr dirty="0" sz="3600" spc="-10"/>
              <a:t>Vertebra: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597814" y="1517751"/>
            <a:ext cx="7793355" cy="4860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0020">
              <a:lnSpc>
                <a:spcPct val="140000"/>
              </a:lnSpc>
              <a:spcBef>
                <a:spcPts val="100"/>
              </a:spcBef>
            </a:pPr>
            <a:r>
              <a:rPr dirty="0" sz="2600" spc="-10">
                <a:latin typeface="Constantia"/>
                <a:cs typeface="Constantia"/>
              </a:rPr>
              <a:t>Although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 spc="-30">
                <a:latin typeface="Constantia"/>
                <a:cs typeface="Constantia"/>
              </a:rPr>
              <a:t>vertebrae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show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regional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differences,</a:t>
            </a:r>
            <a:r>
              <a:rPr dirty="0" sz="2600" spc="-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they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all </a:t>
            </a:r>
            <a:r>
              <a:rPr dirty="0" sz="2600" spc="-10">
                <a:latin typeface="Constantia"/>
                <a:cs typeface="Constantia"/>
              </a:rPr>
              <a:t>possess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common</a:t>
            </a:r>
            <a:r>
              <a:rPr dirty="0" sz="2600" spc="-13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pattern</a:t>
            </a:r>
            <a:r>
              <a:rPr dirty="0" sz="2600" spc="-90">
                <a:latin typeface="Constantia"/>
                <a:cs typeface="Constantia"/>
              </a:rPr>
              <a:t> </a:t>
            </a:r>
            <a:r>
              <a:rPr dirty="0" sz="2600" spc="-5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  <a:spcBef>
                <a:spcPts val="1875"/>
              </a:spcBef>
            </a:pPr>
            <a:r>
              <a:rPr dirty="0" sz="2600" spc="-30">
                <a:solidFill>
                  <a:srgbClr val="386F25"/>
                </a:solidFill>
                <a:latin typeface="Constantia"/>
                <a:cs typeface="Constantia"/>
              </a:rPr>
              <a:t>Typical</a:t>
            </a:r>
            <a:r>
              <a:rPr dirty="0" sz="2600" spc="-85">
                <a:solidFill>
                  <a:srgbClr val="386F25"/>
                </a:solidFill>
                <a:latin typeface="Constantia"/>
                <a:cs typeface="Constantia"/>
              </a:rPr>
              <a:t> </a:t>
            </a:r>
            <a:r>
              <a:rPr dirty="0" sz="2600" spc="-30">
                <a:solidFill>
                  <a:srgbClr val="386F25"/>
                </a:solidFill>
                <a:latin typeface="Constantia"/>
                <a:cs typeface="Constantia"/>
              </a:rPr>
              <a:t>vertebra</a:t>
            </a:r>
            <a:r>
              <a:rPr dirty="0" sz="2600" spc="-135">
                <a:solidFill>
                  <a:srgbClr val="386F25"/>
                </a:solidFill>
                <a:latin typeface="Constantia"/>
                <a:cs typeface="Constantia"/>
              </a:rPr>
              <a:t> </a:t>
            </a:r>
            <a:r>
              <a:rPr dirty="0" sz="2600" spc="-10">
                <a:solidFill>
                  <a:srgbClr val="386F25"/>
                </a:solidFill>
                <a:latin typeface="Constantia"/>
                <a:cs typeface="Constantia"/>
              </a:rPr>
              <a:t>consists</a:t>
            </a:r>
            <a:r>
              <a:rPr dirty="0" sz="2600" spc="-140">
                <a:solidFill>
                  <a:srgbClr val="386F25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386F25"/>
                </a:solidFill>
                <a:latin typeface="Constantia"/>
                <a:cs typeface="Constantia"/>
              </a:rPr>
              <a:t>of</a:t>
            </a:r>
            <a:r>
              <a:rPr dirty="0" sz="2600" spc="50">
                <a:solidFill>
                  <a:srgbClr val="386F25"/>
                </a:solidFill>
                <a:latin typeface="Constantia"/>
                <a:cs typeface="Constantia"/>
              </a:rPr>
              <a:t> </a:t>
            </a:r>
            <a:r>
              <a:rPr dirty="0" sz="2600" spc="-50">
                <a:solidFill>
                  <a:srgbClr val="386F25"/>
                </a:solidFill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 marL="12700" marR="3865879">
              <a:lnSpc>
                <a:spcPct val="160000"/>
              </a:lnSpc>
            </a:pPr>
            <a:r>
              <a:rPr dirty="0" sz="2600" spc="-10">
                <a:latin typeface="Constantia"/>
                <a:cs typeface="Constantia"/>
              </a:rPr>
              <a:t>1-</a:t>
            </a:r>
            <a:r>
              <a:rPr dirty="0" sz="2600">
                <a:latin typeface="Constantia"/>
                <a:cs typeface="Constantia"/>
              </a:rPr>
              <a:t>rounded</a:t>
            </a:r>
            <a:r>
              <a:rPr dirty="0" sz="2600" spc="-10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body</a:t>
            </a:r>
            <a:r>
              <a:rPr dirty="0" sz="2600" spc="-15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anteriorly. </a:t>
            </a:r>
            <a:r>
              <a:rPr dirty="0" sz="2600" spc="-20">
                <a:latin typeface="Constantia"/>
                <a:cs typeface="Constantia"/>
              </a:rPr>
              <a:t>2-vertebral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arch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25">
                <a:latin typeface="Constantia"/>
                <a:cs typeface="Constantia"/>
              </a:rPr>
              <a:t>posteriorly.</a:t>
            </a:r>
            <a:endParaRPr sz="2600">
              <a:latin typeface="Constantia"/>
              <a:cs typeface="Constantia"/>
            </a:endParaRPr>
          </a:p>
          <a:p>
            <a:pPr marL="12700" marR="401320" indent="76200">
              <a:lnSpc>
                <a:spcPct val="140000"/>
              </a:lnSpc>
              <a:spcBef>
                <a:spcPts val="625"/>
              </a:spcBef>
            </a:pPr>
            <a:r>
              <a:rPr dirty="0" sz="2600" spc="-10">
                <a:latin typeface="Constantia"/>
                <a:cs typeface="Constantia"/>
              </a:rPr>
              <a:t>These</a:t>
            </a:r>
            <a:r>
              <a:rPr dirty="0" sz="2600" spc="-15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enclose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</a:t>
            </a:r>
            <a:r>
              <a:rPr dirty="0" sz="2600" spc="-165">
                <a:latin typeface="Constantia"/>
                <a:cs typeface="Constantia"/>
              </a:rPr>
              <a:t> </a:t>
            </a:r>
            <a:r>
              <a:rPr dirty="0" sz="2600" spc="-20">
                <a:latin typeface="Constantia"/>
                <a:cs typeface="Constantia"/>
              </a:rPr>
              <a:t>space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called</a:t>
            </a:r>
            <a:r>
              <a:rPr dirty="0" sz="2600" spc="-7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6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vertebral</a:t>
            </a:r>
            <a:r>
              <a:rPr dirty="0" sz="2600" spc="-5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foramen, through</a:t>
            </a:r>
            <a:r>
              <a:rPr dirty="0" sz="2600" spc="-14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which</a:t>
            </a:r>
            <a:r>
              <a:rPr dirty="0" sz="2600" spc="-114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run</a:t>
            </a:r>
            <a:r>
              <a:rPr dirty="0" sz="2600" spc="-8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the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spinal</a:t>
            </a:r>
            <a:r>
              <a:rPr dirty="0" sz="2600" spc="-105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cord</a:t>
            </a:r>
            <a:r>
              <a:rPr dirty="0" sz="2600" spc="-95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and</a:t>
            </a:r>
            <a:r>
              <a:rPr dirty="0" sz="2600" spc="-40">
                <a:latin typeface="Constantia"/>
                <a:cs typeface="Constantia"/>
              </a:rPr>
              <a:t> </a:t>
            </a:r>
            <a:r>
              <a:rPr dirty="0" sz="2600">
                <a:latin typeface="Constantia"/>
                <a:cs typeface="Constantia"/>
              </a:rPr>
              <a:t>its</a:t>
            </a:r>
            <a:r>
              <a:rPr dirty="0" sz="2600" spc="-140">
                <a:latin typeface="Constantia"/>
                <a:cs typeface="Constantia"/>
              </a:rPr>
              <a:t> </a:t>
            </a:r>
            <a:r>
              <a:rPr dirty="0" sz="2600" spc="-10">
                <a:latin typeface="Constantia"/>
                <a:cs typeface="Constantia"/>
              </a:rPr>
              <a:t>coverings.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48" y="908764"/>
            <a:ext cx="5760593" cy="58326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27" y="1019505"/>
            <a:ext cx="8820531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1030947"/>
            <a:ext cx="7344791" cy="54223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4963" y="1289255"/>
            <a:ext cx="7461504" cy="55687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8100" y="1426209"/>
            <a:ext cx="38900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5">
                <a:latin typeface="Constantia"/>
                <a:cs typeface="Constantia"/>
              </a:rPr>
              <a:t>Typical</a:t>
            </a:r>
            <a:r>
              <a:rPr dirty="0" sz="2400" spc="-70">
                <a:latin typeface="Constantia"/>
                <a:cs typeface="Constantia"/>
              </a:rPr>
              <a:t> </a:t>
            </a:r>
            <a:r>
              <a:rPr dirty="0" sz="2400" spc="-20">
                <a:latin typeface="Constantia"/>
                <a:cs typeface="Constantia"/>
              </a:rPr>
              <a:t>vertebral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structure: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  <dc:title>LECTUE -7 anatomy مرحله اولى تقنيه اشعه  ANATOMY The Vertebral Column</dc:title>
  <dcterms:created xsi:type="dcterms:W3CDTF">2025-02-01T17:25:14Z</dcterms:created>
  <dcterms:modified xsi:type="dcterms:W3CDTF">2025-02-01T17:25:14Z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2025-02-01T00:00:00Z</vt:filetime>
  </property>
  <property fmtid="{D5CDD505-2E9C-101B-9397-08002B2CF9AE}" pid="5" name="Producer">
    <vt:lpwstr>Microsoft® PowerPoint® 2010</vt:lpwstr>
  </property>
</Properties>
</file>