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7587" y="466166"/>
            <a:ext cx="10656824" cy="30929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732534"/>
            <a:ext cx="9606915" cy="4050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916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41222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105"/>
              </a:spcBef>
            </a:pPr>
            <a:r>
              <a:rPr sz="8000" b="0" u="none" dirty="0">
                <a:solidFill>
                  <a:srgbClr val="FFFFFF"/>
                </a:solidFill>
                <a:latin typeface="Calibri"/>
                <a:cs typeface="Calibri"/>
              </a:rPr>
              <a:t>AXIAL</a:t>
            </a:r>
            <a:r>
              <a:rPr sz="8000" b="0" u="none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0" b="0" u="none" spc="-10" dirty="0">
                <a:solidFill>
                  <a:srgbClr val="FFFFFF"/>
                </a:solidFill>
                <a:latin typeface="Calibri"/>
                <a:cs typeface="Calibri"/>
              </a:rPr>
              <a:t>SKELETON</a:t>
            </a:r>
            <a:endParaRPr sz="8000" dirty="0">
              <a:latin typeface="Calibri"/>
              <a:cs typeface="Calibri"/>
            </a:endParaRPr>
          </a:p>
          <a:p>
            <a:pPr marL="12700" algn="ctr">
              <a:lnSpc>
                <a:spcPct val="100000"/>
              </a:lnSpc>
            </a:pPr>
            <a:r>
              <a:rPr sz="8000" b="0" u="none" dirty="0">
                <a:solidFill>
                  <a:srgbClr val="FFFFFF"/>
                </a:solidFill>
                <a:latin typeface="Calibri"/>
                <a:cs typeface="Calibri"/>
              </a:rPr>
              <a:t>Lec.</a:t>
            </a:r>
            <a:r>
              <a:rPr sz="8000" b="0" u="none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0" b="0" u="none" spc="-5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8000" dirty="0">
              <a:latin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7CAC71-76E6-4AA2-6524-27150AFF260A}"/>
              </a:ext>
            </a:extLst>
          </p:cNvPr>
          <p:cNvSpPr txBox="1"/>
          <p:nvPr/>
        </p:nvSpPr>
        <p:spPr>
          <a:xfrm>
            <a:off x="3733800" y="42672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Presented by : Prof. Dr. </a:t>
            </a:r>
            <a:r>
              <a:rPr lang="en-US"/>
              <a:t>Fadhil </a:t>
            </a:r>
            <a:r>
              <a:rPr lang="en-US" dirty="0"/>
              <a:t>S</a:t>
            </a:r>
            <a:r>
              <a:rPr lang="en-US"/>
              <a:t>ahib  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1682" y="1058417"/>
            <a:ext cx="50888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Joints</a:t>
            </a:r>
            <a:r>
              <a:rPr sz="4000" spc="-85" dirty="0"/>
              <a:t> </a:t>
            </a:r>
            <a:r>
              <a:rPr sz="4000" dirty="0"/>
              <a:t>of</a:t>
            </a:r>
            <a:r>
              <a:rPr sz="4000" spc="-95" dirty="0"/>
              <a:t> </a:t>
            </a:r>
            <a:r>
              <a:rPr sz="4000" dirty="0"/>
              <a:t>the</a:t>
            </a:r>
            <a:r>
              <a:rPr sz="4000" spc="-85" dirty="0"/>
              <a:t> </a:t>
            </a:r>
            <a:r>
              <a:rPr sz="4000" dirty="0"/>
              <a:t>Chest</a:t>
            </a:r>
            <a:r>
              <a:rPr sz="4000" spc="-80" dirty="0"/>
              <a:t> </a:t>
            </a:r>
            <a:r>
              <a:rPr sz="4000" spc="-10" dirty="0"/>
              <a:t>Wall: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Joints</a:t>
            </a:r>
            <a:r>
              <a:rPr spc="-55" dirty="0"/>
              <a:t>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spc="-10" dirty="0"/>
              <a:t>Sternum:</a:t>
            </a:r>
          </a:p>
          <a:p>
            <a:pPr marL="12700" marR="5080" indent="-2540">
              <a:lnSpc>
                <a:spcPct val="140000"/>
              </a:lnSpc>
              <a:spcBef>
                <a:spcPts val="720"/>
              </a:spcBef>
              <a:buClr>
                <a:srgbClr val="FF0000"/>
              </a:buClr>
              <a:buSzPct val="96666"/>
              <a:buAutoNum type="arabicPlain"/>
              <a:tabLst>
                <a:tab pos="322580" algn="l"/>
              </a:tabLst>
            </a:pPr>
            <a:r>
              <a:rPr b="0" dirty="0">
                <a:latin typeface="Calibri"/>
                <a:cs typeface="Calibri"/>
              </a:rPr>
              <a:t>	the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manubrium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+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6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body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sternum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=manibriosternal joint=cartilaginous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joint</a:t>
            </a:r>
          </a:p>
          <a:p>
            <a:pPr marL="12700" marR="4042410" indent="393065">
              <a:lnSpc>
                <a:spcPct val="160000"/>
              </a:lnSpc>
              <a:spcBef>
                <a:spcPts val="5"/>
              </a:spcBef>
              <a:buClr>
                <a:srgbClr val="FF0000"/>
              </a:buClr>
              <a:buSzPct val="96666"/>
              <a:buAutoNum type="arabicPlain"/>
              <a:tabLst>
                <a:tab pos="405765" algn="l"/>
              </a:tabLst>
            </a:pPr>
            <a:r>
              <a:rPr b="0" dirty="0">
                <a:latin typeface="Calibri"/>
                <a:cs typeface="Calibri"/>
              </a:rPr>
              <a:t>xiphoid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process+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body</a:t>
            </a:r>
            <a:r>
              <a:rPr b="0" spc="-10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sternum= </a:t>
            </a:r>
            <a:r>
              <a:rPr b="0" dirty="0">
                <a:latin typeface="Calibri"/>
                <a:cs typeface="Calibri"/>
              </a:rPr>
              <a:t>xiphisternal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joint=cartilaginous</a:t>
            </a:r>
            <a:r>
              <a:rPr b="0" spc="-7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joint</a:t>
            </a:r>
          </a:p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b="0" dirty="0">
                <a:latin typeface="Calibri"/>
                <a:cs typeface="Calibri"/>
              </a:rPr>
              <a:t>Joints</a:t>
            </a:r>
            <a:r>
              <a:rPr b="0" spc="-9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of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the</a:t>
            </a:r>
            <a:r>
              <a:rPr b="0" spc="-8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Ribs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+Costal</a:t>
            </a:r>
            <a:r>
              <a:rPr b="0" spc="-9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Cartilages=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cartilaginous</a:t>
            </a:r>
            <a:r>
              <a:rPr b="0" spc="-90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joints.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5578" y="1601469"/>
            <a:ext cx="21818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</a:tabLst>
            </a:pPr>
            <a:r>
              <a:rPr sz="4000" dirty="0">
                <a:latin typeface="Calibri"/>
                <a:cs typeface="Calibri"/>
              </a:rPr>
              <a:t>THE</a:t>
            </a:r>
            <a:r>
              <a:rPr sz="4000" spc="-15" dirty="0">
                <a:latin typeface="Calibri"/>
                <a:cs typeface="Calibri"/>
              </a:rPr>
              <a:t> </a:t>
            </a:r>
            <a:r>
              <a:rPr sz="4000" spc="-25" dirty="0">
                <a:latin typeface="Calibri"/>
                <a:cs typeface="Calibri"/>
              </a:rPr>
              <a:t>END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1992" y="893140"/>
            <a:ext cx="43110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AXIAL</a:t>
            </a:r>
            <a:r>
              <a:rPr spc="-20" dirty="0"/>
              <a:t> </a:t>
            </a:r>
            <a:r>
              <a:rPr spc="-10" dirty="0"/>
              <a:t>SKELETONE: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2121" y="1647675"/>
            <a:ext cx="9271000" cy="4525645"/>
          </a:xfrm>
          <a:prstGeom prst="rect">
            <a:avLst/>
          </a:prstGeom>
        </p:spPr>
        <p:txBody>
          <a:bodyPr vert="horz" wrap="square" lIns="0" tIns="2349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sz="4000" b="1" spc="-10" dirty="0">
                <a:latin typeface="Calibri"/>
                <a:cs typeface="Calibri"/>
              </a:rPr>
              <a:t>Sternum:</a:t>
            </a:r>
            <a:endParaRPr sz="4000">
              <a:latin typeface="Calibri"/>
              <a:cs typeface="Calibri"/>
            </a:endParaRPr>
          </a:p>
          <a:p>
            <a:pPr marL="196850">
              <a:lnSpc>
                <a:spcPct val="100000"/>
              </a:lnSpc>
              <a:spcBef>
                <a:spcPts val="1225"/>
              </a:spcBef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sternum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bone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lies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midline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anterior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chest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wall.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dirty="0">
                <a:latin typeface="Calibri"/>
                <a:cs typeface="Calibri"/>
              </a:rPr>
              <a:t>It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flat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bone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divided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into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three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parts:</a:t>
            </a:r>
            <a:endParaRPr sz="2800">
              <a:latin typeface="Calibri"/>
              <a:cs typeface="Calibri"/>
            </a:endParaRPr>
          </a:p>
          <a:p>
            <a:pPr marL="380365" indent="-290195">
              <a:lnSpc>
                <a:spcPct val="100000"/>
              </a:lnSpc>
              <a:spcBef>
                <a:spcPts val="670"/>
              </a:spcBef>
              <a:buSzPct val="96428"/>
              <a:buFont typeface="Calibri"/>
              <a:buAutoNum type="arabicPlain"/>
              <a:tabLst>
                <a:tab pos="380365" algn="l"/>
              </a:tabLst>
            </a:pPr>
            <a:r>
              <a:rPr sz="2800" dirty="0">
                <a:latin typeface="Calibri"/>
                <a:cs typeface="Calibri"/>
              </a:rPr>
              <a:t>manubrium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sterni,</a:t>
            </a:r>
            <a:endParaRPr sz="2800">
              <a:latin typeface="Calibri"/>
              <a:cs typeface="Calibri"/>
            </a:endParaRPr>
          </a:p>
          <a:p>
            <a:pPr marL="380365" indent="-290195">
              <a:lnSpc>
                <a:spcPct val="100000"/>
              </a:lnSpc>
              <a:spcBef>
                <a:spcPts val="675"/>
              </a:spcBef>
              <a:buSzPct val="96428"/>
              <a:buFont typeface="Calibri"/>
              <a:buAutoNum type="arabicPlain"/>
              <a:tabLst>
                <a:tab pos="380365" algn="l"/>
              </a:tabLst>
            </a:pPr>
            <a:r>
              <a:rPr sz="2800" dirty="0">
                <a:latin typeface="Calibri"/>
                <a:cs typeface="Calibri"/>
              </a:rPr>
              <a:t>body of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sternum,</a:t>
            </a:r>
            <a:endParaRPr sz="2800">
              <a:latin typeface="Calibri"/>
              <a:cs typeface="Calibri"/>
            </a:endParaRPr>
          </a:p>
          <a:p>
            <a:pPr marL="380365" indent="-290195">
              <a:lnSpc>
                <a:spcPct val="100000"/>
              </a:lnSpc>
              <a:spcBef>
                <a:spcPts val="675"/>
              </a:spcBef>
              <a:buSzPct val="96428"/>
              <a:buFont typeface="Calibri"/>
              <a:buAutoNum type="arabicPlain"/>
              <a:tabLst>
                <a:tab pos="380365" algn="l"/>
              </a:tabLst>
            </a:pPr>
            <a:r>
              <a:rPr sz="2800" dirty="0">
                <a:latin typeface="Calibri"/>
                <a:cs typeface="Calibri"/>
              </a:rPr>
              <a:t>and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xiphoid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process.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85"/>
              </a:spcBef>
            </a:pP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manubrium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upper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part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sternum.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3198" y="1367738"/>
            <a:ext cx="9727565" cy="1786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4170" algn="just">
              <a:lnSpc>
                <a:spcPct val="110000"/>
              </a:lnSpc>
              <a:spcBef>
                <a:spcPts val="100"/>
              </a:spcBef>
              <a:buSzPct val="97142"/>
              <a:buFont typeface="Wingdings"/>
              <a:buChar char=""/>
              <a:tabLst>
                <a:tab pos="354965" algn="l"/>
                <a:tab pos="407670" algn="l"/>
              </a:tabLst>
            </a:pPr>
            <a:r>
              <a:rPr sz="3500" dirty="0">
                <a:latin typeface="Calibri"/>
                <a:cs typeface="Calibri"/>
              </a:rPr>
              <a:t>	The</a:t>
            </a:r>
            <a:r>
              <a:rPr sz="3500" spc="-7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body</a:t>
            </a:r>
            <a:r>
              <a:rPr sz="3500" spc="-5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of</a:t>
            </a:r>
            <a:r>
              <a:rPr sz="3500" spc="-6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the</a:t>
            </a:r>
            <a:r>
              <a:rPr sz="3500" spc="-6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sternum</a:t>
            </a:r>
            <a:r>
              <a:rPr sz="3500" spc="-4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articulates</a:t>
            </a:r>
            <a:r>
              <a:rPr sz="3500" spc="-8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above</a:t>
            </a:r>
            <a:r>
              <a:rPr sz="3500" spc="-5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with</a:t>
            </a:r>
            <a:r>
              <a:rPr sz="3500" spc="-75" dirty="0">
                <a:latin typeface="Calibri"/>
                <a:cs typeface="Calibri"/>
              </a:rPr>
              <a:t> </a:t>
            </a:r>
            <a:r>
              <a:rPr sz="3500" spc="-25" dirty="0">
                <a:latin typeface="Calibri"/>
                <a:cs typeface="Calibri"/>
              </a:rPr>
              <a:t>the </a:t>
            </a:r>
            <a:r>
              <a:rPr sz="3500" dirty="0">
                <a:latin typeface="Calibri"/>
                <a:cs typeface="Calibri"/>
              </a:rPr>
              <a:t>manubrium</a:t>
            </a:r>
            <a:r>
              <a:rPr sz="3500" spc="-6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at</a:t>
            </a:r>
            <a:r>
              <a:rPr sz="3500" spc="-5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the</a:t>
            </a:r>
            <a:r>
              <a:rPr sz="3500" spc="-60" dirty="0">
                <a:latin typeface="Calibri"/>
                <a:cs typeface="Calibri"/>
              </a:rPr>
              <a:t> </a:t>
            </a:r>
            <a:r>
              <a:rPr sz="3500" b="1" dirty="0">
                <a:latin typeface="Calibri"/>
                <a:cs typeface="Calibri"/>
              </a:rPr>
              <a:t>manubriosternal</a:t>
            </a:r>
            <a:r>
              <a:rPr sz="3500" b="1" spc="-8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joint</a:t>
            </a:r>
            <a:r>
              <a:rPr sz="3500" spc="-5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and</a:t>
            </a:r>
            <a:r>
              <a:rPr sz="3500" spc="-60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below </a:t>
            </a:r>
            <a:r>
              <a:rPr sz="3500" dirty="0">
                <a:latin typeface="Calibri"/>
                <a:cs typeface="Calibri"/>
              </a:rPr>
              <a:t>with</a:t>
            </a:r>
            <a:r>
              <a:rPr sz="3500" spc="-6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the</a:t>
            </a:r>
            <a:r>
              <a:rPr sz="3500" spc="-6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xiphoid</a:t>
            </a:r>
            <a:r>
              <a:rPr sz="3500" spc="-5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process</a:t>
            </a:r>
            <a:r>
              <a:rPr sz="3500" spc="-4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at</a:t>
            </a:r>
            <a:r>
              <a:rPr sz="3500" spc="-5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the</a:t>
            </a:r>
            <a:r>
              <a:rPr sz="3500" spc="-35" dirty="0">
                <a:latin typeface="Calibri"/>
                <a:cs typeface="Calibri"/>
              </a:rPr>
              <a:t> </a:t>
            </a:r>
            <a:r>
              <a:rPr sz="3500" b="1" dirty="0">
                <a:latin typeface="Calibri"/>
                <a:cs typeface="Calibri"/>
              </a:rPr>
              <a:t>xiphisternal</a:t>
            </a:r>
            <a:r>
              <a:rPr sz="3500" b="1" spc="-60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joint.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3198" y="3928465"/>
            <a:ext cx="9464675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4170">
              <a:lnSpc>
                <a:spcPct val="110000"/>
              </a:lnSpc>
              <a:spcBef>
                <a:spcPts val="100"/>
              </a:spcBef>
              <a:buSzPct val="97142"/>
              <a:buFont typeface="Wingdings"/>
              <a:buChar char=""/>
              <a:tabLst>
                <a:tab pos="354965" algn="l"/>
                <a:tab pos="407670" algn="l"/>
              </a:tabLst>
            </a:pPr>
            <a:r>
              <a:rPr sz="3500" dirty="0">
                <a:latin typeface="Calibri"/>
                <a:cs typeface="Calibri"/>
              </a:rPr>
              <a:t>	The</a:t>
            </a:r>
            <a:r>
              <a:rPr sz="3500" spc="-6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xiphoid</a:t>
            </a:r>
            <a:r>
              <a:rPr sz="3500" spc="-4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process</a:t>
            </a:r>
            <a:r>
              <a:rPr sz="3500" spc="-4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is</a:t>
            </a:r>
            <a:r>
              <a:rPr sz="3500" spc="-4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</a:t>
            </a:r>
            <a:r>
              <a:rPr sz="3500" spc="-4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thin</a:t>
            </a:r>
            <a:r>
              <a:rPr sz="3500" spc="-6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plate</a:t>
            </a:r>
            <a:r>
              <a:rPr sz="3500" spc="-6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of</a:t>
            </a:r>
            <a:r>
              <a:rPr sz="3500" spc="-4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cartilage</a:t>
            </a:r>
            <a:r>
              <a:rPr sz="3500" spc="-75" dirty="0">
                <a:latin typeface="Calibri"/>
                <a:cs typeface="Calibri"/>
              </a:rPr>
              <a:t> </a:t>
            </a:r>
            <a:r>
              <a:rPr sz="3500" spc="-20" dirty="0">
                <a:latin typeface="Calibri"/>
                <a:cs typeface="Calibri"/>
              </a:rPr>
              <a:t>that </a:t>
            </a:r>
            <a:r>
              <a:rPr sz="3500" dirty="0">
                <a:latin typeface="Calibri"/>
                <a:cs typeface="Calibri"/>
              </a:rPr>
              <a:t>becomes</a:t>
            </a:r>
            <a:r>
              <a:rPr sz="3500" spc="-8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ossified</a:t>
            </a:r>
            <a:r>
              <a:rPr sz="3500" spc="-9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at</a:t>
            </a:r>
            <a:r>
              <a:rPr sz="3500" spc="-7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its</a:t>
            </a:r>
            <a:r>
              <a:rPr sz="3500" spc="-8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proximal</a:t>
            </a:r>
            <a:r>
              <a:rPr sz="3500" spc="-8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end</a:t>
            </a:r>
            <a:r>
              <a:rPr sz="3500" spc="-105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during</a:t>
            </a:r>
            <a:r>
              <a:rPr sz="3500" spc="-80" dirty="0">
                <a:latin typeface="Calibri"/>
                <a:cs typeface="Calibri"/>
              </a:rPr>
              <a:t> </a:t>
            </a:r>
            <a:r>
              <a:rPr sz="3500" spc="-10" dirty="0">
                <a:latin typeface="Calibri"/>
                <a:cs typeface="Calibri"/>
              </a:rPr>
              <a:t>adult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84896" y="4568444"/>
            <a:ext cx="687705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10" dirty="0">
                <a:latin typeface="Calibri"/>
                <a:cs typeface="Calibri"/>
              </a:rPr>
              <a:t>life.</a:t>
            </a:r>
            <a:endParaRPr sz="3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767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Sternum: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9458" y="1926869"/>
            <a:ext cx="6407785" cy="44301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587" y="858392"/>
            <a:ext cx="10151745" cy="1346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Ribs:</a:t>
            </a:r>
            <a:endParaRPr sz="3600"/>
          </a:p>
          <a:p>
            <a:pPr marL="12700" marR="5080" indent="241935">
              <a:lnSpc>
                <a:spcPts val="2690"/>
              </a:lnSpc>
              <a:spcBef>
                <a:spcPts val="680"/>
              </a:spcBef>
            </a:pPr>
            <a:r>
              <a:rPr sz="2800" b="0" u="none" dirty="0">
                <a:latin typeface="Calibri"/>
                <a:cs typeface="Calibri"/>
              </a:rPr>
              <a:t>There</a:t>
            </a:r>
            <a:r>
              <a:rPr sz="2800" b="0" u="none" spc="-60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are</a:t>
            </a:r>
            <a:r>
              <a:rPr sz="2800" b="0" u="none" spc="-60" dirty="0">
                <a:latin typeface="Calibri"/>
                <a:cs typeface="Calibri"/>
              </a:rPr>
              <a:t> </a:t>
            </a:r>
            <a:r>
              <a:rPr sz="2800" u="none" dirty="0"/>
              <a:t>12</a:t>
            </a:r>
            <a:r>
              <a:rPr sz="2800" u="none" spc="-50" dirty="0"/>
              <a:t> </a:t>
            </a:r>
            <a:r>
              <a:rPr sz="2800" b="0" u="none" dirty="0">
                <a:latin typeface="Calibri"/>
                <a:cs typeface="Calibri"/>
              </a:rPr>
              <a:t>pairs</a:t>
            </a:r>
            <a:r>
              <a:rPr sz="2800" b="0" u="none" spc="-40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of</a:t>
            </a:r>
            <a:r>
              <a:rPr sz="2800" b="0" u="none" spc="-65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ribs,</a:t>
            </a:r>
            <a:r>
              <a:rPr sz="2800" b="0" u="none" spc="-40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all</a:t>
            </a:r>
            <a:r>
              <a:rPr sz="2800" b="0" u="none" spc="-70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of</a:t>
            </a:r>
            <a:r>
              <a:rPr sz="2800" b="0" u="none" spc="-55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which</a:t>
            </a:r>
            <a:r>
              <a:rPr sz="2800" b="0" u="none" spc="-45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are</a:t>
            </a:r>
            <a:r>
              <a:rPr sz="2800" b="0" u="none" spc="-60" dirty="0">
                <a:latin typeface="Calibri"/>
                <a:cs typeface="Calibri"/>
              </a:rPr>
              <a:t> </a:t>
            </a:r>
            <a:r>
              <a:rPr sz="2800" b="0" u="none" spc="-10" dirty="0">
                <a:latin typeface="Calibri"/>
                <a:cs typeface="Calibri"/>
              </a:rPr>
              <a:t>attached</a:t>
            </a:r>
            <a:r>
              <a:rPr sz="2800" b="0" u="none" spc="-65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posteriorly</a:t>
            </a:r>
            <a:r>
              <a:rPr sz="2800" b="0" u="none" spc="-50" dirty="0">
                <a:latin typeface="Calibri"/>
                <a:cs typeface="Calibri"/>
              </a:rPr>
              <a:t> </a:t>
            </a:r>
            <a:r>
              <a:rPr sz="2800" b="0" u="none" dirty="0">
                <a:latin typeface="Calibri"/>
                <a:cs typeface="Calibri"/>
              </a:rPr>
              <a:t>to</a:t>
            </a:r>
            <a:r>
              <a:rPr sz="2800" b="0" u="none" spc="-65" dirty="0">
                <a:latin typeface="Calibri"/>
                <a:cs typeface="Calibri"/>
              </a:rPr>
              <a:t> </a:t>
            </a:r>
            <a:r>
              <a:rPr sz="2800" b="0" u="none" spc="-25" dirty="0">
                <a:latin typeface="Calibri"/>
                <a:cs typeface="Calibri"/>
              </a:rPr>
              <a:t>the </a:t>
            </a:r>
            <a:r>
              <a:rPr sz="2800" b="0" u="none" dirty="0">
                <a:latin typeface="Calibri"/>
                <a:cs typeface="Calibri"/>
              </a:rPr>
              <a:t>thoracic</a:t>
            </a:r>
            <a:r>
              <a:rPr sz="2800" b="0" u="none" spc="-110" dirty="0">
                <a:latin typeface="Calibri"/>
                <a:cs typeface="Calibri"/>
              </a:rPr>
              <a:t> </a:t>
            </a:r>
            <a:r>
              <a:rPr sz="2800" b="0" u="none" spc="-10" dirty="0">
                <a:latin typeface="Calibri"/>
                <a:cs typeface="Calibri"/>
              </a:rPr>
              <a:t>vertebrae</a:t>
            </a:r>
            <a:r>
              <a:rPr sz="2800" b="0" u="none" spc="-114" dirty="0">
                <a:latin typeface="Calibri"/>
                <a:cs typeface="Calibri"/>
              </a:rPr>
              <a:t> </a:t>
            </a:r>
            <a:r>
              <a:rPr sz="2800" b="0" u="none" spc="-5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7587" y="2606801"/>
            <a:ext cx="8497570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The</a:t>
            </a:r>
            <a:r>
              <a:rPr sz="2800" b="1" spc="-8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ribs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are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divided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into</a:t>
            </a:r>
            <a:r>
              <a:rPr sz="2800" b="1" spc="-8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three</a:t>
            </a:r>
            <a:r>
              <a:rPr sz="2800" b="1" spc="-5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categories:</a:t>
            </a:r>
            <a:endParaRPr sz="2800">
              <a:latin typeface="Calibri"/>
              <a:cs typeface="Calibri"/>
            </a:endParaRPr>
          </a:p>
          <a:p>
            <a:pPr marL="300355" indent="-290830">
              <a:lnSpc>
                <a:spcPct val="100000"/>
              </a:lnSpc>
              <a:buSzPct val="96428"/>
              <a:buFont typeface="Calibri"/>
              <a:buAutoNum type="arabicPlain"/>
              <a:tabLst>
                <a:tab pos="300355" algn="l"/>
              </a:tabLst>
            </a:pPr>
            <a:r>
              <a:rPr sz="2800" spc="-10" dirty="0">
                <a:latin typeface="Calibri"/>
                <a:cs typeface="Calibri"/>
              </a:rPr>
              <a:t>True</a:t>
            </a:r>
            <a:r>
              <a:rPr sz="2800" spc="-1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ribs</a:t>
            </a:r>
            <a:endParaRPr sz="2800">
              <a:latin typeface="Calibri"/>
              <a:cs typeface="Calibri"/>
            </a:endParaRPr>
          </a:p>
          <a:p>
            <a:pPr marL="299720" indent="-290195">
              <a:lnSpc>
                <a:spcPct val="100000"/>
              </a:lnSpc>
              <a:buSzPct val="96428"/>
              <a:buFont typeface="Calibri"/>
              <a:buAutoNum type="arabicPlain"/>
              <a:tabLst>
                <a:tab pos="299720" algn="l"/>
              </a:tabLst>
            </a:pPr>
            <a:r>
              <a:rPr sz="2800" dirty="0">
                <a:latin typeface="Calibri"/>
                <a:cs typeface="Calibri"/>
              </a:rPr>
              <a:t>False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ribs</a:t>
            </a:r>
            <a:endParaRPr sz="2800">
              <a:latin typeface="Calibri"/>
              <a:cs typeface="Calibri"/>
            </a:endParaRPr>
          </a:p>
          <a:p>
            <a:pPr marL="299720" indent="-290195">
              <a:lnSpc>
                <a:spcPct val="100000"/>
              </a:lnSpc>
              <a:buSzPct val="96428"/>
              <a:buFont typeface="Calibri"/>
              <a:buAutoNum type="arabicPlain"/>
              <a:tabLst>
                <a:tab pos="299720" algn="l"/>
              </a:tabLst>
            </a:pPr>
            <a:r>
              <a:rPr sz="2800" dirty="0">
                <a:latin typeface="Calibri"/>
                <a:cs typeface="Calibri"/>
              </a:rPr>
              <a:t>Floating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ribs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65"/>
              </a:spcBef>
            </a:pP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True</a:t>
            </a:r>
            <a:r>
              <a:rPr sz="2800" spc="-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ribs:</a:t>
            </a:r>
            <a:r>
              <a:rPr sz="28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upper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seven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pairs</a:t>
            </a:r>
            <a:endParaRPr sz="2800">
              <a:latin typeface="Calibri"/>
              <a:cs typeface="Calibri"/>
            </a:endParaRPr>
          </a:p>
          <a:p>
            <a:pPr marL="12700" marR="5080" indent="80645">
              <a:lnSpc>
                <a:spcPct val="100000"/>
              </a:lnSpc>
            </a:pP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False</a:t>
            </a:r>
            <a:r>
              <a:rPr sz="28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ribs: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8th,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9th,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10th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pairs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ribs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attached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Floating</a:t>
            </a:r>
            <a:r>
              <a:rPr sz="2800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ribs:</a:t>
            </a:r>
            <a:r>
              <a:rPr sz="2800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11th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12th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pairs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7909" y="1168238"/>
            <a:ext cx="8977745" cy="51341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242720"/>
            <a:ext cx="7287895" cy="412305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Typical</a:t>
            </a:r>
            <a:r>
              <a:rPr sz="2800" b="1" u="sng" spc="-1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rib: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2589530" algn="l"/>
              </a:tabLst>
            </a:pPr>
            <a:r>
              <a:rPr sz="280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rib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has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head</a:t>
            </a:r>
            <a:r>
              <a:rPr sz="2800" spc="-2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b="1" dirty="0">
                <a:latin typeface="Calibri"/>
                <a:cs typeface="Calibri"/>
              </a:rPr>
              <a:t>neck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tubercle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shaft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angle.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85"/>
              </a:spcBef>
            </a:pP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945005" algn="l"/>
              </a:tabLst>
            </a:pPr>
            <a:r>
              <a:rPr sz="28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Atypical</a:t>
            </a:r>
            <a:r>
              <a:rPr sz="2800" b="1" u="sng" spc="-1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800" b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rib: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including:-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</a:tabLst>
            </a:pPr>
            <a:r>
              <a:rPr sz="2800" dirty="0">
                <a:latin typeface="Calibri"/>
                <a:cs typeface="Calibri"/>
              </a:rPr>
              <a:t>First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rib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</a:tabLst>
            </a:pPr>
            <a:r>
              <a:rPr sz="2800" dirty="0">
                <a:latin typeface="Calibri"/>
                <a:cs typeface="Calibri"/>
              </a:rPr>
              <a:t>Second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rib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</a:tabLst>
            </a:pPr>
            <a:r>
              <a:rPr sz="2800" spc="-50" dirty="0">
                <a:latin typeface="Calibri"/>
                <a:cs typeface="Calibri"/>
              </a:rPr>
              <a:t>Tenth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rib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</a:tabLst>
            </a:pPr>
            <a:r>
              <a:rPr sz="2800" dirty="0">
                <a:latin typeface="Calibri"/>
                <a:cs typeface="Calibri"/>
              </a:rPr>
              <a:t>Eleventh</a:t>
            </a:r>
            <a:r>
              <a:rPr sz="2800" spc="-14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rib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13128" y="855040"/>
            <a:ext cx="9132062" cy="586638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7441" y="943736"/>
            <a:ext cx="43580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Costal</a:t>
            </a:r>
            <a:r>
              <a:rPr sz="4800" spc="-145" dirty="0"/>
              <a:t> </a:t>
            </a:r>
            <a:r>
              <a:rPr sz="4800" spc="-10" dirty="0"/>
              <a:t>Cartilages: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688340" y="1544091"/>
            <a:ext cx="10551795" cy="331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0645">
              <a:lnSpc>
                <a:spcPct val="150000"/>
              </a:lnSpc>
              <a:spcBef>
                <a:spcPts val="100"/>
              </a:spcBef>
            </a:pP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Costal</a:t>
            </a:r>
            <a:r>
              <a:rPr sz="2800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cartilages:</a:t>
            </a:r>
            <a:r>
              <a:rPr sz="280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bars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cartilage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connecting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upper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seven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ribs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to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lateral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edge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sternum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8th,9th,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10th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ribs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the </a:t>
            </a:r>
            <a:r>
              <a:rPr sz="2800" dirty="0">
                <a:latin typeface="Calibri"/>
                <a:cs typeface="Calibri"/>
              </a:rPr>
              <a:t>cartilage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immediately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above.</a:t>
            </a:r>
            <a:endParaRPr sz="2800">
              <a:latin typeface="Calibri"/>
              <a:cs typeface="Calibri"/>
            </a:endParaRPr>
          </a:p>
          <a:p>
            <a:pPr marL="355600" marR="1363980" indent="-342900">
              <a:lnSpc>
                <a:spcPct val="15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</a:tabLst>
            </a:pPr>
            <a:r>
              <a:rPr sz="2800" dirty="0">
                <a:latin typeface="Calibri"/>
                <a:cs typeface="Calibri"/>
              </a:rPr>
              <a:t>The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cartilages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11th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12th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ribs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abdominal musculature</a:t>
            </a:r>
            <a:r>
              <a:rPr sz="2800" spc="-50" dirty="0">
                <a:latin typeface="Calibri"/>
                <a:cs typeface="Calibri"/>
              </a:rPr>
              <a:t> 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315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 MT</vt:lpstr>
      <vt:lpstr>Calibri</vt:lpstr>
      <vt:lpstr>Wingdings</vt:lpstr>
      <vt:lpstr>Office Theme</vt:lpstr>
      <vt:lpstr>AXIAL SKELETON Lec. 6</vt:lpstr>
      <vt:lpstr>AXIAL SKELETONE:</vt:lpstr>
      <vt:lpstr>PowerPoint Presentation</vt:lpstr>
      <vt:lpstr>Sternum:</vt:lpstr>
      <vt:lpstr>Ribs: There are 12 pairs of ribs, all of which are attached posteriorly to the thoracic vertebrae .</vt:lpstr>
      <vt:lpstr>PowerPoint Presentation</vt:lpstr>
      <vt:lpstr>PowerPoint Presentation</vt:lpstr>
      <vt:lpstr>PowerPoint Presentation</vt:lpstr>
      <vt:lpstr>Costal Cartilages:</vt:lpstr>
      <vt:lpstr>Joints of the Chest Wall: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fffadhilsssahib@gmail.com</cp:lastModifiedBy>
  <cp:revision>1</cp:revision>
  <dcterms:created xsi:type="dcterms:W3CDTF">2025-01-17T13:55:45Z</dcterms:created>
  <dcterms:modified xsi:type="dcterms:W3CDTF">2025-01-17T14:03:09Z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2025-01-17T00:00:00Z</vt:filetime>
  </property>
  <property fmtid="{D5CDD505-2E9C-101B-9397-08002B2CF9AE}" pid="5" name="Producer">
    <vt:lpwstr>Microsoft® PowerPoint® 2010</vt:lpwstr>
  </property>
</Properties>
</file>