
<file path=[Content_Types].xml><?xml version="1.0" encoding="utf-8"?>
<Types xmlns="http://schemas.openxmlformats.org/package/2006/content-types">
  <Default Extension="jpg" ContentType="image/jp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</p:sldIdLst>
  <p:sldSz cx="12192000" cy="6858000"/>
  <p:notesSz cx="12192000" cy="6858000"/>
  <p:defaultTextStyle>
    <a:defPPr>
      <a:defRPr kern="0"/>
    </a:def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8" d="100"/>
          <a:sy n="78" d="100"/>
        </p:scale>
        <p:origin x="850" y="62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914400" y="2125980"/>
            <a:ext cx="10363200" cy="14401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600" b="1" i="0" u="sng">
                <a:solidFill>
                  <a:schemeClr val="tx1"/>
                </a:solidFill>
                <a:latin typeface="Constantia"/>
                <a:cs typeface="Constanti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828800" y="3840480"/>
            <a:ext cx="85344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600" b="0" i="0">
                <a:solidFill>
                  <a:schemeClr val="tx1"/>
                </a:solidFill>
                <a:latin typeface="Constantia"/>
                <a:cs typeface="Constantia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1/2/2025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600" b="1" i="0" u="sng">
                <a:solidFill>
                  <a:schemeClr val="tx1"/>
                </a:solidFill>
                <a:latin typeface="Constantia"/>
                <a:cs typeface="Constanti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2600" b="0" i="0">
                <a:solidFill>
                  <a:schemeClr val="tx1"/>
                </a:solidFill>
                <a:latin typeface="Constantia"/>
                <a:cs typeface="Constantia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1/2/2025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600" b="1" i="0" u="sng">
                <a:solidFill>
                  <a:schemeClr val="tx1"/>
                </a:solidFill>
                <a:latin typeface="Constantia"/>
                <a:cs typeface="Constanti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60960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27888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1/2/2025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600" b="1" i="0" u="sng">
                <a:solidFill>
                  <a:schemeClr val="tx1"/>
                </a:solidFill>
                <a:latin typeface="Constantia"/>
                <a:cs typeface="Constanti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1/2/2025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1/2/2025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11" Type="http://schemas.openxmlformats.org/officeDocument/2006/relationships/image" Target="../media/image5.png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4.png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3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7" name="bg object 17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-48" y="740"/>
            <a:ext cx="12192048" cy="1027429"/>
          </a:xfrm>
          <a:prstGeom prst="rect">
            <a:avLst/>
          </a:prstGeom>
        </p:spPr>
      </p:pic>
      <p:pic>
        <p:nvPicPr>
          <p:cNvPr id="18" name="bg object 18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5866704" y="0"/>
            <a:ext cx="6325295" cy="600038"/>
          </a:xfrm>
          <a:prstGeom prst="rect">
            <a:avLst/>
          </a:prstGeom>
        </p:spPr>
      </p:pic>
      <p:pic>
        <p:nvPicPr>
          <p:cNvPr id="19" name="bg object 19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0" y="0"/>
            <a:ext cx="11848668" cy="1092477"/>
          </a:xfrm>
          <a:prstGeom prst="rect">
            <a:avLst/>
          </a:prstGeom>
        </p:spPr>
      </p:pic>
      <p:pic>
        <p:nvPicPr>
          <p:cNvPr id="20" name="bg object 20"/>
          <p:cNvPicPr/>
          <p:nvPr/>
        </p:nvPicPr>
        <p:blipFill>
          <a:blip r:embed="rId11" cstate="print"/>
          <a:stretch>
            <a:fillRect/>
          </a:stretch>
        </p:blipFill>
        <p:spPr>
          <a:xfrm>
            <a:off x="0" y="0"/>
            <a:ext cx="12140172" cy="1026845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578916" y="786130"/>
            <a:ext cx="5753100" cy="102057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600" b="1" i="0" u="sng">
                <a:solidFill>
                  <a:schemeClr val="tx1"/>
                </a:solidFill>
                <a:latin typeface="Constantia"/>
                <a:cs typeface="Constanti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1298575" y="2327529"/>
            <a:ext cx="9293860" cy="235902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600" b="0" i="0">
                <a:solidFill>
                  <a:schemeClr val="tx1"/>
                </a:solidFill>
                <a:latin typeface="Constantia"/>
                <a:cs typeface="Constantia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4145280" y="6377940"/>
            <a:ext cx="390144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60960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1/2/2025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877824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8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5.png"/><Relationship Id="rId5" Type="http://schemas.openxmlformats.org/officeDocument/2006/relationships/image" Target="../media/image7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12192635" cy="6858000"/>
            <a:chOff x="-48" y="0"/>
            <a:chExt cx="12192635" cy="685800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0"/>
              <a:ext cx="12192000" cy="6858000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-48" y="740"/>
              <a:ext cx="12192048" cy="1027429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5866704" y="0"/>
              <a:ext cx="6325295" cy="600038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0" y="0"/>
              <a:ext cx="11848668" cy="1092477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0" y="0"/>
              <a:ext cx="12140172" cy="1026845"/>
            </a:xfrm>
            <a:prstGeom prst="rect">
              <a:avLst/>
            </a:prstGeom>
          </p:spPr>
        </p:pic>
      </p:grpSp>
      <p:pic>
        <p:nvPicPr>
          <p:cNvPr id="8" name="object 8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2225039" y="1181100"/>
            <a:ext cx="7790688" cy="3212592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957A5AC0-A7DD-71F0-5F6A-17EB198D93D8}"/>
              </a:ext>
            </a:extLst>
          </p:cNvPr>
          <p:cNvSpPr txBox="1"/>
          <p:nvPr/>
        </p:nvSpPr>
        <p:spPr>
          <a:xfrm>
            <a:off x="4191000" y="4191000"/>
            <a:ext cx="4648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Presented by :Dr. Fadhil Sahib .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228088" y="1731225"/>
            <a:ext cx="7543673" cy="4983480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214502" rIns="0" bIns="0" rtlCol="0">
            <a:spAutoFit/>
          </a:bodyPr>
          <a:lstStyle/>
          <a:p>
            <a:pPr marL="549275">
              <a:lnSpc>
                <a:spcPct val="100000"/>
              </a:lnSpc>
              <a:spcBef>
                <a:spcPts val="95"/>
              </a:spcBef>
            </a:pPr>
            <a:r>
              <a:rPr sz="4000" spc="-45" dirty="0"/>
              <a:t>Lower</a:t>
            </a:r>
            <a:r>
              <a:rPr sz="4000" spc="-160" dirty="0"/>
              <a:t> </a:t>
            </a:r>
            <a:r>
              <a:rPr sz="4000" spc="-10" dirty="0"/>
              <a:t>femur:</a:t>
            </a:r>
            <a:endParaRPr sz="400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268094" y="1108659"/>
            <a:ext cx="3880485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dirty="0"/>
              <a:t>The</a:t>
            </a:r>
            <a:r>
              <a:rPr sz="2800" spc="-90" dirty="0"/>
              <a:t> </a:t>
            </a:r>
            <a:r>
              <a:rPr sz="2800" dirty="0"/>
              <a:t>neck</a:t>
            </a:r>
            <a:r>
              <a:rPr sz="2800" spc="-114" dirty="0"/>
              <a:t> </a:t>
            </a:r>
            <a:r>
              <a:rPr sz="2800" dirty="0"/>
              <a:t>of</a:t>
            </a:r>
            <a:r>
              <a:rPr sz="2800" spc="5" dirty="0"/>
              <a:t> </a:t>
            </a:r>
            <a:r>
              <a:rPr sz="2800" dirty="0"/>
              <a:t>the</a:t>
            </a:r>
            <a:r>
              <a:rPr sz="2800" spc="-114" dirty="0"/>
              <a:t> </a:t>
            </a:r>
            <a:r>
              <a:rPr sz="2800" dirty="0"/>
              <a:t>femur</a:t>
            </a:r>
            <a:r>
              <a:rPr sz="2800" spc="-114" dirty="0"/>
              <a:t> </a:t>
            </a:r>
            <a:r>
              <a:rPr sz="2800" spc="-50" dirty="0"/>
              <a:t>:</a:t>
            </a:r>
            <a:endParaRPr sz="2800"/>
          </a:p>
        </p:txBody>
      </p:sp>
      <p:sp>
        <p:nvSpPr>
          <p:cNvPr id="3" name="object 3"/>
          <p:cNvSpPr txBox="1"/>
          <p:nvPr/>
        </p:nvSpPr>
        <p:spPr>
          <a:xfrm>
            <a:off x="1184249" y="1707895"/>
            <a:ext cx="9685655" cy="38366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286385" indent="-273685">
              <a:lnSpc>
                <a:spcPct val="100000"/>
              </a:lnSpc>
              <a:spcBef>
                <a:spcPts val="105"/>
              </a:spcBef>
              <a:buClr>
                <a:srgbClr val="0AD0D9"/>
              </a:buClr>
              <a:buSzPct val="95000"/>
              <a:buFont typeface="Segoe UI Symbol"/>
              <a:buChar char="⚫"/>
              <a:tabLst>
                <a:tab pos="286385" algn="l"/>
              </a:tabLst>
            </a:pPr>
            <a:r>
              <a:rPr sz="2000" b="1" i="1" dirty="0">
                <a:latin typeface="Constantia"/>
                <a:cs typeface="Constantia"/>
              </a:rPr>
              <a:t>Makes</a:t>
            </a:r>
            <a:r>
              <a:rPr sz="2000" b="1" i="1" spc="-45" dirty="0">
                <a:latin typeface="Constantia"/>
                <a:cs typeface="Constantia"/>
              </a:rPr>
              <a:t> </a:t>
            </a:r>
            <a:r>
              <a:rPr sz="2000" b="1" i="1" dirty="0">
                <a:latin typeface="Constantia"/>
                <a:cs typeface="Constantia"/>
              </a:rPr>
              <a:t>an</a:t>
            </a:r>
            <a:r>
              <a:rPr sz="2000" b="1" i="1" spc="-35" dirty="0">
                <a:latin typeface="Constantia"/>
                <a:cs typeface="Constantia"/>
              </a:rPr>
              <a:t> </a:t>
            </a:r>
            <a:r>
              <a:rPr sz="2000" b="1" i="1" dirty="0">
                <a:latin typeface="Constantia"/>
                <a:cs typeface="Constantia"/>
              </a:rPr>
              <a:t>angle</a:t>
            </a:r>
            <a:r>
              <a:rPr sz="2000" b="1" i="1" spc="-60" dirty="0">
                <a:latin typeface="Constantia"/>
                <a:cs typeface="Constantia"/>
              </a:rPr>
              <a:t> </a:t>
            </a:r>
            <a:r>
              <a:rPr sz="2000" b="1" i="1" dirty="0">
                <a:latin typeface="Constantia"/>
                <a:cs typeface="Constantia"/>
              </a:rPr>
              <a:t>of</a:t>
            </a:r>
            <a:r>
              <a:rPr sz="2000" b="1" i="1" spc="-45" dirty="0">
                <a:latin typeface="Constantia"/>
                <a:cs typeface="Constantia"/>
              </a:rPr>
              <a:t> </a:t>
            </a:r>
            <a:r>
              <a:rPr sz="2000" b="1" i="1" dirty="0">
                <a:latin typeface="Constantia"/>
                <a:cs typeface="Constantia"/>
              </a:rPr>
              <a:t>about</a:t>
            </a:r>
            <a:r>
              <a:rPr sz="2000" b="1" i="1" spc="-40" dirty="0">
                <a:latin typeface="Constantia"/>
                <a:cs typeface="Constantia"/>
              </a:rPr>
              <a:t> </a:t>
            </a:r>
            <a:r>
              <a:rPr sz="2000" b="1" i="1" dirty="0">
                <a:latin typeface="Constantia"/>
                <a:cs typeface="Constantia"/>
              </a:rPr>
              <a:t>125°</a:t>
            </a:r>
            <a:r>
              <a:rPr sz="2000" b="1" i="1" spc="-40" dirty="0">
                <a:latin typeface="Constantia"/>
                <a:cs typeface="Constantia"/>
              </a:rPr>
              <a:t> </a:t>
            </a:r>
            <a:r>
              <a:rPr sz="2000" b="1" i="1" dirty="0">
                <a:latin typeface="Constantia"/>
                <a:cs typeface="Constantia"/>
              </a:rPr>
              <a:t>degree</a:t>
            </a:r>
            <a:r>
              <a:rPr sz="2000" b="1" i="1" spc="-55" dirty="0">
                <a:latin typeface="Constantia"/>
                <a:cs typeface="Constantia"/>
              </a:rPr>
              <a:t> </a:t>
            </a:r>
            <a:r>
              <a:rPr sz="2000" b="1" i="1" spc="-50" dirty="0">
                <a:latin typeface="Constantia"/>
                <a:cs typeface="Constantia"/>
              </a:rPr>
              <a:t>.</a:t>
            </a:r>
            <a:endParaRPr sz="2000">
              <a:latin typeface="Constantia"/>
              <a:cs typeface="Constantia"/>
            </a:endParaRPr>
          </a:p>
          <a:p>
            <a:pPr marL="286385" indent="-273685">
              <a:lnSpc>
                <a:spcPct val="100000"/>
              </a:lnSpc>
              <a:spcBef>
                <a:spcPts val="1680"/>
              </a:spcBef>
              <a:buClr>
                <a:srgbClr val="0AD0D9"/>
              </a:buClr>
              <a:buSzPct val="95000"/>
              <a:buFont typeface="Segoe UI Symbol"/>
              <a:buChar char="⚫"/>
              <a:tabLst>
                <a:tab pos="286385" algn="l"/>
              </a:tabLst>
            </a:pPr>
            <a:r>
              <a:rPr sz="2000" b="1" i="1" spc="-20" dirty="0">
                <a:latin typeface="Constantia"/>
                <a:cs typeface="Constantia"/>
              </a:rPr>
              <a:t>It’s</a:t>
            </a:r>
            <a:r>
              <a:rPr sz="2000" b="1" i="1" spc="-40" dirty="0">
                <a:latin typeface="Constantia"/>
                <a:cs typeface="Constantia"/>
              </a:rPr>
              <a:t> </a:t>
            </a:r>
            <a:r>
              <a:rPr sz="2000" b="1" i="1" dirty="0">
                <a:latin typeface="Constantia"/>
                <a:cs typeface="Constantia"/>
              </a:rPr>
              <a:t>about</a:t>
            </a:r>
            <a:r>
              <a:rPr sz="2000" b="1" i="1" spc="-10" dirty="0">
                <a:latin typeface="Constantia"/>
                <a:cs typeface="Constantia"/>
              </a:rPr>
              <a:t> </a:t>
            </a:r>
            <a:r>
              <a:rPr sz="2000" b="1" i="1" dirty="0">
                <a:latin typeface="Constantia"/>
                <a:cs typeface="Constantia"/>
              </a:rPr>
              <a:t>5</a:t>
            </a:r>
            <a:r>
              <a:rPr sz="2000" b="1" i="1" spc="-25" dirty="0">
                <a:latin typeface="Constantia"/>
                <a:cs typeface="Constantia"/>
              </a:rPr>
              <a:t> </a:t>
            </a:r>
            <a:r>
              <a:rPr sz="2000" b="1" i="1" dirty="0">
                <a:latin typeface="Constantia"/>
                <a:cs typeface="Constantia"/>
              </a:rPr>
              <a:t>cm</a:t>
            </a:r>
            <a:r>
              <a:rPr sz="2000" b="1" i="1" spc="-35" dirty="0">
                <a:latin typeface="Constantia"/>
                <a:cs typeface="Constantia"/>
              </a:rPr>
              <a:t> </a:t>
            </a:r>
            <a:r>
              <a:rPr sz="2000" b="1" i="1" spc="-20" dirty="0">
                <a:latin typeface="Constantia"/>
                <a:cs typeface="Constantia"/>
              </a:rPr>
              <a:t>long.</a:t>
            </a:r>
            <a:endParaRPr sz="2000">
              <a:latin typeface="Constantia"/>
              <a:cs typeface="Constantia"/>
            </a:endParaRPr>
          </a:p>
          <a:p>
            <a:pPr marL="286385" indent="-273685">
              <a:lnSpc>
                <a:spcPct val="100000"/>
              </a:lnSpc>
              <a:spcBef>
                <a:spcPts val="1680"/>
              </a:spcBef>
              <a:buClr>
                <a:srgbClr val="0AD0D9"/>
              </a:buClr>
              <a:buSzPct val="95000"/>
              <a:buFont typeface="Segoe UI Symbol"/>
              <a:buChar char="⚫"/>
              <a:tabLst>
                <a:tab pos="286385" algn="l"/>
              </a:tabLst>
            </a:pPr>
            <a:r>
              <a:rPr sz="2000" b="1" i="1" dirty="0">
                <a:latin typeface="Constantia"/>
                <a:cs typeface="Constantia"/>
              </a:rPr>
              <a:t>The</a:t>
            </a:r>
            <a:r>
              <a:rPr sz="2000" b="1" i="1" spc="-45" dirty="0">
                <a:latin typeface="Constantia"/>
                <a:cs typeface="Constantia"/>
              </a:rPr>
              <a:t> </a:t>
            </a:r>
            <a:r>
              <a:rPr sz="2000" b="1" i="1" dirty="0">
                <a:latin typeface="Constantia"/>
                <a:cs typeface="Constantia"/>
              </a:rPr>
              <a:t>size</a:t>
            </a:r>
            <a:r>
              <a:rPr sz="2000" b="1" i="1" spc="-35" dirty="0">
                <a:latin typeface="Constantia"/>
                <a:cs typeface="Constantia"/>
              </a:rPr>
              <a:t> </a:t>
            </a:r>
            <a:r>
              <a:rPr sz="2000" b="1" i="1" dirty="0">
                <a:latin typeface="Constantia"/>
                <a:cs typeface="Constantia"/>
              </a:rPr>
              <a:t>of</a:t>
            </a:r>
            <a:r>
              <a:rPr sz="2000" b="1" i="1" spc="-35" dirty="0">
                <a:latin typeface="Constantia"/>
                <a:cs typeface="Constantia"/>
              </a:rPr>
              <a:t> </a:t>
            </a:r>
            <a:r>
              <a:rPr sz="2000" b="1" i="1" dirty="0">
                <a:latin typeface="Constantia"/>
                <a:cs typeface="Constantia"/>
              </a:rPr>
              <a:t>this</a:t>
            </a:r>
            <a:r>
              <a:rPr sz="2000" b="1" i="1" spc="-35" dirty="0">
                <a:latin typeface="Constantia"/>
                <a:cs typeface="Constantia"/>
              </a:rPr>
              <a:t> </a:t>
            </a:r>
            <a:r>
              <a:rPr sz="2000" b="1" i="1" dirty="0">
                <a:latin typeface="Constantia"/>
                <a:cs typeface="Constantia"/>
              </a:rPr>
              <a:t>angle</a:t>
            </a:r>
            <a:r>
              <a:rPr sz="2000" b="1" i="1" spc="-45" dirty="0">
                <a:latin typeface="Constantia"/>
                <a:cs typeface="Constantia"/>
              </a:rPr>
              <a:t> </a:t>
            </a:r>
            <a:r>
              <a:rPr sz="2000" b="1" i="1" dirty="0">
                <a:latin typeface="Constantia"/>
                <a:cs typeface="Constantia"/>
              </a:rPr>
              <a:t>can</a:t>
            </a:r>
            <a:r>
              <a:rPr sz="2000" b="1" i="1" spc="-50" dirty="0">
                <a:latin typeface="Constantia"/>
                <a:cs typeface="Constantia"/>
              </a:rPr>
              <a:t> </a:t>
            </a:r>
            <a:r>
              <a:rPr sz="2000" b="1" i="1" dirty="0">
                <a:latin typeface="Constantia"/>
                <a:cs typeface="Constantia"/>
              </a:rPr>
              <a:t>be</a:t>
            </a:r>
            <a:r>
              <a:rPr sz="2000" b="1" i="1" spc="-40" dirty="0">
                <a:latin typeface="Constantia"/>
                <a:cs typeface="Constantia"/>
              </a:rPr>
              <a:t> </a:t>
            </a:r>
            <a:r>
              <a:rPr sz="2000" b="1" i="1" dirty="0">
                <a:latin typeface="Constantia"/>
                <a:cs typeface="Constantia"/>
              </a:rPr>
              <a:t>altered</a:t>
            </a:r>
            <a:r>
              <a:rPr sz="2000" b="1" i="1" spc="-50" dirty="0">
                <a:latin typeface="Constantia"/>
                <a:cs typeface="Constantia"/>
              </a:rPr>
              <a:t> </a:t>
            </a:r>
            <a:r>
              <a:rPr sz="2000" b="1" i="1" dirty="0">
                <a:latin typeface="Constantia"/>
                <a:cs typeface="Constantia"/>
              </a:rPr>
              <a:t>by</a:t>
            </a:r>
            <a:r>
              <a:rPr sz="2000" b="1" i="1" spc="-35" dirty="0">
                <a:latin typeface="Constantia"/>
                <a:cs typeface="Constantia"/>
              </a:rPr>
              <a:t> </a:t>
            </a:r>
            <a:r>
              <a:rPr sz="2000" b="1" i="1" spc="-10" dirty="0">
                <a:latin typeface="Constantia"/>
                <a:cs typeface="Constantia"/>
              </a:rPr>
              <a:t>disease.</a:t>
            </a:r>
            <a:endParaRPr sz="2000">
              <a:latin typeface="Constantia"/>
              <a:cs typeface="Constantia"/>
            </a:endParaRPr>
          </a:p>
          <a:p>
            <a:pPr marL="287020" marR="5080" indent="-274955">
              <a:lnSpc>
                <a:spcPct val="150100"/>
              </a:lnSpc>
              <a:spcBef>
                <a:spcPts val="475"/>
              </a:spcBef>
              <a:buClr>
                <a:srgbClr val="0AD0D9"/>
              </a:buClr>
              <a:buSzPct val="95000"/>
              <a:buFont typeface="Segoe UI Symbol"/>
              <a:buChar char="⚫"/>
              <a:tabLst>
                <a:tab pos="287020" algn="l"/>
              </a:tabLst>
            </a:pPr>
            <a:r>
              <a:rPr sz="2000" b="1" i="1" dirty="0">
                <a:latin typeface="Constantia"/>
                <a:cs typeface="Constantia"/>
              </a:rPr>
              <a:t>The</a:t>
            </a:r>
            <a:r>
              <a:rPr sz="2000" b="1" i="1" spc="-40" dirty="0">
                <a:latin typeface="Constantia"/>
                <a:cs typeface="Constantia"/>
              </a:rPr>
              <a:t> </a:t>
            </a:r>
            <a:r>
              <a:rPr sz="2000" b="1" i="1" dirty="0">
                <a:latin typeface="Constantia"/>
                <a:cs typeface="Constantia"/>
              </a:rPr>
              <a:t>greater</a:t>
            </a:r>
            <a:r>
              <a:rPr sz="2000" b="1" i="1" spc="-65" dirty="0">
                <a:latin typeface="Constantia"/>
                <a:cs typeface="Constantia"/>
              </a:rPr>
              <a:t> </a:t>
            </a:r>
            <a:r>
              <a:rPr sz="2000" b="1" i="1" dirty="0">
                <a:latin typeface="Constantia"/>
                <a:cs typeface="Constantia"/>
              </a:rPr>
              <a:t>and</a:t>
            </a:r>
            <a:r>
              <a:rPr sz="2000" b="1" i="1" spc="-35" dirty="0">
                <a:latin typeface="Constantia"/>
                <a:cs typeface="Constantia"/>
              </a:rPr>
              <a:t> </a:t>
            </a:r>
            <a:r>
              <a:rPr sz="2000" b="1" i="1" dirty="0">
                <a:latin typeface="Constantia"/>
                <a:cs typeface="Constantia"/>
              </a:rPr>
              <a:t>lesser</a:t>
            </a:r>
            <a:r>
              <a:rPr sz="2000" b="1" i="1" spc="-45" dirty="0">
                <a:latin typeface="Constantia"/>
                <a:cs typeface="Constantia"/>
              </a:rPr>
              <a:t> </a:t>
            </a:r>
            <a:r>
              <a:rPr sz="2000" b="1" i="1" spc="-10" dirty="0">
                <a:latin typeface="Constantia"/>
                <a:cs typeface="Constantia"/>
              </a:rPr>
              <a:t>trochanters</a:t>
            </a:r>
            <a:r>
              <a:rPr sz="2000" b="1" i="1" spc="-60" dirty="0">
                <a:latin typeface="Constantia"/>
                <a:cs typeface="Constantia"/>
              </a:rPr>
              <a:t> </a:t>
            </a:r>
            <a:r>
              <a:rPr sz="2000" b="1" i="1" dirty="0">
                <a:latin typeface="Constantia"/>
                <a:cs typeface="Constantia"/>
              </a:rPr>
              <a:t>are</a:t>
            </a:r>
            <a:r>
              <a:rPr sz="2000" b="1" i="1" spc="-35" dirty="0">
                <a:latin typeface="Constantia"/>
                <a:cs typeface="Constantia"/>
              </a:rPr>
              <a:t> </a:t>
            </a:r>
            <a:r>
              <a:rPr sz="2000" b="1" i="1" dirty="0">
                <a:latin typeface="Constantia"/>
                <a:cs typeface="Constantia"/>
              </a:rPr>
              <a:t>large</a:t>
            </a:r>
            <a:r>
              <a:rPr sz="2000" b="1" i="1" spc="-45" dirty="0">
                <a:latin typeface="Constantia"/>
                <a:cs typeface="Constantia"/>
              </a:rPr>
              <a:t> </a:t>
            </a:r>
            <a:r>
              <a:rPr sz="2000" b="1" i="1" dirty="0">
                <a:latin typeface="Constantia"/>
                <a:cs typeface="Constantia"/>
              </a:rPr>
              <a:t>eminences</a:t>
            </a:r>
            <a:r>
              <a:rPr sz="2000" b="1" i="1" spc="-70" dirty="0">
                <a:latin typeface="Constantia"/>
                <a:cs typeface="Constantia"/>
              </a:rPr>
              <a:t> </a:t>
            </a:r>
            <a:r>
              <a:rPr sz="2000" b="1" i="1" dirty="0">
                <a:latin typeface="Constantia"/>
                <a:cs typeface="Constantia"/>
              </a:rPr>
              <a:t>situated</a:t>
            </a:r>
            <a:r>
              <a:rPr sz="2000" b="1" i="1" spc="-35" dirty="0">
                <a:latin typeface="Constantia"/>
                <a:cs typeface="Constantia"/>
              </a:rPr>
              <a:t> </a:t>
            </a:r>
            <a:r>
              <a:rPr sz="2000" b="1" i="1" dirty="0">
                <a:latin typeface="Constantia"/>
                <a:cs typeface="Constantia"/>
              </a:rPr>
              <a:t>at</a:t>
            </a:r>
            <a:r>
              <a:rPr sz="2000" b="1" i="1" spc="-40" dirty="0">
                <a:latin typeface="Constantia"/>
                <a:cs typeface="Constantia"/>
              </a:rPr>
              <a:t> </a:t>
            </a:r>
            <a:r>
              <a:rPr sz="2000" b="1" i="1" dirty="0">
                <a:latin typeface="Constantia"/>
                <a:cs typeface="Constantia"/>
              </a:rPr>
              <a:t>the</a:t>
            </a:r>
            <a:r>
              <a:rPr sz="2000" b="1" i="1" spc="-35" dirty="0">
                <a:latin typeface="Constantia"/>
                <a:cs typeface="Constantia"/>
              </a:rPr>
              <a:t> </a:t>
            </a:r>
            <a:r>
              <a:rPr sz="2000" b="1" i="1" spc="-10" dirty="0">
                <a:latin typeface="Constantia"/>
                <a:cs typeface="Constantia"/>
              </a:rPr>
              <a:t>junction </a:t>
            </a:r>
            <a:r>
              <a:rPr sz="2000" b="1" i="1" dirty="0">
                <a:latin typeface="Constantia"/>
                <a:cs typeface="Constantia"/>
              </a:rPr>
              <a:t>of</a:t>
            </a:r>
            <a:r>
              <a:rPr sz="2000" b="1" i="1" spc="-35" dirty="0">
                <a:latin typeface="Constantia"/>
                <a:cs typeface="Constantia"/>
              </a:rPr>
              <a:t> </a:t>
            </a:r>
            <a:r>
              <a:rPr sz="2000" b="1" i="1" dirty="0">
                <a:latin typeface="Constantia"/>
                <a:cs typeface="Constantia"/>
              </a:rPr>
              <a:t>the</a:t>
            </a:r>
            <a:r>
              <a:rPr sz="2000" b="1" i="1" spc="-35" dirty="0">
                <a:latin typeface="Constantia"/>
                <a:cs typeface="Constantia"/>
              </a:rPr>
              <a:t> </a:t>
            </a:r>
            <a:r>
              <a:rPr sz="2000" b="1" i="1" dirty="0">
                <a:latin typeface="Constantia"/>
                <a:cs typeface="Constantia"/>
              </a:rPr>
              <a:t>neck</a:t>
            </a:r>
            <a:r>
              <a:rPr sz="2000" b="1" i="1" spc="-45" dirty="0">
                <a:latin typeface="Constantia"/>
                <a:cs typeface="Constantia"/>
              </a:rPr>
              <a:t> </a:t>
            </a:r>
            <a:r>
              <a:rPr sz="2000" b="1" i="1" dirty="0">
                <a:latin typeface="Constantia"/>
                <a:cs typeface="Constantia"/>
              </a:rPr>
              <a:t>and</a:t>
            </a:r>
            <a:r>
              <a:rPr sz="2000" b="1" i="1" spc="-40" dirty="0">
                <a:latin typeface="Constantia"/>
                <a:cs typeface="Constantia"/>
              </a:rPr>
              <a:t> </a:t>
            </a:r>
            <a:r>
              <a:rPr sz="2000" b="1" i="1" dirty="0">
                <a:latin typeface="Constantia"/>
                <a:cs typeface="Constantia"/>
              </a:rPr>
              <a:t>the</a:t>
            </a:r>
            <a:r>
              <a:rPr sz="2000" b="1" i="1" spc="-35" dirty="0">
                <a:latin typeface="Constantia"/>
                <a:cs typeface="Constantia"/>
              </a:rPr>
              <a:t> </a:t>
            </a:r>
            <a:r>
              <a:rPr sz="2000" b="1" i="1" dirty="0">
                <a:latin typeface="Constantia"/>
                <a:cs typeface="Constantia"/>
              </a:rPr>
              <a:t>shaft</a:t>
            </a:r>
            <a:r>
              <a:rPr sz="2000" b="1" i="1" spc="-35" dirty="0">
                <a:latin typeface="Constantia"/>
                <a:cs typeface="Constantia"/>
              </a:rPr>
              <a:t> </a:t>
            </a:r>
            <a:r>
              <a:rPr sz="2000" b="1" i="1" dirty="0">
                <a:latin typeface="Constantia"/>
                <a:cs typeface="Constantia"/>
              </a:rPr>
              <a:t>Connecting</a:t>
            </a:r>
            <a:r>
              <a:rPr sz="2000" b="1" i="1" spc="-55" dirty="0">
                <a:latin typeface="Constantia"/>
                <a:cs typeface="Constantia"/>
              </a:rPr>
              <a:t> </a:t>
            </a:r>
            <a:r>
              <a:rPr sz="2000" b="1" i="1" dirty="0">
                <a:latin typeface="Constantia"/>
                <a:cs typeface="Constantia"/>
              </a:rPr>
              <a:t>the</a:t>
            </a:r>
            <a:r>
              <a:rPr sz="2000" b="1" i="1" spc="-30" dirty="0">
                <a:latin typeface="Constantia"/>
                <a:cs typeface="Constantia"/>
              </a:rPr>
              <a:t> </a:t>
            </a:r>
            <a:r>
              <a:rPr sz="2000" b="1" i="1" dirty="0">
                <a:latin typeface="Constantia"/>
                <a:cs typeface="Constantia"/>
              </a:rPr>
              <a:t>two</a:t>
            </a:r>
            <a:r>
              <a:rPr sz="2000" b="1" i="1" spc="-50" dirty="0">
                <a:latin typeface="Constantia"/>
                <a:cs typeface="Constantia"/>
              </a:rPr>
              <a:t> </a:t>
            </a:r>
            <a:r>
              <a:rPr sz="2000" b="1" i="1" spc="-10" dirty="0">
                <a:latin typeface="Constantia"/>
                <a:cs typeface="Constantia"/>
              </a:rPr>
              <a:t>trochanters</a:t>
            </a:r>
            <a:r>
              <a:rPr sz="2000" b="1" i="1" spc="-45" dirty="0">
                <a:latin typeface="Constantia"/>
                <a:cs typeface="Constantia"/>
              </a:rPr>
              <a:t> </a:t>
            </a:r>
            <a:r>
              <a:rPr sz="2000" b="1" i="1" dirty="0">
                <a:latin typeface="Constantia"/>
                <a:cs typeface="Constantia"/>
              </a:rPr>
              <a:t>are</a:t>
            </a:r>
            <a:r>
              <a:rPr sz="2000" b="1" i="1" spc="-35" dirty="0">
                <a:latin typeface="Constantia"/>
                <a:cs typeface="Constantia"/>
              </a:rPr>
              <a:t> </a:t>
            </a:r>
            <a:r>
              <a:rPr sz="2000" b="1" i="1" spc="-25" dirty="0">
                <a:latin typeface="Constantia"/>
                <a:cs typeface="Constantia"/>
              </a:rPr>
              <a:t>the </a:t>
            </a:r>
            <a:r>
              <a:rPr sz="2000" b="1" i="1" spc="-10" dirty="0">
                <a:latin typeface="Constantia"/>
                <a:cs typeface="Constantia"/>
              </a:rPr>
              <a:t>intertrochanteric</a:t>
            </a:r>
            <a:r>
              <a:rPr sz="2000" b="1" i="1" spc="-65" dirty="0">
                <a:latin typeface="Constantia"/>
                <a:cs typeface="Constantia"/>
              </a:rPr>
              <a:t> </a:t>
            </a:r>
            <a:r>
              <a:rPr sz="2000" b="1" i="1" dirty="0">
                <a:latin typeface="Constantia"/>
                <a:cs typeface="Constantia"/>
              </a:rPr>
              <a:t>line</a:t>
            </a:r>
            <a:r>
              <a:rPr sz="2000" b="1" i="1" spc="-70" dirty="0">
                <a:latin typeface="Constantia"/>
                <a:cs typeface="Constantia"/>
              </a:rPr>
              <a:t> </a:t>
            </a:r>
            <a:r>
              <a:rPr sz="2000" b="1" i="1" dirty="0">
                <a:latin typeface="Constantia"/>
                <a:cs typeface="Constantia"/>
              </a:rPr>
              <a:t>anteriorly</a:t>
            </a:r>
            <a:r>
              <a:rPr sz="2000" b="1" i="1" spc="-65" dirty="0">
                <a:latin typeface="Constantia"/>
                <a:cs typeface="Constantia"/>
              </a:rPr>
              <a:t> </a:t>
            </a:r>
            <a:r>
              <a:rPr sz="2000" b="1" i="1" spc="-10" dirty="0">
                <a:latin typeface="Constantia"/>
                <a:cs typeface="Constantia"/>
              </a:rPr>
              <a:t>intertrochanteric</a:t>
            </a:r>
            <a:r>
              <a:rPr sz="2000" b="1" i="1" spc="-80" dirty="0">
                <a:latin typeface="Constantia"/>
                <a:cs typeface="Constantia"/>
              </a:rPr>
              <a:t> </a:t>
            </a:r>
            <a:r>
              <a:rPr sz="2000" b="1" i="1" dirty="0">
                <a:latin typeface="Constantia"/>
                <a:cs typeface="Constantia"/>
              </a:rPr>
              <a:t>crest</a:t>
            </a:r>
            <a:r>
              <a:rPr sz="2000" b="1" i="1" spc="-60" dirty="0">
                <a:latin typeface="Constantia"/>
                <a:cs typeface="Constantia"/>
              </a:rPr>
              <a:t> </a:t>
            </a:r>
            <a:r>
              <a:rPr sz="2000" b="1" i="1" spc="-10" dirty="0">
                <a:latin typeface="Constantia"/>
                <a:cs typeface="Constantia"/>
              </a:rPr>
              <a:t>posteriorly.</a:t>
            </a:r>
            <a:endParaRPr sz="2000">
              <a:latin typeface="Constantia"/>
              <a:cs typeface="Constantia"/>
            </a:endParaRPr>
          </a:p>
          <a:p>
            <a:pPr marL="286385" indent="-273685">
              <a:lnSpc>
                <a:spcPct val="100000"/>
              </a:lnSpc>
              <a:spcBef>
                <a:spcPts val="1680"/>
              </a:spcBef>
              <a:buClr>
                <a:srgbClr val="0AD0D9"/>
              </a:buClr>
              <a:buSzPct val="95000"/>
              <a:buFont typeface="Segoe UI Symbol"/>
              <a:buChar char="⚫"/>
              <a:tabLst>
                <a:tab pos="286385" algn="l"/>
              </a:tabLst>
            </a:pPr>
            <a:r>
              <a:rPr sz="2000" b="1" i="1" dirty="0">
                <a:latin typeface="Constantia"/>
                <a:cs typeface="Constantia"/>
              </a:rPr>
              <a:t>The</a:t>
            </a:r>
            <a:r>
              <a:rPr sz="2000" b="1" i="1" spc="-40" dirty="0">
                <a:latin typeface="Constantia"/>
                <a:cs typeface="Constantia"/>
              </a:rPr>
              <a:t> </a:t>
            </a:r>
            <a:r>
              <a:rPr sz="2000" b="1" i="1" dirty="0">
                <a:latin typeface="Constantia"/>
                <a:cs typeface="Constantia"/>
              </a:rPr>
              <a:t>lower</a:t>
            </a:r>
            <a:r>
              <a:rPr sz="2000" b="1" i="1" spc="-45" dirty="0">
                <a:latin typeface="Constantia"/>
                <a:cs typeface="Constantia"/>
              </a:rPr>
              <a:t> </a:t>
            </a:r>
            <a:r>
              <a:rPr sz="2000" b="1" i="1" dirty="0">
                <a:latin typeface="Constantia"/>
                <a:cs typeface="Constantia"/>
              </a:rPr>
              <a:t>end</a:t>
            </a:r>
            <a:r>
              <a:rPr sz="2000" b="1" i="1" spc="-45" dirty="0">
                <a:latin typeface="Constantia"/>
                <a:cs typeface="Constantia"/>
              </a:rPr>
              <a:t> </a:t>
            </a:r>
            <a:r>
              <a:rPr sz="2000" b="1" i="1" dirty="0">
                <a:latin typeface="Constantia"/>
                <a:cs typeface="Constantia"/>
              </a:rPr>
              <a:t>of</a:t>
            </a:r>
            <a:r>
              <a:rPr sz="2000" b="1" i="1" spc="-45" dirty="0">
                <a:latin typeface="Constantia"/>
                <a:cs typeface="Constantia"/>
              </a:rPr>
              <a:t> </a:t>
            </a:r>
            <a:r>
              <a:rPr sz="2000" b="1" i="1" dirty="0">
                <a:latin typeface="Constantia"/>
                <a:cs typeface="Constantia"/>
              </a:rPr>
              <a:t>the</a:t>
            </a:r>
            <a:r>
              <a:rPr sz="2000" b="1" i="1" spc="-30" dirty="0">
                <a:latin typeface="Constantia"/>
                <a:cs typeface="Constantia"/>
              </a:rPr>
              <a:t> </a:t>
            </a:r>
            <a:r>
              <a:rPr sz="2000" b="1" i="1" dirty="0">
                <a:latin typeface="Constantia"/>
                <a:cs typeface="Constantia"/>
              </a:rPr>
              <a:t>femur</a:t>
            </a:r>
            <a:r>
              <a:rPr sz="2000" b="1" i="1" spc="-60" dirty="0">
                <a:latin typeface="Constantia"/>
                <a:cs typeface="Constantia"/>
              </a:rPr>
              <a:t> </a:t>
            </a:r>
            <a:r>
              <a:rPr sz="2000" b="1" i="1" dirty="0">
                <a:latin typeface="Constantia"/>
                <a:cs typeface="Constantia"/>
              </a:rPr>
              <a:t>has</a:t>
            </a:r>
            <a:r>
              <a:rPr sz="2000" b="1" i="1" spc="-30" dirty="0">
                <a:latin typeface="Constantia"/>
                <a:cs typeface="Constantia"/>
              </a:rPr>
              <a:t> </a:t>
            </a:r>
            <a:r>
              <a:rPr sz="2000" b="1" i="1" dirty="0">
                <a:latin typeface="Constantia"/>
                <a:cs typeface="Constantia"/>
              </a:rPr>
              <a:t>:lateral</a:t>
            </a:r>
            <a:r>
              <a:rPr sz="2000" b="1" i="1" spc="-50" dirty="0">
                <a:latin typeface="Constantia"/>
                <a:cs typeface="Constantia"/>
              </a:rPr>
              <a:t> </a:t>
            </a:r>
            <a:r>
              <a:rPr sz="2000" b="1" i="1" dirty="0">
                <a:latin typeface="Constantia"/>
                <a:cs typeface="Constantia"/>
              </a:rPr>
              <a:t>and</a:t>
            </a:r>
            <a:r>
              <a:rPr sz="2000" b="1" i="1" spc="-30" dirty="0">
                <a:latin typeface="Constantia"/>
                <a:cs typeface="Constantia"/>
              </a:rPr>
              <a:t> </a:t>
            </a:r>
            <a:r>
              <a:rPr sz="2000" b="1" i="1" dirty="0">
                <a:latin typeface="Constantia"/>
                <a:cs typeface="Constantia"/>
              </a:rPr>
              <a:t>medial</a:t>
            </a:r>
            <a:r>
              <a:rPr sz="2000" b="1" i="1" spc="-50" dirty="0">
                <a:latin typeface="Constantia"/>
                <a:cs typeface="Constantia"/>
              </a:rPr>
              <a:t> </a:t>
            </a:r>
            <a:r>
              <a:rPr sz="2000" b="1" i="1" spc="-10" dirty="0">
                <a:latin typeface="Constantia"/>
                <a:cs typeface="Constantia"/>
              </a:rPr>
              <a:t>Condyles.</a:t>
            </a:r>
            <a:endParaRPr sz="2000">
              <a:latin typeface="Constantia"/>
              <a:cs typeface="Constantia"/>
            </a:endParaRPr>
          </a:p>
          <a:p>
            <a:pPr marL="286385" indent="-273685">
              <a:lnSpc>
                <a:spcPct val="100000"/>
              </a:lnSpc>
              <a:spcBef>
                <a:spcPts val="1680"/>
              </a:spcBef>
              <a:buClr>
                <a:srgbClr val="0AD0D9"/>
              </a:buClr>
              <a:buSzPct val="95000"/>
              <a:buFont typeface="Segoe UI Symbol"/>
              <a:buChar char="⚫"/>
              <a:tabLst>
                <a:tab pos="286385" algn="l"/>
              </a:tabLst>
            </a:pPr>
            <a:r>
              <a:rPr sz="2000" b="1" i="1" dirty="0">
                <a:latin typeface="Constantia"/>
                <a:cs typeface="Constantia"/>
              </a:rPr>
              <a:t>Above</a:t>
            </a:r>
            <a:r>
              <a:rPr sz="2000" b="1" i="1" spc="-45" dirty="0">
                <a:latin typeface="Constantia"/>
                <a:cs typeface="Constantia"/>
              </a:rPr>
              <a:t> </a:t>
            </a:r>
            <a:r>
              <a:rPr sz="2000" b="1" i="1" dirty="0">
                <a:latin typeface="Constantia"/>
                <a:cs typeface="Constantia"/>
              </a:rPr>
              <a:t>the</a:t>
            </a:r>
            <a:r>
              <a:rPr sz="2000" b="1" i="1" spc="-50" dirty="0">
                <a:latin typeface="Constantia"/>
                <a:cs typeface="Constantia"/>
              </a:rPr>
              <a:t> </a:t>
            </a:r>
            <a:r>
              <a:rPr sz="2000" b="1" i="1" dirty="0">
                <a:latin typeface="Constantia"/>
                <a:cs typeface="Constantia"/>
              </a:rPr>
              <a:t>condyles</a:t>
            </a:r>
            <a:r>
              <a:rPr sz="2000" b="1" i="1" spc="-65" dirty="0">
                <a:latin typeface="Constantia"/>
                <a:cs typeface="Constantia"/>
              </a:rPr>
              <a:t> </a:t>
            </a:r>
            <a:r>
              <a:rPr sz="2000" b="1" i="1" dirty="0">
                <a:latin typeface="Constantia"/>
                <a:cs typeface="Constantia"/>
              </a:rPr>
              <a:t>are</a:t>
            </a:r>
            <a:r>
              <a:rPr sz="2000" b="1" i="1" spc="-50" dirty="0">
                <a:latin typeface="Constantia"/>
                <a:cs typeface="Constantia"/>
              </a:rPr>
              <a:t> </a:t>
            </a:r>
            <a:r>
              <a:rPr sz="2000" b="1" i="1" dirty="0">
                <a:latin typeface="Constantia"/>
                <a:cs typeface="Constantia"/>
              </a:rPr>
              <a:t>the</a:t>
            </a:r>
            <a:r>
              <a:rPr sz="2000" b="1" i="1" spc="-50" dirty="0">
                <a:latin typeface="Constantia"/>
                <a:cs typeface="Constantia"/>
              </a:rPr>
              <a:t> </a:t>
            </a:r>
            <a:r>
              <a:rPr sz="2000" b="1" i="1" dirty="0">
                <a:latin typeface="Constantia"/>
                <a:cs typeface="Constantia"/>
              </a:rPr>
              <a:t>medial</a:t>
            </a:r>
            <a:r>
              <a:rPr sz="2000" b="1" i="1" spc="-70" dirty="0">
                <a:latin typeface="Constantia"/>
                <a:cs typeface="Constantia"/>
              </a:rPr>
              <a:t> </a:t>
            </a:r>
            <a:r>
              <a:rPr sz="2000" b="1" i="1" dirty="0">
                <a:latin typeface="Constantia"/>
                <a:cs typeface="Constantia"/>
              </a:rPr>
              <a:t>and</a:t>
            </a:r>
            <a:r>
              <a:rPr sz="2000" b="1" i="1" spc="-50" dirty="0">
                <a:latin typeface="Constantia"/>
                <a:cs typeface="Constantia"/>
              </a:rPr>
              <a:t> </a:t>
            </a:r>
            <a:r>
              <a:rPr sz="2000" b="1" i="1" dirty="0">
                <a:latin typeface="Constantia"/>
                <a:cs typeface="Constantia"/>
              </a:rPr>
              <a:t>lateral</a:t>
            </a:r>
            <a:r>
              <a:rPr sz="2000" b="1" i="1" spc="-55" dirty="0">
                <a:latin typeface="Constantia"/>
                <a:cs typeface="Constantia"/>
              </a:rPr>
              <a:t> </a:t>
            </a:r>
            <a:r>
              <a:rPr sz="2000" b="1" i="1" spc="-10" dirty="0">
                <a:latin typeface="Constantia"/>
                <a:cs typeface="Constantia"/>
              </a:rPr>
              <a:t>epicondyles.</a:t>
            </a:r>
            <a:endParaRPr sz="2000">
              <a:latin typeface="Constantia"/>
              <a:cs typeface="Constantia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324484" rIns="0" bIns="0" rtlCol="0">
            <a:spAutoFit/>
          </a:bodyPr>
          <a:lstStyle/>
          <a:p>
            <a:pPr marL="30480">
              <a:lnSpc>
                <a:spcPct val="100000"/>
              </a:lnSpc>
              <a:spcBef>
                <a:spcPts val="95"/>
              </a:spcBef>
            </a:pPr>
            <a:r>
              <a:rPr sz="4000" dirty="0"/>
              <a:t>Hip</a:t>
            </a:r>
            <a:r>
              <a:rPr sz="4000" spc="-170" dirty="0"/>
              <a:t> </a:t>
            </a:r>
            <a:r>
              <a:rPr sz="4000" spc="-10" dirty="0"/>
              <a:t>Joint:</a:t>
            </a:r>
            <a:endParaRPr sz="4000"/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930145" y="2334425"/>
            <a:ext cx="7868920" cy="4312031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 indent="158115">
              <a:lnSpc>
                <a:spcPct val="100000"/>
              </a:lnSpc>
              <a:spcBef>
                <a:spcPts val="105"/>
              </a:spcBef>
            </a:pPr>
            <a:r>
              <a:rPr dirty="0"/>
              <a:t>The</a:t>
            </a:r>
            <a:r>
              <a:rPr spc="-90" dirty="0"/>
              <a:t> </a:t>
            </a:r>
            <a:r>
              <a:rPr dirty="0"/>
              <a:t>hip</a:t>
            </a:r>
            <a:r>
              <a:rPr spc="-95" dirty="0"/>
              <a:t> </a:t>
            </a:r>
            <a:r>
              <a:rPr dirty="0"/>
              <a:t>joint</a:t>
            </a:r>
            <a:r>
              <a:rPr spc="-110" dirty="0"/>
              <a:t> </a:t>
            </a:r>
            <a:r>
              <a:rPr dirty="0"/>
              <a:t>is</a:t>
            </a:r>
            <a:r>
              <a:rPr spc="-105" dirty="0"/>
              <a:t> </a:t>
            </a:r>
            <a:r>
              <a:rPr dirty="0"/>
              <a:t>the</a:t>
            </a:r>
            <a:r>
              <a:rPr spc="-150" dirty="0"/>
              <a:t> </a:t>
            </a:r>
            <a:r>
              <a:rPr dirty="0"/>
              <a:t>articulation</a:t>
            </a:r>
            <a:r>
              <a:rPr spc="-110" dirty="0"/>
              <a:t> </a:t>
            </a:r>
            <a:r>
              <a:rPr spc="-10" dirty="0"/>
              <a:t>between</a:t>
            </a:r>
            <a:r>
              <a:rPr spc="-100" dirty="0"/>
              <a:t> </a:t>
            </a:r>
            <a:r>
              <a:rPr dirty="0"/>
              <a:t>the</a:t>
            </a:r>
            <a:r>
              <a:rPr spc="-85" dirty="0"/>
              <a:t> </a:t>
            </a:r>
            <a:r>
              <a:rPr dirty="0"/>
              <a:t>hemispherical</a:t>
            </a:r>
            <a:r>
              <a:rPr spc="-25" dirty="0"/>
              <a:t> </a:t>
            </a:r>
            <a:r>
              <a:rPr spc="-20" dirty="0"/>
              <a:t>head </a:t>
            </a:r>
            <a:r>
              <a:rPr dirty="0"/>
              <a:t>of</a:t>
            </a:r>
            <a:r>
              <a:rPr spc="15" dirty="0"/>
              <a:t> </a:t>
            </a:r>
            <a:r>
              <a:rPr dirty="0"/>
              <a:t>the</a:t>
            </a:r>
            <a:r>
              <a:rPr spc="-90" dirty="0"/>
              <a:t> </a:t>
            </a:r>
            <a:r>
              <a:rPr spc="-10" dirty="0"/>
              <a:t>femur</a:t>
            </a:r>
            <a:r>
              <a:rPr spc="-175" dirty="0"/>
              <a:t> </a:t>
            </a:r>
            <a:r>
              <a:rPr dirty="0"/>
              <a:t>and</a:t>
            </a:r>
            <a:r>
              <a:rPr spc="-35" dirty="0"/>
              <a:t> </a:t>
            </a:r>
            <a:r>
              <a:rPr dirty="0"/>
              <a:t>the</a:t>
            </a:r>
            <a:r>
              <a:rPr spc="-135" dirty="0"/>
              <a:t> </a:t>
            </a:r>
            <a:r>
              <a:rPr spc="-10" dirty="0"/>
              <a:t>cup-</a:t>
            </a:r>
            <a:r>
              <a:rPr dirty="0"/>
              <a:t>shaped</a:t>
            </a:r>
            <a:r>
              <a:rPr spc="-85" dirty="0"/>
              <a:t> </a:t>
            </a:r>
            <a:r>
              <a:rPr dirty="0"/>
              <a:t>of</a:t>
            </a:r>
            <a:r>
              <a:rPr spc="15" dirty="0"/>
              <a:t> </a:t>
            </a:r>
            <a:r>
              <a:rPr dirty="0"/>
              <a:t>the</a:t>
            </a:r>
            <a:r>
              <a:rPr spc="-135" dirty="0"/>
              <a:t> </a:t>
            </a:r>
            <a:r>
              <a:rPr spc="-10" dirty="0"/>
              <a:t>acetabulum.</a:t>
            </a:r>
          </a:p>
          <a:p>
            <a:pPr>
              <a:lnSpc>
                <a:spcPct val="100000"/>
              </a:lnSpc>
              <a:spcBef>
                <a:spcPts val="1300"/>
              </a:spcBef>
            </a:pPr>
            <a:endParaRPr spc="-10" dirty="0"/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sz="3200" b="1" u="sng" spc="-10" dirty="0">
                <a:uFill>
                  <a:solidFill>
                    <a:srgbClr val="000000"/>
                  </a:solidFill>
                </a:uFill>
                <a:latin typeface="Constantia"/>
                <a:cs typeface="Constantia"/>
              </a:rPr>
              <a:t>Type:</a:t>
            </a:r>
            <a:endParaRPr sz="3200">
              <a:latin typeface="Constantia"/>
              <a:cs typeface="Constantia"/>
            </a:endParaRPr>
          </a:p>
          <a:p>
            <a:pPr marL="12700">
              <a:lnSpc>
                <a:spcPct val="100000"/>
              </a:lnSpc>
              <a:spcBef>
                <a:spcPts val="685"/>
              </a:spcBef>
            </a:pPr>
            <a:r>
              <a:rPr dirty="0"/>
              <a:t>The</a:t>
            </a:r>
            <a:r>
              <a:rPr spc="-90" dirty="0"/>
              <a:t> </a:t>
            </a:r>
            <a:r>
              <a:rPr dirty="0"/>
              <a:t>hip</a:t>
            </a:r>
            <a:r>
              <a:rPr spc="-90" dirty="0"/>
              <a:t> </a:t>
            </a:r>
            <a:r>
              <a:rPr dirty="0"/>
              <a:t>joint</a:t>
            </a:r>
            <a:r>
              <a:rPr spc="-110" dirty="0"/>
              <a:t> </a:t>
            </a:r>
            <a:r>
              <a:rPr dirty="0"/>
              <a:t>is</a:t>
            </a:r>
            <a:r>
              <a:rPr spc="-140" dirty="0"/>
              <a:t> </a:t>
            </a:r>
            <a:r>
              <a:rPr dirty="0"/>
              <a:t>a</a:t>
            </a:r>
            <a:r>
              <a:rPr spc="-150" dirty="0"/>
              <a:t> </a:t>
            </a:r>
            <a:r>
              <a:rPr dirty="0"/>
              <a:t>synovial</a:t>
            </a:r>
            <a:r>
              <a:rPr spc="-50" dirty="0"/>
              <a:t> </a:t>
            </a:r>
            <a:r>
              <a:rPr spc="-10" dirty="0"/>
              <a:t>ball-and-socket</a:t>
            </a:r>
            <a:r>
              <a:rPr spc="-120" dirty="0"/>
              <a:t> </a:t>
            </a:r>
            <a:r>
              <a:rPr spc="-10" dirty="0"/>
              <a:t>joint.</a:t>
            </a: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459231" rIns="0" bIns="0" rtlCol="0">
            <a:spAutoFit/>
          </a:bodyPr>
          <a:lstStyle/>
          <a:p>
            <a:pPr marL="508634">
              <a:lnSpc>
                <a:spcPct val="100000"/>
              </a:lnSpc>
              <a:spcBef>
                <a:spcPts val="100"/>
              </a:spcBef>
            </a:pPr>
            <a:r>
              <a:rPr spc="-10" dirty="0"/>
              <a:t>Articulation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302006" rIns="0" bIns="0" rtlCol="0">
            <a:spAutoFit/>
          </a:bodyPr>
          <a:lstStyle/>
          <a:p>
            <a:pPr marL="30480">
              <a:lnSpc>
                <a:spcPct val="100000"/>
              </a:lnSpc>
              <a:spcBef>
                <a:spcPts val="95"/>
              </a:spcBef>
            </a:pPr>
            <a:r>
              <a:rPr sz="4000" spc="-10" dirty="0"/>
              <a:t>Bones</a:t>
            </a:r>
            <a:r>
              <a:rPr sz="4000" spc="-204" dirty="0"/>
              <a:t> </a:t>
            </a:r>
            <a:r>
              <a:rPr sz="4000" dirty="0"/>
              <a:t>of</a:t>
            </a:r>
            <a:r>
              <a:rPr sz="4000" spc="10" dirty="0"/>
              <a:t> </a:t>
            </a:r>
            <a:r>
              <a:rPr sz="4000" dirty="0"/>
              <a:t>the</a:t>
            </a:r>
            <a:r>
              <a:rPr sz="4000" spc="-135" dirty="0"/>
              <a:t> </a:t>
            </a:r>
            <a:r>
              <a:rPr sz="4000" spc="-20" dirty="0"/>
              <a:t>Leg:</a:t>
            </a:r>
            <a:endParaRPr sz="4000"/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770121" y="2703322"/>
            <a:ext cx="4651629" cy="2853181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388361" y="1815134"/>
            <a:ext cx="7519924" cy="4858639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230073" rIns="0" bIns="0" rtlCol="0">
            <a:spAutoFit/>
          </a:bodyPr>
          <a:lstStyle/>
          <a:p>
            <a:pPr marL="222250">
              <a:lnSpc>
                <a:spcPct val="100000"/>
              </a:lnSpc>
              <a:spcBef>
                <a:spcPts val="100"/>
              </a:spcBef>
            </a:pPr>
            <a:r>
              <a:rPr dirty="0"/>
              <a:t>Tibia</a:t>
            </a:r>
            <a:r>
              <a:rPr spc="-210" dirty="0"/>
              <a:t> </a:t>
            </a:r>
            <a:r>
              <a:rPr dirty="0"/>
              <a:t>and</a:t>
            </a:r>
            <a:r>
              <a:rPr spc="-40" dirty="0"/>
              <a:t> </a:t>
            </a:r>
            <a:r>
              <a:rPr spc="-10" dirty="0"/>
              <a:t>Fibula: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306194" y="1264157"/>
            <a:ext cx="1330960" cy="42227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600" dirty="0"/>
              <a:t>The</a:t>
            </a:r>
            <a:r>
              <a:rPr sz="2600" spc="-90" dirty="0"/>
              <a:t> </a:t>
            </a:r>
            <a:r>
              <a:rPr sz="2600" dirty="0"/>
              <a:t>leg</a:t>
            </a:r>
            <a:r>
              <a:rPr sz="2600" spc="-20" dirty="0"/>
              <a:t> </a:t>
            </a:r>
            <a:r>
              <a:rPr sz="2600" spc="-50" dirty="0"/>
              <a:t>:</a:t>
            </a:r>
            <a:endParaRPr sz="2600"/>
          </a:p>
        </p:txBody>
      </p:sp>
      <p:sp>
        <p:nvSpPr>
          <p:cNvPr id="3" name="object 3"/>
          <p:cNvSpPr txBox="1"/>
          <p:nvPr/>
        </p:nvSpPr>
        <p:spPr>
          <a:xfrm>
            <a:off x="1306194" y="1663395"/>
            <a:ext cx="9229725" cy="3881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200" dirty="0">
                <a:latin typeface="Constantia"/>
                <a:cs typeface="Constantia"/>
              </a:rPr>
              <a:t>Is</a:t>
            </a:r>
            <a:r>
              <a:rPr sz="2200" spc="-75" dirty="0">
                <a:latin typeface="Constantia"/>
                <a:cs typeface="Constantia"/>
              </a:rPr>
              <a:t> </a:t>
            </a:r>
            <a:r>
              <a:rPr sz="2200" dirty="0">
                <a:latin typeface="Constantia"/>
                <a:cs typeface="Constantia"/>
              </a:rPr>
              <a:t>the</a:t>
            </a:r>
            <a:r>
              <a:rPr sz="2200" spc="-100" dirty="0">
                <a:latin typeface="Constantia"/>
                <a:cs typeface="Constantia"/>
              </a:rPr>
              <a:t> </a:t>
            </a:r>
            <a:r>
              <a:rPr sz="2200" spc="-10" dirty="0">
                <a:latin typeface="Constantia"/>
                <a:cs typeface="Constantia"/>
              </a:rPr>
              <a:t>part</a:t>
            </a:r>
            <a:r>
              <a:rPr sz="2200" spc="-120" dirty="0">
                <a:latin typeface="Constantia"/>
                <a:cs typeface="Constantia"/>
              </a:rPr>
              <a:t> </a:t>
            </a:r>
            <a:r>
              <a:rPr sz="2200" dirty="0">
                <a:latin typeface="Constantia"/>
                <a:cs typeface="Constantia"/>
              </a:rPr>
              <a:t>of</a:t>
            </a:r>
            <a:r>
              <a:rPr sz="2200" spc="15" dirty="0">
                <a:latin typeface="Constantia"/>
                <a:cs typeface="Constantia"/>
              </a:rPr>
              <a:t> </a:t>
            </a:r>
            <a:r>
              <a:rPr sz="2200" dirty="0">
                <a:latin typeface="Constantia"/>
                <a:cs typeface="Constantia"/>
              </a:rPr>
              <a:t>the</a:t>
            </a:r>
            <a:r>
              <a:rPr sz="2200" spc="-75" dirty="0">
                <a:latin typeface="Constantia"/>
                <a:cs typeface="Constantia"/>
              </a:rPr>
              <a:t> </a:t>
            </a:r>
            <a:r>
              <a:rPr sz="2200" spc="-20" dirty="0">
                <a:latin typeface="Constantia"/>
                <a:cs typeface="Constantia"/>
              </a:rPr>
              <a:t>lower</a:t>
            </a:r>
            <a:r>
              <a:rPr sz="2200" spc="-80" dirty="0">
                <a:latin typeface="Constantia"/>
                <a:cs typeface="Constantia"/>
              </a:rPr>
              <a:t> </a:t>
            </a:r>
            <a:r>
              <a:rPr sz="2200" dirty="0">
                <a:latin typeface="Constantia"/>
                <a:cs typeface="Constantia"/>
              </a:rPr>
              <a:t>limb</a:t>
            </a:r>
            <a:r>
              <a:rPr sz="2200" spc="-60" dirty="0">
                <a:latin typeface="Constantia"/>
                <a:cs typeface="Constantia"/>
              </a:rPr>
              <a:t> </a:t>
            </a:r>
            <a:r>
              <a:rPr sz="2200" spc="-10" dirty="0">
                <a:latin typeface="Constantia"/>
                <a:cs typeface="Constantia"/>
              </a:rPr>
              <a:t>between</a:t>
            </a:r>
            <a:r>
              <a:rPr sz="2200" spc="-95" dirty="0">
                <a:latin typeface="Constantia"/>
                <a:cs typeface="Constantia"/>
              </a:rPr>
              <a:t> </a:t>
            </a:r>
            <a:r>
              <a:rPr sz="2200" dirty="0">
                <a:latin typeface="Constantia"/>
                <a:cs typeface="Constantia"/>
              </a:rPr>
              <a:t>the</a:t>
            </a:r>
            <a:r>
              <a:rPr sz="2200" spc="-65" dirty="0">
                <a:latin typeface="Constantia"/>
                <a:cs typeface="Constantia"/>
              </a:rPr>
              <a:t> </a:t>
            </a:r>
            <a:r>
              <a:rPr sz="2200" dirty="0">
                <a:latin typeface="Constantia"/>
                <a:cs typeface="Constantia"/>
              </a:rPr>
              <a:t>knee</a:t>
            </a:r>
            <a:r>
              <a:rPr sz="2200" spc="-70" dirty="0">
                <a:latin typeface="Constantia"/>
                <a:cs typeface="Constantia"/>
              </a:rPr>
              <a:t> </a:t>
            </a:r>
            <a:r>
              <a:rPr sz="2200" spc="-10" dirty="0">
                <a:latin typeface="Constantia"/>
                <a:cs typeface="Constantia"/>
              </a:rPr>
              <a:t>joint</a:t>
            </a:r>
            <a:r>
              <a:rPr sz="2200" spc="-130" dirty="0">
                <a:latin typeface="Constantia"/>
                <a:cs typeface="Constantia"/>
              </a:rPr>
              <a:t> </a:t>
            </a:r>
            <a:r>
              <a:rPr sz="2200" dirty="0">
                <a:latin typeface="Constantia"/>
                <a:cs typeface="Constantia"/>
              </a:rPr>
              <a:t>and</a:t>
            </a:r>
            <a:r>
              <a:rPr sz="2200" spc="-40" dirty="0">
                <a:latin typeface="Constantia"/>
                <a:cs typeface="Constantia"/>
              </a:rPr>
              <a:t> </a:t>
            </a:r>
            <a:r>
              <a:rPr sz="2200" dirty="0">
                <a:latin typeface="Constantia"/>
                <a:cs typeface="Constantia"/>
              </a:rPr>
              <a:t>the</a:t>
            </a:r>
            <a:r>
              <a:rPr sz="2200" spc="-110" dirty="0">
                <a:latin typeface="Constantia"/>
                <a:cs typeface="Constantia"/>
              </a:rPr>
              <a:t> </a:t>
            </a:r>
            <a:r>
              <a:rPr sz="2200" dirty="0">
                <a:latin typeface="Constantia"/>
                <a:cs typeface="Constantia"/>
              </a:rPr>
              <a:t>ankle</a:t>
            </a:r>
            <a:r>
              <a:rPr sz="2200" spc="-90" dirty="0">
                <a:latin typeface="Constantia"/>
                <a:cs typeface="Constantia"/>
              </a:rPr>
              <a:t> </a:t>
            </a:r>
            <a:r>
              <a:rPr sz="2200" spc="-10" dirty="0">
                <a:latin typeface="Constantia"/>
                <a:cs typeface="Constantia"/>
              </a:rPr>
              <a:t>joint.</a:t>
            </a:r>
            <a:endParaRPr sz="2200">
              <a:latin typeface="Constantia"/>
              <a:cs typeface="Constantia"/>
            </a:endParaRPr>
          </a:p>
          <a:p>
            <a:pPr marL="12700">
              <a:lnSpc>
                <a:spcPct val="100000"/>
              </a:lnSpc>
              <a:spcBef>
                <a:spcPts val="1800"/>
              </a:spcBef>
            </a:pPr>
            <a:r>
              <a:rPr sz="2200" b="1" spc="-10" dirty="0">
                <a:latin typeface="Constantia"/>
                <a:cs typeface="Constantia"/>
              </a:rPr>
              <a:t>Patella:</a:t>
            </a:r>
            <a:endParaRPr sz="2200">
              <a:latin typeface="Constantia"/>
              <a:cs typeface="Constantia"/>
            </a:endParaRPr>
          </a:p>
          <a:p>
            <a:pPr marL="12700">
              <a:lnSpc>
                <a:spcPts val="2275"/>
              </a:lnSpc>
              <a:spcBef>
                <a:spcPts val="15"/>
              </a:spcBef>
            </a:pPr>
            <a:r>
              <a:rPr sz="1900" dirty="0">
                <a:latin typeface="Constantia"/>
                <a:cs typeface="Constantia"/>
              </a:rPr>
              <a:t>The</a:t>
            </a:r>
            <a:r>
              <a:rPr sz="1900" spc="-120" dirty="0">
                <a:latin typeface="Constantia"/>
                <a:cs typeface="Constantia"/>
              </a:rPr>
              <a:t> </a:t>
            </a:r>
            <a:r>
              <a:rPr sz="1900" dirty="0">
                <a:latin typeface="Constantia"/>
                <a:cs typeface="Constantia"/>
              </a:rPr>
              <a:t>patella</a:t>
            </a:r>
            <a:r>
              <a:rPr sz="1900" spc="-65" dirty="0">
                <a:latin typeface="Constantia"/>
                <a:cs typeface="Constantia"/>
              </a:rPr>
              <a:t> </a:t>
            </a:r>
            <a:r>
              <a:rPr sz="1900" dirty="0">
                <a:latin typeface="Constantia"/>
                <a:cs typeface="Constantia"/>
              </a:rPr>
              <a:t>is</a:t>
            </a:r>
            <a:r>
              <a:rPr sz="1900" spc="-100" dirty="0">
                <a:latin typeface="Constantia"/>
                <a:cs typeface="Constantia"/>
              </a:rPr>
              <a:t> </a:t>
            </a:r>
            <a:r>
              <a:rPr sz="1900" dirty="0">
                <a:latin typeface="Constantia"/>
                <a:cs typeface="Constantia"/>
              </a:rPr>
              <a:t>the</a:t>
            </a:r>
            <a:r>
              <a:rPr sz="1900" spc="-85" dirty="0">
                <a:latin typeface="Constantia"/>
                <a:cs typeface="Constantia"/>
              </a:rPr>
              <a:t> </a:t>
            </a:r>
            <a:r>
              <a:rPr sz="1900" spc="-20" dirty="0">
                <a:latin typeface="Constantia"/>
                <a:cs typeface="Constantia"/>
              </a:rPr>
              <a:t>largest</a:t>
            </a:r>
            <a:r>
              <a:rPr sz="1900" spc="-100" dirty="0">
                <a:latin typeface="Constantia"/>
                <a:cs typeface="Constantia"/>
              </a:rPr>
              <a:t> </a:t>
            </a:r>
            <a:r>
              <a:rPr sz="1900" dirty="0">
                <a:latin typeface="Constantia"/>
                <a:cs typeface="Constantia"/>
              </a:rPr>
              <a:t>sesamoid</a:t>
            </a:r>
            <a:r>
              <a:rPr sz="1900" spc="-20" dirty="0">
                <a:latin typeface="Constantia"/>
                <a:cs typeface="Constantia"/>
              </a:rPr>
              <a:t> </a:t>
            </a:r>
            <a:r>
              <a:rPr sz="1900" spc="-10" dirty="0">
                <a:latin typeface="Constantia"/>
                <a:cs typeface="Constantia"/>
              </a:rPr>
              <a:t>bone.</a:t>
            </a:r>
            <a:endParaRPr sz="1900">
              <a:latin typeface="Constantia"/>
              <a:cs typeface="Constantia"/>
            </a:endParaRPr>
          </a:p>
          <a:p>
            <a:pPr marL="12700">
              <a:lnSpc>
                <a:spcPts val="2635"/>
              </a:lnSpc>
            </a:pPr>
            <a:r>
              <a:rPr sz="2200" dirty="0">
                <a:latin typeface="Constantia"/>
                <a:cs typeface="Constantia"/>
              </a:rPr>
              <a:t>It</a:t>
            </a:r>
            <a:r>
              <a:rPr sz="2200" spc="-90" dirty="0">
                <a:latin typeface="Constantia"/>
                <a:cs typeface="Constantia"/>
              </a:rPr>
              <a:t> </a:t>
            </a:r>
            <a:r>
              <a:rPr sz="2200" dirty="0">
                <a:latin typeface="Constantia"/>
                <a:cs typeface="Constantia"/>
              </a:rPr>
              <a:t>is</a:t>
            </a:r>
            <a:r>
              <a:rPr sz="2200" spc="-105" dirty="0">
                <a:latin typeface="Constantia"/>
                <a:cs typeface="Constantia"/>
              </a:rPr>
              <a:t> </a:t>
            </a:r>
            <a:r>
              <a:rPr sz="2200" spc="-10" dirty="0">
                <a:latin typeface="Constantia"/>
                <a:cs typeface="Constantia"/>
              </a:rPr>
              <a:t>separated</a:t>
            </a:r>
            <a:r>
              <a:rPr sz="2200" spc="-75" dirty="0">
                <a:latin typeface="Constantia"/>
                <a:cs typeface="Constantia"/>
              </a:rPr>
              <a:t> </a:t>
            </a:r>
            <a:r>
              <a:rPr sz="2200" dirty="0">
                <a:latin typeface="Constantia"/>
                <a:cs typeface="Constantia"/>
              </a:rPr>
              <a:t>from</a:t>
            </a:r>
            <a:r>
              <a:rPr sz="2200" spc="-85" dirty="0">
                <a:latin typeface="Constantia"/>
                <a:cs typeface="Constantia"/>
              </a:rPr>
              <a:t> </a:t>
            </a:r>
            <a:r>
              <a:rPr sz="2200" dirty="0">
                <a:latin typeface="Constantia"/>
                <a:cs typeface="Constantia"/>
              </a:rPr>
              <a:t>the</a:t>
            </a:r>
            <a:r>
              <a:rPr sz="2200" spc="-125" dirty="0">
                <a:latin typeface="Constantia"/>
                <a:cs typeface="Constantia"/>
              </a:rPr>
              <a:t> </a:t>
            </a:r>
            <a:r>
              <a:rPr sz="2200" dirty="0">
                <a:latin typeface="Constantia"/>
                <a:cs typeface="Constantia"/>
              </a:rPr>
              <a:t>skin</a:t>
            </a:r>
            <a:r>
              <a:rPr sz="2200" spc="-70" dirty="0">
                <a:latin typeface="Constantia"/>
                <a:cs typeface="Constantia"/>
              </a:rPr>
              <a:t> </a:t>
            </a:r>
            <a:r>
              <a:rPr sz="2200" spc="-10" dirty="0">
                <a:latin typeface="Constantia"/>
                <a:cs typeface="Constantia"/>
              </a:rPr>
              <a:t>by</a:t>
            </a:r>
            <a:r>
              <a:rPr sz="2200" spc="-114" dirty="0">
                <a:latin typeface="Constantia"/>
                <a:cs typeface="Constantia"/>
              </a:rPr>
              <a:t> </a:t>
            </a:r>
            <a:r>
              <a:rPr sz="2200" dirty="0">
                <a:latin typeface="Constantia"/>
                <a:cs typeface="Constantia"/>
              </a:rPr>
              <a:t>subcutaneous</a:t>
            </a:r>
            <a:r>
              <a:rPr sz="2200" spc="-90" dirty="0">
                <a:latin typeface="Constantia"/>
                <a:cs typeface="Constantia"/>
              </a:rPr>
              <a:t> </a:t>
            </a:r>
            <a:r>
              <a:rPr sz="2200" dirty="0">
                <a:latin typeface="Constantia"/>
                <a:cs typeface="Constantia"/>
              </a:rPr>
              <a:t>bursa</a:t>
            </a:r>
            <a:r>
              <a:rPr sz="2200" spc="-80" dirty="0">
                <a:latin typeface="Constantia"/>
                <a:cs typeface="Constantia"/>
              </a:rPr>
              <a:t> </a:t>
            </a:r>
            <a:r>
              <a:rPr sz="1900" spc="-50" dirty="0">
                <a:latin typeface="Constantia"/>
                <a:cs typeface="Constantia"/>
              </a:rPr>
              <a:t>.</a:t>
            </a:r>
            <a:endParaRPr sz="1900">
              <a:latin typeface="Constantia"/>
              <a:cs typeface="Constantia"/>
            </a:endParaRPr>
          </a:p>
          <a:p>
            <a:pPr marL="12700">
              <a:lnSpc>
                <a:spcPct val="100000"/>
              </a:lnSpc>
              <a:spcBef>
                <a:spcPts val="2280"/>
              </a:spcBef>
            </a:pPr>
            <a:r>
              <a:rPr sz="2200" b="1" spc="-10" dirty="0">
                <a:latin typeface="Constantia"/>
                <a:cs typeface="Constantia"/>
              </a:rPr>
              <a:t>Tibia:</a:t>
            </a:r>
            <a:endParaRPr sz="2200">
              <a:latin typeface="Constantia"/>
              <a:cs typeface="Constantia"/>
            </a:endParaRPr>
          </a:p>
          <a:p>
            <a:pPr marL="12700">
              <a:lnSpc>
                <a:spcPct val="100000"/>
              </a:lnSpc>
            </a:pPr>
            <a:r>
              <a:rPr sz="2200" dirty="0">
                <a:latin typeface="Constantia"/>
                <a:cs typeface="Constantia"/>
              </a:rPr>
              <a:t>The</a:t>
            </a:r>
            <a:r>
              <a:rPr sz="2200" spc="-90" dirty="0">
                <a:latin typeface="Constantia"/>
                <a:cs typeface="Constantia"/>
              </a:rPr>
              <a:t> </a:t>
            </a:r>
            <a:r>
              <a:rPr sz="2200" dirty="0">
                <a:latin typeface="Constantia"/>
                <a:cs typeface="Constantia"/>
              </a:rPr>
              <a:t>tibia</a:t>
            </a:r>
            <a:r>
              <a:rPr sz="2200" spc="-60" dirty="0">
                <a:latin typeface="Constantia"/>
                <a:cs typeface="Constantia"/>
              </a:rPr>
              <a:t> </a:t>
            </a:r>
            <a:r>
              <a:rPr sz="2200" dirty="0">
                <a:latin typeface="Constantia"/>
                <a:cs typeface="Constantia"/>
              </a:rPr>
              <a:t>is</a:t>
            </a:r>
            <a:r>
              <a:rPr sz="2200" spc="-80" dirty="0">
                <a:latin typeface="Constantia"/>
                <a:cs typeface="Constantia"/>
              </a:rPr>
              <a:t> </a:t>
            </a:r>
            <a:r>
              <a:rPr sz="2200" dirty="0">
                <a:latin typeface="Constantia"/>
                <a:cs typeface="Constantia"/>
              </a:rPr>
              <a:t>the</a:t>
            </a:r>
            <a:r>
              <a:rPr sz="2200" spc="-65" dirty="0">
                <a:latin typeface="Constantia"/>
                <a:cs typeface="Constantia"/>
              </a:rPr>
              <a:t> </a:t>
            </a:r>
            <a:r>
              <a:rPr sz="2200" spc="-25" dirty="0">
                <a:latin typeface="Constantia"/>
                <a:cs typeface="Constantia"/>
              </a:rPr>
              <a:t>large</a:t>
            </a:r>
            <a:r>
              <a:rPr sz="2200" spc="-130" dirty="0">
                <a:latin typeface="Constantia"/>
                <a:cs typeface="Constantia"/>
              </a:rPr>
              <a:t> </a:t>
            </a:r>
            <a:r>
              <a:rPr sz="2200" spc="-25" dirty="0">
                <a:latin typeface="Constantia"/>
                <a:cs typeface="Constantia"/>
              </a:rPr>
              <a:t>weight-</a:t>
            </a:r>
            <a:r>
              <a:rPr sz="2200" dirty="0">
                <a:latin typeface="Constantia"/>
                <a:cs typeface="Constantia"/>
              </a:rPr>
              <a:t>bearing</a:t>
            </a:r>
            <a:r>
              <a:rPr sz="2200" spc="-45" dirty="0">
                <a:latin typeface="Constantia"/>
                <a:cs typeface="Constantia"/>
              </a:rPr>
              <a:t> </a:t>
            </a:r>
            <a:r>
              <a:rPr sz="2200" dirty="0">
                <a:latin typeface="Constantia"/>
                <a:cs typeface="Constantia"/>
              </a:rPr>
              <a:t>medial</a:t>
            </a:r>
            <a:r>
              <a:rPr sz="2200" spc="-40" dirty="0">
                <a:latin typeface="Constantia"/>
                <a:cs typeface="Constantia"/>
              </a:rPr>
              <a:t> </a:t>
            </a:r>
            <a:r>
              <a:rPr sz="2200" dirty="0">
                <a:latin typeface="Constantia"/>
                <a:cs typeface="Constantia"/>
              </a:rPr>
              <a:t>bone</a:t>
            </a:r>
            <a:r>
              <a:rPr sz="2200" spc="-125" dirty="0">
                <a:latin typeface="Constantia"/>
                <a:cs typeface="Constantia"/>
              </a:rPr>
              <a:t> </a:t>
            </a:r>
            <a:r>
              <a:rPr sz="2200" dirty="0">
                <a:latin typeface="Constantia"/>
                <a:cs typeface="Constantia"/>
              </a:rPr>
              <a:t>of</a:t>
            </a:r>
            <a:r>
              <a:rPr sz="2200" spc="15" dirty="0">
                <a:latin typeface="Constantia"/>
                <a:cs typeface="Constantia"/>
              </a:rPr>
              <a:t> </a:t>
            </a:r>
            <a:r>
              <a:rPr sz="2200" dirty="0">
                <a:latin typeface="Constantia"/>
                <a:cs typeface="Constantia"/>
              </a:rPr>
              <a:t>the</a:t>
            </a:r>
            <a:r>
              <a:rPr sz="2200" spc="-80" dirty="0">
                <a:latin typeface="Constantia"/>
                <a:cs typeface="Constantia"/>
              </a:rPr>
              <a:t> </a:t>
            </a:r>
            <a:r>
              <a:rPr sz="2200" dirty="0">
                <a:latin typeface="Constantia"/>
                <a:cs typeface="Constantia"/>
              </a:rPr>
              <a:t>leg</a:t>
            </a:r>
            <a:r>
              <a:rPr sz="2200" spc="-20" dirty="0">
                <a:latin typeface="Constantia"/>
                <a:cs typeface="Constantia"/>
              </a:rPr>
              <a:t> </a:t>
            </a:r>
            <a:r>
              <a:rPr sz="2200" spc="-50" dirty="0">
                <a:latin typeface="Constantia"/>
                <a:cs typeface="Constantia"/>
              </a:rPr>
              <a:t>.</a:t>
            </a:r>
            <a:endParaRPr sz="2200">
              <a:latin typeface="Constantia"/>
              <a:cs typeface="Constantia"/>
            </a:endParaRPr>
          </a:p>
          <a:p>
            <a:pPr marL="12700">
              <a:lnSpc>
                <a:spcPct val="100000"/>
              </a:lnSpc>
            </a:pPr>
            <a:r>
              <a:rPr sz="2200" dirty="0">
                <a:latin typeface="Constantia"/>
                <a:cs typeface="Constantia"/>
              </a:rPr>
              <a:t>The</a:t>
            </a:r>
            <a:r>
              <a:rPr sz="2200" spc="-90" dirty="0">
                <a:latin typeface="Constantia"/>
                <a:cs typeface="Constantia"/>
              </a:rPr>
              <a:t> </a:t>
            </a:r>
            <a:r>
              <a:rPr sz="2200" spc="-35" dirty="0">
                <a:latin typeface="Constantia"/>
                <a:cs typeface="Constantia"/>
              </a:rPr>
              <a:t>lower</a:t>
            </a:r>
            <a:r>
              <a:rPr sz="2200" spc="-140" dirty="0">
                <a:latin typeface="Constantia"/>
                <a:cs typeface="Constantia"/>
              </a:rPr>
              <a:t> </a:t>
            </a:r>
            <a:r>
              <a:rPr sz="2200" dirty="0">
                <a:latin typeface="Constantia"/>
                <a:cs typeface="Constantia"/>
              </a:rPr>
              <a:t>end</a:t>
            </a:r>
            <a:r>
              <a:rPr sz="2200" spc="-40" dirty="0">
                <a:latin typeface="Constantia"/>
                <a:cs typeface="Constantia"/>
              </a:rPr>
              <a:t> </a:t>
            </a:r>
            <a:r>
              <a:rPr sz="2200" dirty="0">
                <a:latin typeface="Constantia"/>
                <a:cs typeface="Constantia"/>
              </a:rPr>
              <a:t>is</a:t>
            </a:r>
            <a:r>
              <a:rPr sz="2200" spc="-95" dirty="0">
                <a:latin typeface="Constantia"/>
                <a:cs typeface="Constantia"/>
              </a:rPr>
              <a:t> </a:t>
            </a:r>
            <a:r>
              <a:rPr sz="2200" spc="-10" dirty="0">
                <a:latin typeface="Constantia"/>
                <a:cs typeface="Constantia"/>
              </a:rPr>
              <a:t>prolonged</a:t>
            </a:r>
            <a:r>
              <a:rPr sz="2200" spc="-100" dirty="0">
                <a:latin typeface="Constantia"/>
                <a:cs typeface="Constantia"/>
              </a:rPr>
              <a:t> </a:t>
            </a:r>
            <a:r>
              <a:rPr sz="2200" spc="-20" dirty="0">
                <a:latin typeface="Constantia"/>
                <a:cs typeface="Constantia"/>
              </a:rPr>
              <a:t>downward</a:t>
            </a:r>
            <a:r>
              <a:rPr sz="2200" dirty="0">
                <a:latin typeface="Constantia"/>
                <a:cs typeface="Constantia"/>
              </a:rPr>
              <a:t> </a:t>
            </a:r>
            <a:r>
              <a:rPr sz="2200" spc="-10" dirty="0">
                <a:latin typeface="Constantia"/>
                <a:cs typeface="Constantia"/>
              </a:rPr>
              <a:t>medially</a:t>
            </a:r>
            <a:r>
              <a:rPr sz="2200" spc="-110" dirty="0">
                <a:latin typeface="Constantia"/>
                <a:cs typeface="Constantia"/>
              </a:rPr>
              <a:t> </a:t>
            </a:r>
            <a:r>
              <a:rPr sz="2200" dirty="0">
                <a:latin typeface="Constantia"/>
                <a:cs typeface="Constantia"/>
              </a:rPr>
              <a:t>to</a:t>
            </a:r>
            <a:r>
              <a:rPr sz="2200" spc="-75" dirty="0">
                <a:latin typeface="Constantia"/>
                <a:cs typeface="Constantia"/>
              </a:rPr>
              <a:t> </a:t>
            </a:r>
            <a:r>
              <a:rPr sz="2200" dirty="0">
                <a:latin typeface="Constantia"/>
                <a:cs typeface="Constantia"/>
              </a:rPr>
              <a:t>form</a:t>
            </a:r>
            <a:r>
              <a:rPr sz="2200" spc="-100" dirty="0">
                <a:latin typeface="Constantia"/>
                <a:cs typeface="Constantia"/>
              </a:rPr>
              <a:t> </a:t>
            </a:r>
            <a:r>
              <a:rPr sz="2200" dirty="0">
                <a:latin typeface="Constantia"/>
                <a:cs typeface="Constantia"/>
              </a:rPr>
              <a:t>the</a:t>
            </a:r>
            <a:r>
              <a:rPr sz="2200" spc="-75" dirty="0">
                <a:latin typeface="Constantia"/>
                <a:cs typeface="Constantia"/>
              </a:rPr>
              <a:t> </a:t>
            </a:r>
            <a:r>
              <a:rPr sz="2200" dirty="0">
                <a:latin typeface="Constantia"/>
                <a:cs typeface="Constantia"/>
              </a:rPr>
              <a:t>medial</a:t>
            </a:r>
            <a:r>
              <a:rPr sz="2200" spc="-55" dirty="0">
                <a:latin typeface="Constantia"/>
                <a:cs typeface="Constantia"/>
              </a:rPr>
              <a:t> </a:t>
            </a:r>
            <a:r>
              <a:rPr sz="2200" spc="-10" dirty="0">
                <a:latin typeface="Constantia"/>
                <a:cs typeface="Constantia"/>
              </a:rPr>
              <a:t>malleolus</a:t>
            </a:r>
            <a:endParaRPr sz="2200">
              <a:latin typeface="Constantia"/>
              <a:cs typeface="Constantia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sz="2200" spc="-35" dirty="0">
                <a:latin typeface="Constantia"/>
                <a:cs typeface="Constantia"/>
              </a:rPr>
              <a:t>It</a:t>
            </a:r>
            <a:r>
              <a:rPr sz="2200" spc="-95" dirty="0">
                <a:latin typeface="Constantia"/>
                <a:cs typeface="Constantia"/>
              </a:rPr>
              <a:t> </a:t>
            </a:r>
            <a:r>
              <a:rPr sz="2200" spc="-10" dirty="0">
                <a:latin typeface="Constantia"/>
                <a:cs typeface="Constantia"/>
              </a:rPr>
              <a:t>articulates</a:t>
            </a:r>
            <a:r>
              <a:rPr sz="2200" spc="-110" dirty="0">
                <a:latin typeface="Constantia"/>
                <a:cs typeface="Constantia"/>
              </a:rPr>
              <a:t> </a:t>
            </a:r>
            <a:r>
              <a:rPr sz="2200" spc="-10" dirty="0">
                <a:latin typeface="Constantia"/>
                <a:cs typeface="Constantia"/>
              </a:rPr>
              <a:t>with1-</a:t>
            </a:r>
            <a:r>
              <a:rPr sz="2200" dirty="0">
                <a:latin typeface="Constantia"/>
                <a:cs typeface="Constantia"/>
              </a:rPr>
              <a:t>:</a:t>
            </a:r>
            <a:r>
              <a:rPr sz="2200" spc="-20" dirty="0">
                <a:latin typeface="Constantia"/>
                <a:cs typeface="Constantia"/>
              </a:rPr>
              <a:t> </a:t>
            </a:r>
            <a:r>
              <a:rPr sz="2200" dirty="0">
                <a:latin typeface="Constantia"/>
                <a:cs typeface="Constantia"/>
              </a:rPr>
              <a:t>the</a:t>
            </a:r>
            <a:r>
              <a:rPr sz="2200" spc="-110" dirty="0">
                <a:latin typeface="Constantia"/>
                <a:cs typeface="Constantia"/>
              </a:rPr>
              <a:t> </a:t>
            </a:r>
            <a:r>
              <a:rPr sz="2200" spc="-20" dirty="0">
                <a:latin typeface="Constantia"/>
                <a:cs typeface="Constantia"/>
              </a:rPr>
              <a:t>condyles</a:t>
            </a:r>
            <a:r>
              <a:rPr sz="2200" spc="-75" dirty="0">
                <a:latin typeface="Constantia"/>
                <a:cs typeface="Constantia"/>
              </a:rPr>
              <a:t> </a:t>
            </a:r>
            <a:r>
              <a:rPr sz="2200" dirty="0">
                <a:latin typeface="Constantia"/>
                <a:cs typeface="Constantia"/>
              </a:rPr>
              <a:t>of</a:t>
            </a:r>
            <a:r>
              <a:rPr sz="2200" spc="25" dirty="0">
                <a:latin typeface="Constantia"/>
                <a:cs typeface="Constantia"/>
              </a:rPr>
              <a:t> </a:t>
            </a:r>
            <a:r>
              <a:rPr sz="2200" dirty="0">
                <a:latin typeface="Constantia"/>
                <a:cs typeface="Constantia"/>
              </a:rPr>
              <a:t>the</a:t>
            </a:r>
            <a:r>
              <a:rPr sz="2200" spc="-55" dirty="0">
                <a:latin typeface="Constantia"/>
                <a:cs typeface="Constantia"/>
              </a:rPr>
              <a:t> </a:t>
            </a:r>
            <a:r>
              <a:rPr sz="2200" spc="-10" dirty="0">
                <a:latin typeface="Constantia"/>
                <a:cs typeface="Constantia"/>
              </a:rPr>
              <a:t>femur</a:t>
            </a:r>
            <a:endParaRPr sz="2200">
              <a:latin typeface="Constantia"/>
              <a:cs typeface="Constantia"/>
            </a:endParaRPr>
          </a:p>
          <a:p>
            <a:pPr marL="2248535">
              <a:lnSpc>
                <a:spcPts val="2635"/>
              </a:lnSpc>
            </a:pPr>
            <a:r>
              <a:rPr sz="2200" dirty="0">
                <a:latin typeface="Constantia"/>
                <a:cs typeface="Constantia"/>
              </a:rPr>
              <a:t>2-</a:t>
            </a:r>
            <a:r>
              <a:rPr sz="2200" spc="-5" dirty="0">
                <a:latin typeface="Constantia"/>
                <a:cs typeface="Constantia"/>
              </a:rPr>
              <a:t> </a:t>
            </a:r>
            <a:r>
              <a:rPr sz="2200" dirty="0">
                <a:latin typeface="Constantia"/>
                <a:cs typeface="Constantia"/>
              </a:rPr>
              <a:t>head</a:t>
            </a:r>
            <a:r>
              <a:rPr sz="2200" spc="-65" dirty="0">
                <a:latin typeface="Constantia"/>
                <a:cs typeface="Constantia"/>
              </a:rPr>
              <a:t> </a:t>
            </a:r>
            <a:r>
              <a:rPr sz="2200" dirty="0">
                <a:latin typeface="Constantia"/>
                <a:cs typeface="Constantia"/>
              </a:rPr>
              <a:t>of</a:t>
            </a:r>
            <a:r>
              <a:rPr sz="2200" spc="25" dirty="0">
                <a:latin typeface="Constantia"/>
                <a:cs typeface="Constantia"/>
              </a:rPr>
              <a:t> </a:t>
            </a:r>
            <a:r>
              <a:rPr sz="2200" dirty="0">
                <a:latin typeface="Constantia"/>
                <a:cs typeface="Constantia"/>
              </a:rPr>
              <a:t>the</a:t>
            </a:r>
            <a:r>
              <a:rPr sz="2200" spc="-65" dirty="0">
                <a:latin typeface="Constantia"/>
                <a:cs typeface="Constantia"/>
              </a:rPr>
              <a:t> </a:t>
            </a:r>
            <a:r>
              <a:rPr sz="2200" dirty="0">
                <a:latin typeface="Constantia"/>
                <a:cs typeface="Constantia"/>
              </a:rPr>
              <a:t>fibula</a:t>
            </a:r>
            <a:r>
              <a:rPr sz="2200" spc="-100" dirty="0">
                <a:latin typeface="Constantia"/>
                <a:cs typeface="Constantia"/>
              </a:rPr>
              <a:t> </a:t>
            </a:r>
            <a:r>
              <a:rPr sz="2200" spc="-20" dirty="0">
                <a:latin typeface="Constantia"/>
                <a:cs typeface="Constantia"/>
              </a:rPr>
              <a:t>above</a:t>
            </a:r>
            <a:endParaRPr sz="2200">
              <a:latin typeface="Constantia"/>
              <a:cs typeface="Constantia"/>
            </a:endParaRPr>
          </a:p>
          <a:p>
            <a:pPr marL="2044064">
              <a:lnSpc>
                <a:spcPts val="2875"/>
              </a:lnSpc>
              <a:tabLst>
                <a:tab pos="7228840" algn="l"/>
              </a:tabLst>
            </a:pPr>
            <a:r>
              <a:rPr sz="2400" dirty="0">
                <a:latin typeface="Constantia"/>
                <a:cs typeface="Constantia"/>
              </a:rPr>
              <a:t>3-</a:t>
            </a:r>
            <a:r>
              <a:rPr sz="2400" spc="-40" dirty="0">
                <a:latin typeface="Constantia"/>
                <a:cs typeface="Constantia"/>
              </a:rPr>
              <a:t> </a:t>
            </a:r>
            <a:r>
              <a:rPr sz="2400" spc="-10" dirty="0">
                <a:latin typeface="Constantia"/>
                <a:cs typeface="Constantia"/>
              </a:rPr>
              <a:t>talus</a:t>
            </a:r>
            <a:r>
              <a:rPr sz="2400" spc="-125" dirty="0">
                <a:latin typeface="Constantia"/>
                <a:cs typeface="Constantia"/>
              </a:rPr>
              <a:t> </a:t>
            </a:r>
            <a:r>
              <a:rPr sz="2400" dirty="0">
                <a:latin typeface="Constantia"/>
                <a:cs typeface="Constantia"/>
              </a:rPr>
              <a:t>and</a:t>
            </a:r>
            <a:r>
              <a:rPr sz="2400" spc="-45" dirty="0">
                <a:latin typeface="Constantia"/>
                <a:cs typeface="Constantia"/>
              </a:rPr>
              <a:t> </a:t>
            </a:r>
            <a:r>
              <a:rPr sz="2400" dirty="0">
                <a:latin typeface="Constantia"/>
                <a:cs typeface="Constantia"/>
              </a:rPr>
              <a:t>the</a:t>
            </a:r>
            <a:r>
              <a:rPr sz="2400" spc="-150" dirty="0">
                <a:latin typeface="Constantia"/>
                <a:cs typeface="Constantia"/>
              </a:rPr>
              <a:t> </a:t>
            </a:r>
            <a:r>
              <a:rPr sz="2400" dirty="0">
                <a:latin typeface="Constantia"/>
                <a:cs typeface="Constantia"/>
              </a:rPr>
              <a:t>distal</a:t>
            </a:r>
            <a:r>
              <a:rPr sz="2400" spc="-75" dirty="0">
                <a:latin typeface="Constantia"/>
                <a:cs typeface="Constantia"/>
              </a:rPr>
              <a:t> </a:t>
            </a:r>
            <a:r>
              <a:rPr sz="2400" dirty="0">
                <a:latin typeface="Constantia"/>
                <a:cs typeface="Constantia"/>
              </a:rPr>
              <a:t>end</a:t>
            </a:r>
            <a:r>
              <a:rPr sz="2400" spc="-80" dirty="0">
                <a:latin typeface="Constantia"/>
                <a:cs typeface="Constantia"/>
              </a:rPr>
              <a:t> </a:t>
            </a:r>
            <a:r>
              <a:rPr sz="2400" dirty="0">
                <a:latin typeface="Constantia"/>
                <a:cs typeface="Constantia"/>
              </a:rPr>
              <a:t>of</a:t>
            </a:r>
            <a:r>
              <a:rPr sz="2400" spc="-10" dirty="0">
                <a:latin typeface="Constantia"/>
                <a:cs typeface="Constantia"/>
              </a:rPr>
              <a:t> </a:t>
            </a:r>
            <a:r>
              <a:rPr sz="2400" dirty="0">
                <a:latin typeface="Constantia"/>
                <a:cs typeface="Constantia"/>
              </a:rPr>
              <a:t>the</a:t>
            </a:r>
            <a:r>
              <a:rPr sz="2400" spc="-90" dirty="0">
                <a:latin typeface="Constantia"/>
                <a:cs typeface="Constantia"/>
              </a:rPr>
              <a:t> </a:t>
            </a:r>
            <a:r>
              <a:rPr sz="2400" spc="-10" dirty="0">
                <a:latin typeface="Constantia"/>
                <a:cs typeface="Constantia"/>
              </a:rPr>
              <a:t>fibula</a:t>
            </a:r>
            <a:r>
              <a:rPr sz="2400" dirty="0">
                <a:latin typeface="Constantia"/>
                <a:cs typeface="Constantia"/>
              </a:rPr>
              <a:t>	</a:t>
            </a:r>
            <a:r>
              <a:rPr sz="2400" spc="-10" dirty="0">
                <a:latin typeface="Constantia"/>
                <a:cs typeface="Constantia"/>
              </a:rPr>
              <a:t>below.</a:t>
            </a:r>
            <a:endParaRPr sz="2400">
              <a:latin typeface="Constantia"/>
              <a:cs typeface="Constantia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443608" y="1579829"/>
            <a:ext cx="1087120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u="none" spc="-10" dirty="0"/>
              <a:t>Fibula</a:t>
            </a:r>
            <a:endParaRPr sz="2800"/>
          </a:p>
        </p:txBody>
      </p:sp>
      <p:sp>
        <p:nvSpPr>
          <p:cNvPr id="3" name="object 3"/>
          <p:cNvSpPr txBox="1"/>
          <p:nvPr/>
        </p:nvSpPr>
        <p:spPr>
          <a:xfrm>
            <a:off x="1443608" y="2008988"/>
            <a:ext cx="9585325" cy="2800350"/>
          </a:xfrm>
          <a:prstGeom prst="rect">
            <a:avLst/>
          </a:prstGeom>
        </p:spPr>
        <p:txBody>
          <a:bodyPr vert="horz" wrap="square" lIns="0" tIns="914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720"/>
              </a:spcBef>
            </a:pPr>
            <a:r>
              <a:rPr sz="2600" dirty="0">
                <a:latin typeface="Constantia"/>
                <a:cs typeface="Constantia"/>
              </a:rPr>
              <a:t>The</a:t>
            </a:r>
            <a:r>
              <a:rPr sz="2600" spc="-95" dirty="0">
                <a:latin typeface="Constantia"/>
                <a:cs typeface="Constantia"/>
              </a:rPr>
              <a:t> </a:t>
            </a:r>
            <a:r>
              <a:rPr sz="2600" dirty="0">
                <a:latin typeface="Constantia"/>
                <a:cs typeface="Constantia"/>
              </a:rPr>
              <a:t>fibula</a:t>
            </a:r>
            <a:r>
              <a:rPr sz="2600" spc="-95" dirty="0">
                <a:latin typeface="Constantia"/>
                <a:cs typeface="Constantia"/>
              </a:rPr>
              <a:t> </a:t>
            </a:r>
            <a:r>
              <a:rPr sz="2600" dirty="0">
                <a:latin typeface="Constantia"/>
                <a:cs typeface="Constantia"/>
              </a:rPr>
              <a:t>is</a:t>
            </a:r>
            <a:r>
              <a:rPr sz="2600" spc="-95" dirty="0">
                <a:latin typeface="Constantia"/>
                <a:cs typeface="Constantia"/>
              </a:rPr>
              <a:t> </a:t>
            </a:r>
            <a:r>
              <a:rPr sz="2600" dirty="0">
                <a:latin typeface="Constantia"/>
                <a:cs typeface="Constantia"/>
              </a:rPr>
              <a:t>the</a:t>
            </a:r>
            <a:r>
              <a:rPr sz="2600" spc="-135" dirty="0">
                <a:latin typeface="Constantia"/>
                <a:cs typeface="Constantia"/>
              </a:rPr>
              <a:t> </a:t>
            </a:r>
            <a:r>
              <a:rPr sz="2600" dirty="0">
                <a:latin typeface="Constantia"/>
                <a:cs typeface="Constantia"/>
              </a:rPr>
              <a:t>slender</a:t>
            </a:r>
            <a:r>
              <a:rPr sz="2600" spc="-120" dirty="0">
                <a:latin typeface="Constantia"/>
                <a:cs typeface="Constantia"/>
              </a:rPr>
              <a:t> </a:t>
            </a:r>
            <a:r>
              <a:rPr sz="2600" dirty="0">
                <a:latin typeface="Constantia"/>
                <a:cs typeface="Constantia"/>
              </a:rPr>
              <a:t>lateral</a:t>
            </a:r>
            <a:r>
              <a:rPr sz="2600" spc="-40" dirty="0">
                <a:latin typeface="Constantia"/>
                <a:cs typeface="Constantia"/>
              </a:rPr>
              <a:t> </a:t>
            </a:r>
            <a:r>
              <a:rPr sz="2600" dirty="0">
                <a:latin typeface="Constantia"/>
                <a:cs typeface="Constantia"/>
              </a:rPr>
              <a:t>bone</a:t>
            </a:r>
            <a:r>
              <a:rPr sz="2600" spc="-160" dirty="0">
                <a:latin typeface="Constantia"/>
                <a:cs typeface="Constantia"/>
              </a:rPr>
              <a:t> </a:t>
            </a:r>
            <a:r>
              <a:rPr sz="2600" dirty="0">
                <a:latin typeface="Constantia"/>
                <a:cs typeface="Constantia"/>
              </a:rPr>
              <a:t>of</a:t>
            </a:r>
            <a:r>
              <a:rPr sz="2600" spc="5" dirty="0">
                <a:latin typeface="Constantia"/>
                <a:cs typeface="Constantia"/>
              </a:rPr>
              <a:t> </a:t>
            </a:r>
            <a:r>
              <a:rPr sz="2600" dirty="0">
                <a:latin typeface="Constantia"/>
                <a:cs typeface="Constantia"/>
              </a:rPr>
              <a:t>the</a:t>
            </a:r>
            <a:r>
              <a:rPr sz="2600" spc="-90" dirty="0">
                <a:latin typeface="Constantia"/>
                <a:cs typeface="Constantia"/>
              </a:rPr>
              <a:t> </a:t>
            </a:r>
            <a:r>
              <a:rPr sz="2600" spc="-20" dirty="0">
                <a:latin typeface="Constantia"/>
                <a:cs typeface="Constantia"/>
              </a:rPr>
              <a:t>leg.</a:t>
            </a:r>
            <a:endParaRPr sz="2600">
              <a:latin typeface="Constantia"/>
              <a:cs typeface="Constantia"/>
            </a:endParaRPr>
          </a:p>
          <a:p>
            <a:pPr marL="12700" marR="1851025">
              <a:lnSpc>
                <a:spcPts val="3750"/>
              </a:lnSpc>
              <a:spcBef>
                <a:spcPts val="225"/>
              </a:spcBef>
            </a:pPr>
            <a:r>
              <a:rPr sz="2600" dirty="0">
                <a:latin typeface="Constantia"/>
                <a:cs typeface="Constantia"/>
              </a:rPr>
              <a:t>The</a:t>
            </a:r>
            <a:r>
              <a:rPr sz="2600" spc="-65" dirty="0">
                <a:latin typeface="Constantia"/>
                <a:cs typeface="Constantia"/>
              </a:rPr>
              <a:t> </a:t>
            </a:r>
            <a:r>
              <a:rPr sz="2600" spc="-35" dirty="0">
                <a:latin typeface="Constantia"/>
                <a:cs typeface="Constantia"/>
              </a:rPr>
              <a:t>lower</a:t>
            </a:r>
            <a:r>
              <a:rPr sz="2600" spc="-175" dirty="0">
                <a:latin typeface="Constantia"/>
                <a:cs typeface="Constantia"/>
              </a:rPr>
              <a:t> </a:t>
            </a:r>
            <a:r>
              <a:rPr sz="2600" dirty="0">
                <a:latin typeface="Constantia"/>
                <a:cs typeface="Constantia"/>
              </a:rPr>
              <a:t>end</a:t>
            </a:r>
            <a:r>
              <a:rPr sz="2600" spc="-75" dirty="0">
                <a:latin typeface="Constantia"/>
                <a:cs typeface="Constantia"/>
              </a:rPr>
              <a:t> </a:t>
            </a:r>
            <a:r>
              <a:rPr sz="2600" dirty="0">
                <a:latin typeface="Constantia"/>
                <a:cs typeface="Constantia"/>
              </a:rPr>
              <a:t>of</a:t>
            </a:r>
            <a:r>
              <a:rPr sz="2600" spc="20" dirty="0">
                <a:latin typeface="Constantia"/>
                <a:cs typeface="Constantia"/>
              </a:rPr>
              <a:t> </a:t>
            </a:r>
            <a:r>
              <a:rPr sz="2600" dirty="0">
                <a:latin typeface="Constantia"/>
                <a:cs typeface="Constantia"/>
              </a:rPr>
              <a:t>the</a:t>
            </a:r>
            <a:r>
              <a:rPr sz="2600" spc="-85" dirty="0">
                <a:latin typeface="Constantia"/>
                <a:cs typeface="Constantia"/>
              </a:rPr>
              <a:t> </a:t>
            </a:r>
            <a:r>
              <a:rPr sz="2600" dirty="0">
                <a:latin typeface="Constantia"/>
                <a:cs typeface="Constantia"/>
              </a:rPr>
              <a:t>fibula</a:t>
            </a:r>
            <a:r>
              <a:rPr sz="2600" spc="-90" dirty="0">
                <a:latin typeface="Constantia"/>
                <a:cs typeface="Constantia"/>
              </a:rPr>
              <a:t> </a:t>
            </a:r>
            <a:r>
              <a:rPr sz="2600" dirty="0">
                <a:latin typeface="Constantia"/>
                <a:cs typeface="Constantia"/>
              </a:rPr>
              <a:t>forms</a:t>
            </a:r>
            <a:r>
              <a:rPr sz="2600" spc="-114" dirty="0">
                <a:latin typeface="Constantia"/>
                <a:cs typeface="Constantia"/>
              </a:rPr>
              <a:t> </a:t>
            </a:r>
            <a:r>
              <a:rPr sz="2600" dirty="0">
                <a:latin typeface="Constantia"/>
                <a:cs typeface="Constantia"/>
              </a:rPr>
              <a:t>the</a:t>
            </a:r>
            <a:r>
              <a:rPr sz="2600" spc="-95" dirty="0">
                <a:latin typeface="Constantia"/>
                <a:cs typeface="Constantia"/>
              </a:rPr>
              <a:t> </a:t>
            </a:r>
            <a:r>
              <a:rPr sz="2600" dirty="0">
                <a:latin typeface="Constantia"/>
                <a:cs typeface="Constantia"/>
              </a:rPr>
              <a:t>triangular</a:t>
            </a:r>
            <a:r>
              <a:rPr sz="2600" spc="-90" dirty="0">
                <a:latin typeface="Constantia"/>
                <a:cs typeface="Constantia"/>
              </a:rPr>
              <a:t> </a:t>
            </a:r>
            <a:r>
              <a:rPr sz="2600" spc="-10" dirty="0">
                <a:latin typeface="Constantia"/>
                <a:cs typeface="Constantia"/>
              </a:rPr>
              <a:t>lateral Malleolus.</a:t>
            </a:r>
            <a:endParaRPr sz="2600">
              <a:latin typeface="Constantia"/>
              <a:cs typeface="Constantia"/>
            </a:endParaRPr>
          </a:p>
          <a:p>
            <a:pPr>
              <a:lnSpc>
                <a:spcPct val="100000"/>
              </a:lnSpc>
              <a:spcBef>
                <a:spcPts val="960"/>
              </a:spcBef>
            </a:pPr>
            <a:endParaRPr sz="2600">
              <a:latin typeface="Constantia"/>
              <a:cs typeface="Constantia"/>
            </a:endParaRPr>
          </a:p>
          <a:p>
            <a:pPr marL="287020" marR="5080" indent="-274320">
              <a:lnSpc>
                <a:spcPct val="100000"/>
              </a:lnSpc>
              <a:buClr>
                <a:srgbClr val="0AD0D9"/>
              </a:buClr>
              <a:buSzPct val="94230"/>
              <a:buFont typeface="Wingdings"/>
              <a:buChar char=""/>
              <a:tabLst>
                <a:tab pos="287020" algn="l"/>
                <a:tab pos="373380" algn="l"/>
              </a:tabLst>
            </a:pPr>
            <a:r>
              <a:rPr sz="2600" dirty="0">
                <a:latin typeface="Constantia"/>
                <a:cs typeface="Constantia"/>
              </a:rPr>
              <a:t>	It</a:t>
            </a:r>
            <a:r>
              <a:rPr sz="2600" spc="-90" dirty="0">
                <a:latin typeface="Constantia"/>
                <a:cs typeface="Constantia"/>
              </a:rPr>
              <a:t> </a:t>
            </a:r>
            <a:r>
              <a:rPr sz="2600" b="1" dirty="0">
                <a:solidFill>
                  <a:srgbClr val="2FC5C2"/>
                </a:solidFill>
                <a:latin typeface="Constantia"/>
                <a:cs typeface="Constantia"/>
              </a:rPr>
              <a:t>takes</a:t>
            </a:r>
            <a:r>
              <a:rPr sz="2600" b="1" spc="-75" dirty="0">
                <a:solidFill>
                  <a:srgbClr val="2FC5C2"/>
                </a:solidFill>
                <a:latin typeface="Constantia"/>
                <a:cs typeface="Constantia"/>
              </a:rPr>
              <a:t> </a:t>
            </a:r>
            <a:r>
              <a:rPr sz="2600" b="1" dirty="0">
                <a:solidFill>
                  <a:srgbClr val="2FC5C2"/>
                </a:solidFill>
                <a:latin typeface="Constantia"/>
                <a:cs typeface="Constantia"/>
              </a:rPr>
              <a:t>no</a:t>
            </a:r>
            <a:r>
              <a:rPr sz="2600" b="1" spc="-120" dirty="0">
                <a:solidFill>
                  <a:srgbClr val="2FC5C2"/>
                </a:solidFill>
                <a:latin typeface="Constantia"/>
                <a:cs typeface="Constantia"/>
              </a:rPr>
              <a:t> </a:t>
            </a:r>
            <a:r>
              <a:rPr sz="2600" b="1" dirty="0">
                <a:solidFill>
                  <a:srgbClr val="2FC5C2"/>
                </a:solidFill>
                <a:latin typeface="Constantia"/>
                <a:cs typeface="Constantia"/>
              </a:rPr>
              <a:t>part</a:t>
            </a:r>
            <a:r>
              <a:rPr sz="2600" b="1" spc="-95" dirty="0">
                <a:solidFill>
                  <a:srgbClr val="2FC5C2"/>
                </a:solidFill>
                <a:latin typeface="Constantia"/>
                <a:cs typeface="Constantia"/>
              </a:rPr>
              <a:t> </a:t>
            </a:r>
            <a:r>
              <a:rPr sz="2600" dirty="0">
                <a:latin typeface="Constantia"/>
                <a:cs typeface="Constantia"/>
              </a:rPr>
              <a:t>in</a:t>
            </a:r>
            <a:r>
              <a:rPr sz="2600" spc="-90" dirty="0">
                <a:latin typeface="Constantia"/>
                <a:cs typeface="Constantia"/>
              </a:rPr>
              <a:t> </a:t>
            </a:r>
            <a:r>
              <a:rPr sz="2600" dirty="0">
                <a:latin typeface="Constantia"/>
                <a:cs typeface="Constantia"/>
              </a:rPr>
              <a:t>the</a:t>
            </a:r>
            <a:r>
              <a:rPr sz="2600" spc="-145" dirty="0">
                <a:latin typeface="Constantia"/>
                <a:cs typeface="Constantia"/>
              </a:rPr>
              <a:t> </a:t>
            </a:r>
            <a:r>
              <a:rPr sz="2600" spc="-10" dirty="0">
                <a:latin typeface="Constantia"/>
                <a:cs typeface="Constantia"/>
              </a:rPr>
              <a:t>articulation</a:t>
            </a:r>
            <a:r>
              <a:rPr sz="2600" spc="-150" dirty="0">
                <a:latin typeface="Constantia"/>
                <a:cs typeface="Constantia"/>
              </a:rPr>
              <a:t> </a:t>
            </a:r>
            <a:r>
              <a:rPr sz="2600" dirty="0">
                <a:latin typeface="Constantia"/>
                <a:cs typeface="Constantia"/>
              </a:rPr>
              <a:t>at</a:t>
            </a:r>
            <a:r>
              <a:rPr sz="2600" spc="-114" dirty="0">
                <a:latin typeface="Constantia"/>
                <a:cs typeface="Constantia"/>
              </a:rPr>
              <a:t> </a:t>
            </a:r>
            <a:r>
              <a:rPr sz="2600" dirty="0">
                <a:latin typeface="Constantia"/>
                <a:cs typeface="Constantia"/>
              </a:rPr>
              <a:t>the</a:t>
            </a:r>
            <a:r>
              <a:rPr sz="2600" spc="-85" dirty="0">
                <a:latin typeface="Constantia"/>
                <a:cs typeface="Constantia"/>
              </a:rPr>
              <a:t> </a:t>
            </a:r>
            <a:r>
              <a:rPr sz="2600" dirty="0">
                <a:latin typeface="Constantia"/>
                <a:cs typeface="Constantia"/>
              </a:rPr>
              <a:t>knee</a:t>
            </a:r>
            <a:r>
              <a:rPr sz="2600" spc="-80" dirty="0">
                <a:latin typeface="Constantia"/>
                <a:cs typeface="Constantia"/>
              </a:rPr>
              <a:t> </a:t>
            </a:r>
            <a:r>
              <a:rPr sz="2600" dirty="0">
                <a:latin typeface="Constantia"/>
                <a:cs typeface="Constantia"/>
              </a:rPr>
              <a:t>joint,</a:t>
            </a:r>
            <a:r>
              <a:rPr sz="2600" spc="-50" dirty="0">
                <a:latin typeface="Constantia"/>
                <a:cs typeface="Constantia"/>
              </a:rPr>
              <a:t> </a:t>
            </a:r>
            <a:r>
              <a:rPr sz="2600" dirty="0">
                <a:latin typeface="Constantia"/>
                <a:cs typeface="Constantia"/>
              </a:rPr>
              <a:t>but</a:t>
            </a:r>
            <a:r>
              <a:rPr sz="2600" spc="-105" dirty="0">
                <a:latin typeface="Constantia"/>
                <a:cs typeface="Constantia"/>
              </a:rPr>
              <a:t> </a:t>
            </a:r>
            <a:r>
              <a:rPr sz="2600" dirty="0">
                <a:latin typeface="Constantia"/>
                <a:cs typeface="Constantia"/>
              </a:rPr>
              <a:t>below</a:t>
            </a:r>
            <a:r>
              <a:rPr sz="2600" spc="-90" dirty="0">
                <a:latin typeface="Constantia"/>
                <a:cs typeface="Constantia"/>
              </a:rPr>
              <a:t> </a:t>
            </a:r>
            <a:r>
              <a:rPr sz="2600" spc="-25" dirty="0">
                <a:latin typeface="Constantia"/>
                <a:cs typeface="Constantia"/>
              </a:rPr>
              <a:t>it </a:t>
            </a:r>
            <a:r>
              <a:rPr sz="2600" dirty="0">
                <a:latin typeface="Constantia"/>
                <a:cs typeface="Constantia"/>
              </a:rPr>
              <a:t>forms</a:t>
            </a:r>
            <a:r>
              <a:rPr sz="2600" spc="-120" dirty="0">
                <a:latin typeface="Constantia"/>
                <a:cs typeface="Constantia"/>
              </a:rPr>
              <a:t> </a:t>
            </a:r>
            <a:r>
              <a:rPr sz="2600" dirty="0">
                <a:latin typeface="Constantia"/>
                <a:cs typeface="Constantia"/>
              </a:rPr>
              <a:t>the</a:t>
            </a:r>
            <a:r>
              <a:rPr sz="2600" spc="-95" dirty="0">
                <a:latin typeface="Constantia"/>
                <a:cs typeface="Constantia"/>
              </a:rPr>
              <a:t> </a:t>
            </a:r>
            <a:r>
              <a:rPr sz="2600" dirty="0">
                <a:latin typeface="Constantia"/>
                <a:cs typeface="Constantia"/>
              </a:rPr>
              <a:t>lateral</a:t>
            </a:r>
            <a:r>
              <a:rPr sz="2600" spc="-35" dirty="0">
                <a:latin typeface="Constantia"/>
                <a:cs typeface="Constantia"/>
              </a:rPr>
              <a:t> </a:t>
            </a:r>
            <a:r>
              <a:rPr sz="2600" spc="-10" dirty="0">
                <a:latin typeface="Constantia"/>
                <a:cs typeface="Constantia"/>
              </a:rPr>
              <a:t>malleolus</a:t>
            </a:r>
            <a:r>
              <a:rPr sz="2600" spc="-155" dirty="0">
                <a:latin typeface="Constantia"/>
                <a:cs typeface="Constantia"/>
              </a:rPr>
              <a:t> </a:t>
            </a:r>
            <a:r>
              <a:rPr sz="2600" dirty="0">
                <a:latin typeface="Constantia"/>
                <a:cs typeface="Constantia"/>
              </a:rPr>
              <a:t>of</a:t>
            </a:r>
            <a:r>
              <a:rPr sz="2600" spc="-15" dirty="0">
                <a:latin typeface="Constantia"/>
                <a:cs typeface="Constantia"/>
              </a:rPr>
              <a:t> </a:t>
            </a:r>
            <a:r>
              <a:rPr sz="2600" dirty="0">
                <a:latin typeface="Constantia"/>
                <a:cs typeface="Constantia"/>
              </a:rPr>
              <a:t>the</a:t>
            </a:r>
            <a:r>
              <a:rPr sz="2600" spc="-150" dirty="0">
                <a:latin typeface="Constantia"/>
                <a:cs typeface="Constantia"/>
              </a:rPr>
              <a:t> </a:t>
            </a:r>
            <a:r>
              <a:rPr sz="2600" dirty="0">
                <a:latin typeface="Constantia"/>
                <a:cs typeface="Constantia"/>
              </a:rPr>
              <a:t>ankle</a:t>
            </a:r>
            <a:r>
              <a:rPr sz="2600" spc="-75" dirty="0">
                <a:latin typeface="Constantia"/>
                <a:cs typeface="Constantia"/>
              </a:rPr>
              <a:t> </a:t>
            </a:r>
            <a:r>
              <a:rPr sz="2600" spc="-10" dirty="0">
                <a:latin typeface="Constantia"/>
                <a:cs typeface="Constantia"/>
              </a:rPr>
              <a:t>joint.</a:t>
            </a:r>
            <a:endParaRPr sz="2600">
              <a:latin typeface="Constantia"/>
              <a:cs typeface="Constantia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812285" y="1910918"/>
            <a:ext cx="4566920" cy="11233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93395" indent="-488950">
              <a:lnSpc>
                <a:spcPct val="100000"/>
              </a:lnSpc>
              <a:spcBef>
                <a:spcPts val="100"/>
              </a:spcBef>
              <a:buClr>
                <a:srgbClr val="0AD0D9"/>
              </a:buClr>
              <a:buSzPct val="61805"/>
              <a:buFont typeface="Segoe UI Symbol"/>
              <a:buChar char="⚫"/>
              <a:tabLst>
                <a:tab pos="493395" algn="l"/>
              </a:tabLst>
            </a:pPr>
            <a:r>
              <a:rPr sz="7200" b="1" dirty="0">
                <a:latin typeface="Constantia"/>
                <a:cs typeface="Constantia"/>
              </a:rPr>
              <a:t>THE</a:t>
            </a:r>
            <a:r>
              <a:rPr sz="7200" b="1" spc="-165" dirty="0">
                <a:latin typeface="Constantia"/>
                <a:cs typeface="Constantia"/>
              </a:rPr>
              <a:t> </a:t>
            </a:r>
            <a:r>
              <a:rPr sz="7200" b="1" spc="-25" dirty="0">
                <a:latin typeface="Constantia"/>
                <a:cs typeface="Constantia"/>
              </a:rPr>
              <a:t>END</a:t>
            </a:r>
            <a:endParaRPr sz="7200">
              <a:latin typeface="Constantia"/>
              <a:cs typeface="Constantia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699008" y="716026"/>
            <a:ext cx="569785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spc="-10" dirty="0"/>
              <a:t>Bones</a:t>
            </a:r>
            <a:r>
              <a:rPr sz="2400" spc="-135" dirty="0"/>
              <a:t> </a:t>
            </a:r>
            <a:r>
              <a:rPr sz="2400" dirty="0"/>
              <a:t>of</a:t>
            </a:r>
            <a:r>
              <a:rPr sz="2400" spc="-10" dirty="0"/>
              <a:t> </a:t>
            </a:r>
            <a:r>
              <a:rPr sz="2400" dirty="0"/>
              <a:t>the</a:t>
            </a:r>
            <a:r>
              <a:rPr sz="2400" spc="-100" dirty="0"/>
              <a:t> </a:t>
            </a:r>
            <a:r>
              <a:rPr sz="2400" dirty="0"/>
              <a:t>Gluteal</a:t>
            </a:r>
            <a:r>
              <a:rPr sz="2400" spc="-45" dirty="0"/>
              <a:t> </a:t>
            </a:r>
            <a:r>
              <a:rPr sz="2400" dirty="0"/>
              <a:t>Region(</a:t>
            </a:r>
            <a:r>
              <a:rPr sz="2400" spc="-35" dirty="0"/>
              <a:t> </a:t>
            </a:r>
            <a:r>
              <a:rPr sz="2400" dirty="0"/>
              <a:t>hip</a:t>
            </a:r>
            <a:r>
              <a:rPr sz="2400" spc="-95" dirty="0"/>
              <a:t> </a:t>
            </a:r>
            <a:r>
              <a:rPr sz="2400" spc="-10" dirty="0"/>
              <a:t>bone):</a:t>
            </a:r>
            <a:endParaRPr sz="2400"/>
          </a:p>
        </p:txBody>
      </p:sp>
      <p:sp>
        <p:nvSpPr>
          <p:cNvPr id="3" name="object 3"/>
          <p:cNvSpPr txBox="1"/>
          <p:nvPr/>
        </p:nvSpPr>
        <p:spPr>
          <a:xfrm>
            <a:off x="794410" y="1073911"/>
            <a:ext cx="11327765" cy="2083435"/>
          </a:xfrm>
          <a:prstGeom prst="rect">
            <a:avLst/>
          </a:prstGeom>
        </p:spPr>
        <p:txBody>
          <a:bodyPr vert="horz" wrap="square" lIns="0" tIns="149860" rIns="0" bIns="0" rtlCol="0">
            <a:spAutoFit/>
          </a:bodyPr>
          <a:lstStyle/>
          <a:p>
            <a:pPr marL="179705">
              <a:lnSpc>
                <a:spcPct val="100000"/>
              </a:lnSpc>
              <a:spcBef>
                <a:spcPts val="1180"/>
              </a:spcBef>
            </a:pPr>
            <a:r>
              <a:rPr sz="1800" dirty="0">
                <a:latin typeface="Constantia"/>
                <a:cs typeface="Constantia"/>
              </a:rPr>
              <a:t>The</a:t>
            </a:r>
            <a:r>
              <a:rPr sz="1800" spc="-114" dirty="0">
                <a:latin typeface="Constantia"/>
                <a:cs typeface="Constantia"/>
              </a:rPr>
              <a:t> </a:t>
            </a:r>
            <a:r>
              <a:rPr sz="1800" dirty="0">
                <a:latin typeface="Constantia"/>
                <a:cs typeface="Constantia"/>
              </a:rPr>
              <a:t>ilium,</a:t>
            </a:r>
            <a:r>
              <a:rPr sz="1800" spc="5" dirty="0">
                <a:latin typeface="Constantia"/>
                <a:cs typeface="Constantia"/>
              </a:rPr>
              <a:t> </a:t>
            </a:r>
            <a:r>
              <a:rPr sz="1800" dirty="0">
                <a:latin typeface="Constantia"/>
                <a:cs typeface="Constantia"/>
              </a:rPr>
              <a:t>ischium,</a:t>
            </a:r>
            <a:r>
              <a:rPr sz="1800" spc="-60" dirty="0">
                <a:latin typeface="Constantia"/>
                <a:cs typeface="Constantia"/>
              </a:rPr>
              <a:t> </a:t>
            </a:r>
            <a:r>
              <a:rPr sz="1800" dirty="0">
                <a:latin typeface="Constantia"/>
                <a:cs typeface="Constantia"/>
              </a:rPr>
              <a:t>and</a:t>
            </a:r>
            <a:r>
              <a:rPr sz="1800" spc="-45" dirty="0">
                <a:latin typeface="Constantia"/>
                <a:cs typeface="Constantia"/>
              </a:rPr>
              <a:t> </a:t>
            </a:r>
            <a:r>
              <a:rPr sz="1800" dirty="0">
                <a:latin typeface="Constantia"/>
                <a:cs typeface="Constantia"/>
              </a:rPr>
              <a:t>pubis</a:t>
            </a:r>
            <a:r>
              <a:rPr sz="1800" spc="-65" dirty="0">
                <a:latin typeface="Constantia"/>
                <a:cs typeface="Constantia"/>
              </a:rPr>
              <a:t> </a:t>
            </a:r>
            <a:r>
              <a:rPr sz="1800" dirty="0">
                <a:latin typeface="Constantia"/>
                <a:cs typeface="Constantia"/>
              </a:rPr>
              <a:t>form</a:t>
            </a:r>
            <a:r>
              <a:rPr sz="1800" spc="-50" dirty="0">
                <a:latin typeface="Constantia"/>
                <a:cs typeface="Constantia"/>
              </a:rPr>
              <a:t> </a:t>
            </a:r>
            <a:r>
              <a:rPr sz="1800" dirty="0">
                <a:latin typeface="Constantia"/>
                <a:cs typeface="Constantia"/>
              </a:rPr>
              <a:t>the</a:t>
            </a:r>
            <a:r>
              <a:rPr sz="1800" spc="-70" dirty="0">
                <a:latin typeface="Constantia"/>
                <a:cs typeface="Constantia"/>
              </a:rPr>
              <a:t> </a:t>
            </a:r>
            <a:r>
              <a:rPr sz="1800" dirty="0">
                <a:latin typeface="Constantia"/>
                <a:cs typeface="Constantia"/>
              </a:rPr>
              <a:t>hip</a:t>
            </a:r>
            <a:r>
              <a:rPr sz="1800" spc="-65" dirty="0">
                <a:latin typeface="Constantia"/>
                <a:cs typeface="Constantia"/>
              </a:rPr>
              <a:t> </a:t>
            </a:r>
            <a:r>
              <a:rPr sz="1800" dirty="0">
                <a:latin typeface="Constantia"/>
                <a:cs typeface="Constantia"/>
              </a:rPr>
              <a:t>bone</a:t>
            </a:r>
            <a:r>
              <a:rPr sz="1800" spc="-60" dirty="0">
                <a:latin typeface="Constantia"/>
                <a:cs typeface="Constantia"/>
              </a:rPr>
              <a:t> </a:t>
            </a:r>
            <a:r>
              <a:rPr sz="1800" dirty="0">
                <a:latin typeface="Constantia"/>
                <a:cs typeface="Constantia"/>
              </a:rPr>
              <a:t>.</a:t>
            </a:r>
            <a:r>
              <a:rPr sz="1800" spc="-60" dirty="0">
                <a:latin typeface="Constantia"/>
                <a:cs typeface="Constantia"/>
              </a:rPr>
              <a:t> </a:t>
            </a:r>
            <a:r>
              <a:rPr sz="1800" dirty="0">
                <a:latin typeface="Constantia"/>
                <a:cs typeface="Constantia"/>
              </a:rPr>
              <a:t>They</a:t>
            </a:r>
            <a:r>
              <a:rPr sz="1800" spc="-75" dirty="0">
                <a:latin typeface="Constantia"/>
                <a:cs typeface="Constantia"/>
              </a:rPr>
              <a:t> </a:t>
            </a:r>
            <a:r>
              <a:rPr sz="1800" spc="-10" dirty="0">
                <a:latin typeface="Constantia"/>
                <a:cs typeface="Constantia"/>
              </a:rPr>
              <a:t>meet</a:t>
            </a:r>
            <a:r>
              <a:rPr sz="1800" spc="-100" dirty="0">
                <a:latin typeface="Constantia"/>
                <a:cs typeface="Constantia"/>
              </a:rPr>
              <a:t> </a:t>
            </a:r>
            <a:r>
              <a:rPr sz="1800" dirty="0">
                <a:latin typeface="Constantia"/>
                <a:cs typeface="Constantia"/>
              </a:rPr>
              <a:t>each</a:t>
            </a:r>
            <a:r>
              <a:rPr sz="1800" spc="330" dirty="0">
                <a:latin typeface="Constantia"/>
                <a:cs typeface="Constantia"/>
              </a:rPr>
              <a:t> </a:t>
            </a:r>
            <a:r>
              <a:rPr sz="1800" spc="-10" dirty="0">
                <a:latin typeface="Constantia"/>
                <a:cs typeface="Constantia"/>
              </a:rPr>
              <a:t>other</a:t>
            </a:r>
            <a:r>
              <a:rPr sz="1800" spc="-120" dirty="0">
                <a:latin typeface="Constantia"/>
                <a:cs typeface="Constantia"/>
              </a:rPr>
              <a:t> </a:t>
            </a:r>
            <a:r>
              <a:rPr sz="1800" dirty="0">
                <a:latin typeface="Constantia"/>
                <a:cs typeface="Constantia"/>
              </a:rPr>
              <a:t>at</a:t>
            </a:r>
            <a:r>
              <a:rPr sz="1800" spc="-85" dirty="0">
                <a:latin typeface="Constantia"/>
                <a:cs typeface="Constantia"/>
              </a:rPr>
              <a:t> </a:t>
            </a:r>
            <a:r>
              <a:rPr sz="1800" dirty="0">
                <a:latin typeface="Constantia"/>
                <a:cs typeface="Constantia"/>
              </a:rPr>
              <a:t>the</a:t>
            </a:r>
            <a:r>
              <a:rPr sz="1800" spc="-110" dirty="0">
                <a:latin typeface="Constantia"/>
                <a:cs typeface="Constantia"/>
              </a:rPr>
              <a:t> </a:t>
            </a:r>
            <a:r>
              <a:rPr sz="1800" spc="-10" dirty="0">
                <a:latin typeface="Constantia"/>
                <a:cs typeface="Constantia"/>
              </a:rPr>
              <a:t>acetabulum.</a:t>
            </a:r>
            <a:r>
              <a:rPr sz="1800" spc="-55" dirty="0">
                <a:latin typeface="Constantia"/>
                <a:cs typeface="Constantia"/>
              </a:rPr>
              <a:t> </a:t>
            </a:r>
            <a:r>
              <a:rPr sz="1800" spc="-25" dirty="0">
                <a:latin typeface="Constantia"/>
                <a:cs typeface="Constantia"/>
              </a:rPr>
              <a:t>The</a:t>
            </a:r>
            <a:endParaRPr sz="1800">
              <a:latin typeface="Constantia"/>
              <a:cs typeface="Constantia"/>
            </a:endParaRPr>
          </a:p>
          <a:p>
            <a:pPr marL="12700" marR="5080">
              <a:lnSpc>
                <a:spcPts val="3240"/>
              </a:lnSpc>
              <a:spcBef>
                <a:spcPts val="285"/>
              </a:spcBef>
            </a:pPr>
            <a:r>
              <a:rPr sz="1800" dirty="0">
                <a:latin typeface="Constantia"/>
                <a:cs typeface="Constantia"/>
              </a:rPr>
              <a:t>hip</a:t>
            </a:r>
            <a:r>
              <a:rPr sz="1800" spc="-50" dirty="0">
                <a:latin typeface="Constantia"/>
                <a:cs typeface="Constantia"/>
              </a:rPr>
              <a:t> </a:t>
            </a:r>
            <a:r>
              <a:rPr sz="1800" dirty="0">
                <a:latin typeface="Constantia"/>
                <a:cs typeface="Constantia"/>
              </a:rPr>
              <a:t>bones</a:t>
            </a:r>
            <a:r>
              <a:rPr sz="1800" spc="-30" dirty="0">
                <a:latin typeface="Constantia"/>
                <a:cs typeface="Constantia"/>
              </a:rPr>
              <a:t> </a:t>
            </a:r>
            <a:r>
              <a:rPr sz="1800" dirty="0">
                <a:latin typeface="Constantia"/>
                <a:cs typeface="Constantia"/>
              </a:rPr>
              <a:t>articulate</a:t>
            </a:r>
            <a:r>
              <a:rPr sz="1800" spc="-50" dirty="0">
                <a:latin typeface="Constantia"/>
                <a:cs typeface="Constantia"/>
              </a:rPr>
              <a:t> </a:t>
            </a:r>
            <a:r>
              <a:rPr sz="1800" dirty="0">
                <a:latin typeface="Constantia"/>
                <a:cs typeface="Constantia"/>
              </a:rPr>
              <a:t>with</a:t>
            </a:r>
            <a:r>
              <a:rPr sz="1800" spc="-30" dirty="0">
                <a:latin typeface="Constantia"/>
                <a:cs typeface="Constantia"/>
              </a:rPr>
              <a:t> </a:t>
            </a:r>
            <a:r>
              <a:rPr sz="1800" dirty="0">
                <a:latin typeface="Constantia"/>
                <a:cs typeface="Constantia"/>
              </a:rPr>
              <a:t>the</a:t>
            </a:r>
            <a:r>
              <a:rPr sz="1800" spc="-60" dirty="0">
                <a:latin typeface="Constantia"/>
                <a:cs typeface="Constantia"/>
              </a:rPr>
              <a:t> </a:t>
            </a:r>
            <a:r>
              <a:rPr sz="1800" dirty="0">
                <a:latin typeface="Constantia"/>
                <a:cs typeface="Constantia"/>
              </a:rPr>
              <a:t>sacrum</a:t>
            </a:r>
            <a:r>
              <a:rPr sz="1800" spc="-25" dirty="0">
                <a:latin typeface="Constantia"/>
                <a:cs typeface="Constantia"/>
              </a:rPr>
              <a:t> </a:t>
            </a:r>
            <a:r>
              <a:rPr sz="1800" dirty="0">
                <a:latin typeface="Constantia"/>
                <a:cs typeface="Constantia"/>
              </a:rPr>
              <a:t>at</a:t>
            </a:r>
            <a:r>
              <a:rPr sz="1800" spc="-45" dirty="0">
                <a:latin typeface="Constantia"/>
                <a:cs typeface="Constantia"/>
              </a:rPr>
              <a:t> </a:t>
            </a:r>
            <a:r>
              <a:rPr sz="1800" dirty="0">
                <a:latin typeface="Constantia"/>
                <a:cs typeface="Constantia"/>
              </a:rPr>
              <a:t>the</a:t>
            </a:r>
            <a:r>
              <a:rPr sz="1800" spc="-60" dirty="0">
                <a:latin typeface="Constantia"/>
                <a:cs typeface="Constantia"/>
              </a:rPr>
              <a:t> </a:t>
            </a:r>
            <a:r>
              <a:rPr sz="1800" dirty="0">
                <a:latin typeface="Constantia"/>
                <a:cs typeface="Constantia"/>
              </a:rPr>
              <a:t>sacroiliac</a:t>
            </a:r>
            <a:r>
              <a:rPr sz="1800" spc="-50" dirty="0">
                <a:latin typeface="Constantia"/>
                <a:cs typeface="Constantia"/>
              </a:rPr>
              <a:t> </a:t>
            </a:r>
            <a:r>
              <a:rPr sz="1800" dirty="0">
                <a:latin typeface="Constantia"/>
                <a:cs typeface="Constantia"/>
              </a:rPr>
              <a:t>joints</a:t>
            </a:r>
            <a:r>
              <a:rPr sz="1800" spc="-35" dirty="0">
                <a:latin typeface="Constantia"/>
                <a:cs typeface="Constantia"/>
              </a:rPr>
              <a:t> </a:t>
            </a:r>
            <a:r>
              <a:rPr sz="1800" dirty="0">
                <a:latin typeface="Constantia"/>
                <a:cs typeface="Constantia"/>
              </a:rPr>
              <a:t>and</a:t>
            </a:r>
            <a:r>
              <a:rPr sz="1800" spc="-10" dirty="0">
                <a:latin typeface="Constantia"/>
                <a:cs typeface="Constantia"/>
              </a:rPr>
              <a:t> </a:t>
            </a:r>
            <a:r>
              <a:rPr sz="1800" dirty="0">
                <a:latin typeface="Constantia"/>
                <a:cs typeface="Constantia"/>
              </a:rPr>
              <a:t>form</a:t>
            </a:r>
            <a:r>
              <a:rPr sz="1800" spc="-20" dirty="0">
                <a:latin typeface="Constantia"/>
                <a:cs typeface="Constantia"/>
              </a:rPr>
              <a:t> </a:t>
            </a:r>
            <a:r>
              <a:rPr sz="1800" dirty="0">
                <a:latin typeface="Constantia"/>
                <a:cs typeface="Constantia"/>
              </a:rPr>
              <a:t>the</a:t>
            </a:r>
            <a:r>
              <a:rPr sz="1800" spc="-50" dirty="0">
                <a:latin typeface="Constantia"/>
                <a:cs typeface="Constantia"/>
              </a:rPr>
              <a:t> </a:t>
            </a:r>
            <a:r>
              <a:rPr sz="1800" spc="-10" dirty="0">
                <a:latin typeface="Constantia"/>
                <a:cs typeface="Constantia"/>
              </a:rPr>
              <a:t>anterolateral </a:t>
            </a:r>
            <a:r>
              <a:rPr sz="1800" dirty="0">
                <a:latin typeface="Constantia"/>
                <a:cs typeface="Constantia"/>
              </a:rPr>
              <a:t>walls</a:t>
            </a:r>
            <a:r>
              <a:rPr sz="1800" spc="-50" dirty="0">
                <a:latin typeface="Constantia"/>
                <a:cs typeface="Constantia"/>
              </a:rPr>
              <a:t> </a:t>
            </a:r>
            <a:r>
              <a:rPr sz="1800" dirty="0">
                <a:latin typeface="Constantia"/>
                <a:cs typeface="Constantia"/>
              </a:rPr>
              <a:t>of</a:t>
            </a:r>
            <a:r>
              <a:rPr sz="1800" spc="35" dirty="0">
                <a:latin typeface="Constantia"/>
                <a:cs typeface="Constantia"/>
              </a:rPr>
              <a:t> </a:t>
            </a:r>
            <a:r>
              <a:rPr sz="1800" dirty="0">
                <a:latin typeface="Constantia"/>
                <a:cs typeface="Constantia"/>
              </a:rPr>
              <a:t>the</a:t>
            </a:r>
            <a:r>
              <a:rPr sz="1800" spc="-45" dirty="0">
                <a:latin typeface="Constantia"/>
                <a:cs typeface="Constantia"/>
              </a:rPr>
              <a:t> </a:t>
            </a:r>
            <a:r>
              <a:rPr sz="1800" dirty="0">
                <a:latin typeface="Constantia"/>
                <a:cs typeface="Constantia"/>
              </a:rPr>
              <a:t>pelvis;</a:t>
            </a:r>
            <a:r>
              <a:rPr sz="1800" spc="-15" dirty="0">
                <a:latin typeface="Constantia"/>
                <a:cs typeface="Constantia"/>
              </a:rPr>
              <a:t> </a:t>
            </a:r>
            <a:r>
              <a:rPr sz="1800" dirty="0">
                <a:latin typeface="Constantia"/>
                <a:cs typeface="Constantia"/>
              </a:rPr>
              <a:t>they</a:t>
            </a:r>
            <a:r>
              <a:rPr sz="1800" spc="-45" dirty="0">
                <a:latin typeface="Constantia"/>
                <a:cs typeface="Constantia"/>
              </a:rPr>
              <a:t> </a:t>
            </a:r>
            <a:r>
              <a:rPr sz="1800" spc="-20" dirty="0">
                <a:latin typeface="Constantia"/>
                <a:cs typeface="Constantia"/>
              </a:rPr>
              <a:t>also </a:t>
            </a:r>
            <a:r>
              <a:rPr sz="1800" spc="-10" dirty="0">
                <a:latin typeface="Constantia"/>
                <a:cs typeface="Constantia"/>
              </a:rPr>
              <a:t>articulate</a:t>
            </a:r>
            <a:r>
              <a:rPr sz="1800" spc="-85" dirty="0">
                <a:latin typeface="Constantia"/>
                <a:cs typeface="Constantia"/>
              </a:rPr>
              <a:t> </a:t>
            </a:r>
            <a:r>
              <a:rPr sz="1800" dirty="0">
                <a:latin typeface="Constantia"/>
                <a:cs typeface="Constantia"/>
              </a:rPr>
              <a:t>with</a:t>
            </a:r>
            <a:r>
              <a:rPr sz="1800" spc="-80" dirty="0">
                <a:latin typeface="Constantia"/>
                <a:cs typeface="Constantia"/>
              </a:rPr>
              <a:t> </a:t>
            </a:r>
            <a:r>
              <a:rPr sz="1800" spc="-10" dirty="0">
                <a:latin typeface="Constantia"/>
                <a:cs typeface="Constantia"/>
              </a:rPr>
              <a:t>one</a:t>
            </a:r>
            <a:r>
              <a:rPr sz="1800" spc="-70" dirty="0">
                <a:latin typeface="Constantia"/>
                <a:cs typeface="Constantia"/>
              </a:rPr>
              <a:t> </a:t>
            </a:r>
            <a:r>
              <a:rPr sz="1800" spc="-10" dirty="0">
                <a:latin typeface="Constantia"/>
                <a:cs typeface="Constantia"/>
              </a:rPr>
              <a:t>another</a:t>
            </a:r>
            <a:r>
              <a:rPr sz="1800" spc="-105" dirty="0">
                <a:latin typeface="Constantia"/>
                <a:cs typeface="Constantia"/>
              </a:rPr>
              <a:t> </a:t>
            </a:r>
            <a:r>
              <a:rPr sz="1800" spc="-20" dirty="0">
                <a:latin typeface="Constantia"/>
                <a:cs typeface="Constantia"/>
              </a:rPr>
              <a:t>anteriorly</a:t>
            </a:r>
            <a:r>
              <a:rPr sz="1800" spc="-110" dirty="0">
                <a:latin typeface="Constantia"/>
                <a:cs typeface="Constantia"/>
              </a:rPr>
              <a:t> </a:t>
            </a:r>
            <a:r>
              <a:rPr sz="1800" dirty="0">
                <a:latin typeface="Constantia"/>
                <a:cs typeface="Constantia"/>
              </a:rPr>
              <a:t>at</a:t>
            </a:r>
            <a:r>
              <a:rPr sz="1800" spc="-55" dirty="0">
                <a:latin typeface="Constantia"/>
                <a:cs typeface="Constantia"/>
              </a:rPr>
              <a:t> </a:t>
            </a:r>
            <a:r>
              <a:rPr sz="1800" dirty="0">
                <a:latin typeface="Constantia"/>
                <a:cs typeface="Constantia"/>
              </a:rPr>
              <a:t>the</a:t>
            </a:r>
            <a:r>
              <a:rPr sz="1800" spc="-80" dirty="0">
                <a:latin typeface="Constantia"/>
                <a:cs typeface="Constantia"/>
              </a:rPr>
              <a:t> </a:t>
            </a:r>
            <a:r>
              <a:rPr sz="1800" dirty="0">
                <a:latin typeface="Constantia"/>
                <a:cs typeface="Constantia"/>
              </a:rPr>
              <a:t>symphysis</a:t>
            </a:r>
            <a:r>
              <a:rPr sz="1800" spc="385" dirty="0">
                <a:latin typeface="Constantia"/>
                <a:cs typeface="Constantia"/>
              </a:rPr>
              <a:t> </a:t>
            </a:r>
            <a:r>
              <a:rPr sz="1800" spc="-10" dirty="0">
                <a:latin typeface="Constantia"/>
                <a:cs typeface="Constantia"/>
              </a:rPr>
              <a:t>pubis.</a:t>
            </a:r>
            <a:endParaRPr sz="1800">
              <a:latin typeface="Constantia"/>
              <a:cs typeface="Constantia"/>
            </a:endParaRPr>
          </a:p>
          <a:p>
            <a:pPr marL="12700" marR="5080" indent="172085">
              <a:lnSpc>
                <a:spcPts val="3240"/>
              </a:lnSpc>
            </a:pPr>
            <a:r>
              <a:rPr sz="1800" dirty="0">
                <a:latin typeface="Constantia"/>
                <a:cs typeface="Constantia"/>
              </a:rPr>
              <a:t>On</a:t>
            </a:r>
            <a:r>
              <a:rPr sz="1800" spc="125" dirty="0">
                <a:latin typeface="Constantia"/>
                <a:cs typeface="Constantia"/>
              </a:rPr>
              <a:t> </a:t>
            </a:r>
            <a:r>
              <a:rPr sz="1800" dirty="0">
                <a:latin typeface="Constantia"/>
                <a:cs typeface="Constantia"/>
              </a:rPr>
              <a:t>the</a:t>
            </a:r>
            <a:r>
              <a:rPr sz="1800" spc="110" dirty="0">
                <a:latin typeface="Constantia"/>
                <a:cs typeface="Constantia"/>
              </a:rPr>
              <a:t> </a:t>
            </a:r>
            <a:r>
              <a:rPr sz="1800" dirty="0">
                <a:latin typeface="Constantia"/>
                <a:cs typeface="Constantia"/>
              </a:rPr>
              <a:t>outer</a:t>
            </a:r>
            <a:r>
              <a:rPr sz="1800" spc="95" dirty="0">
                <a:latin typeface="Constantia"/>
                <a:cs typeface="Constantia"/>
              </a:rPr>
              <a:t> </a:t>
            </a:r>
            <a:r>
              <a:rPr sz="1800" dirty="0">
                <a:latin typeface="Constantia"/>
                <a:cs typeface="Constantia"/>
              </a:rPr>
              <a:t>surface</a:t>
            </a:r>
            <a:r>
              <a:rPr sz="1800" spc="110" dirty="0">
                <a:latin typeface="Constantia"/>
                <a:cs typeface="Constantia"/>
              </a:rPr>
              <a:t> </a:t>
            </a:r>
            <a:r>
              <a:rPr sz="1800" dirty="0">
                <a:latin typeface="Constantia"/>
                <a:cs typeface="Constantia"/>
              </a:rPr>
              <a:t>of</a:t>
            </a:r>
            <a:r>
              <a:rPr sz="1800" spc="195" dirty="0">
                <a:latin typeface="Constantia"/>
                <a:cs typeface="Constantia"/>
              </a:rPr>
              <a:t> </a:t>
            </a:r>
            <a:r>
              <a:rPr sz="1800" dirty="0">
                <a:latin typeface="Constantia"/>
                <a:cs typeface="Constantia"/>
              </a:rPr>
              <a:t>the</a:t>
            </a:r>
            <a:r>
              <a:rPr sz="1800" spc="110" dirty="0">
                <a:latin typeface="Constantia"/>
                <a:cs typeface="Constantia"/>
              </a:rPr>
              <a:t> </a:t>
            </a:r>
            <a:r>
              <a:rPr sz="1800" dirty="0">
                <a:latin typeface="Constantia"/>
                <a:cs typeface="Constantia"/>
              </a:rPr>
              <a:t>hip</a:t>
            </a:r>
            <a:r>
              <a:rPr sz="1800" spc="110" dirty="0">
                <a:latin typeface="Constantia"/>
                <a:cs typeface="Constantia"/>
              </a:rPr>
              <a:t> </a:t>
            </a:r>
            <a:r>
              <a:rPr sz="1800" dirty="0">
                <a:latin typeface="Constantia"/>
                <a:cs typeface="Constantia"/>
              </a:rPr>
              <a:t>bone</a:t>
            </a:r>
            <a:r>
              <a:rPr sz="1800" spc="125" dirty="0">
                <a:latin typeface="Constantia"/>
                <a:cs typeface="Constantia"/>
              </a:rPr>
              <a:t> </a:t>
            </a:r>
            <a:r>
              <a:rPr sz="1800" dirty="0">
                <a:latin typeface="Constantia"/>
                <a:cs typeface="Constantia"/>
              </a:rPr>
              <a:t>is</a:t>
            </a:r>
            <a:r>
              <a:rPr sz="1800" spc="120" dirty="0">
                <a:latin typeface="Constantia"/>
                <a:cs typeface="Constantia"/>
              </a:rPr>
              <a:t> </a:t>
            </a:r>
            <a:r>
              <a:rPr sz="1800" dirty="0">
                <a:latin typeface="Constantia"/>
                <a:cs typeface="Constantia"/>
              </a:rPr>
              <a:t>a</a:t>
            </a:r>
            <a:r>
              <a:rPr sz="1800" spc="110" dirty="0">
                <a:latin typeface="Constantia"/>
                <a:cs typeface="Constantia"/>
              </a:rPr>
              <a:t> </a:t>
            </a:r>
            <a:r>
              <a:rPr sz="1800" dirty="0">
                <a:latin typeface="Constantia"/>
                <a:cs typeface="Constantia"/>
              </a:rPr>
              <a:t>deep</a:t>
            </a:r>
            <a:r>
              <a:rPr sz="1800" spc="105" dirty="0">
                <a:latin typeface="Constantia"/>
                <a:cs typeface="Constantia"/>
              </a:rPr>
              <a:t> </a:t>
            </a:r>
            <a:r>
              <a:rPr sz="1800" dirty="0">
                <a:latin typeface="Constantia"/>
                <a:cs typeface="Constantia"/>
              </a:rPr>
              <a:t>depression,</a:t>
            </a:r>
            <a:r>
              <a:rPr sz="1800" spc="160" dirty="0">
                <a:latin typeface="Constantia"/>
                <a:cs typeface="Constantia"/>
              </a:rPr>
              <a:t> </a:t>
            </a:r>
            <a:r>
              <a:rPr sz="1800" dirty="0">
                <a:latin typeface="Constantia"/>
                <a:cs typeface="Constantia"/>
              </a:rPr>
              <a:t>called</a:t>
            </a:r>
            <a:r>
              <a:rPr sz="1800" spc="155" dirty="0">
                <a:latin typeface="Constantia"/>
                <a:cs typeface="Constantia"/>
              </a:rPr>
              <a:t> </a:t>
            </a:r>
            <a:r>
              <a:rPr sz="1800" dirty="0">
                <a:latin typeface="Constantia"/>
                <a:cs typeface="Constantia"/>
              </a:rPr>
              <a:t>the</a:t>
            </a:r>
            <a:r>
              <a:rPr sz="1800" spc="110" dirty="0">
                <a:latin typeface="Constantia"/>
                <a:cs typeface="Constantia"/>
              </a:rPr>
              <a:t> </a:t>
            </a:r>
            <a:r>
              <a:rPr sz="1800" b="1" dirty="0">
                <a:latin typeface="Constantia"/>
                <a:cs typeface="Constantia"/>
              </a:rPr>
              <a:t>acetabulum,</a:t>
            </a:r>
            <a:r>
              <a:rPr sz="1800" b="1" spc="160" dirty="0">
                <a:latin typeface="Constantia"/>
                <a:cs typeface="Constantia"/>
              </a:rPr>
              <a:t> </a:t>
            </a:r>
            <a:r>
              <a:rPr sz="1800" dirty="0">
                <a:latin typeface="Constantia"/>
                <a:cs typeface="Constantia"/>
              </a:rPr>
              <a:t>which</a:t>
            </a:r>
            <a:r>
              <a:rPr sz="1800" spc="130" dirty="0">
                <a:latin typeface="Constantia"/>
                <a:cs typeface="Constantia"/>
              </a:rPr>
              <a:t> </a:t>
            </a:r>
            <a:r>
              <a:rPr sz="1800" dirty="0">
                <a:latin typeface="Constantia"/>
                <a:cs typeface="Constantia"/>
              </a:rPr>
              <a:t>articulates</a:t>
            </a:r>
            <a:r>
              <a:rPr sz="1800" spc="120" dirty="0">
                <a:latin typeface="Constantia"/>
                <a:cs typeface="Constantia"/>
              </a:rPr>
              <a:t> </a:t>
            </a:r>
            <a:r>
              <a:rPr sz="1800" dirty="0">
                <a:latin typeface="Constantia"/>
                <a:cs typeface="Constantia"/>
              </a:rPr>
              <a:t>with</a:t>
            </a:r>
            <a:r>
              <a:rPr sz="1800" spc="125" dirty="0">
                <a:latin typeface="Constantia"/>
                <a:cs typeface="Constantia"/>
              </a:rPr>
              <a:t> </a:t>
            </a:r>
            <a:r>
              <a:rPr sz="1800" spc="-25" dirty="0">
                <a:latin typeface="Constantia"/>
                <a:cs typeface="Constantia"/>
              </a:rPr>
              <a:t>the </a:t>
            </a:r>
            <a:r>
              <a:rPr sz="1800" dirty="0">
                <a:latin typeface="Constantia"/>
                <a:cs typeface="Constantia"/>
              </a:rPr>
              <a:t>almost</a:t>
            </a:r>
            <a:r>
              <a:rPr sz="1800" spc="-114" dirty="0">
                <a:latin typeface="Constantia"/>
                <a:cs typeface="Constantia"/>
              </a:rPr>
              <a:t> </a:t>
            </a:r>
            <a:r>
              <a:rPr sz="1800" dirty="0">
                <a:latin typeface="Constantia"/>
                <a:cs typeface="Constantia"/>
              </a:rPr>
              <a:t>spherical</a:t>
            </a:r>
            <a:r>
              <a:rPr sz="1800" spc="-40" dirty="0">
                <a:latin typeface="Constantia"/>
                <a:cs typeface="Constantia"/>
              </a:rPr>
              <a:t> </a:t>
            </a:r>
            <a:r>
              <a:rPr sz="1800" dirty="0">
                <a:latin typeface="Constantia"/>
                <a:cs typeface="Constantia"/>
              </a:rPr>
              <a:t>head</a:t>
            </a:r>
            <a:r>
              <a:rPr sz="1800" spc="-65" dirty="0">
                <a:latin typeface="Constantia"/>
                <a:cs typeface="Constantia"/>
              </a:rPr>
              <a:t> </a:t>
            </a:r>
            <a:r>
              <a:rPr sz="1800" dirty="0">
                <a:latin typeface="Constantia"/>
                <a:cs typeface="Constantia"/>
              </a:rPr>
              <a:t>of</a:t>
            </a:r>
            <a:r>
              <a:rPr sz="1800" spc="5" dirty="0">
                <a:latin typeface="Constantia"/>
                <a:cs typeface="Constantia"/>
              </a:rPr>
              <a:t> </a:t>
            </a:r>
            <a:r>
              <a:rPr sz="1800" dirty="0">
                <a:latin typeface="Constantia"/>
                <a:cs typeface="Constantia"/>
              </a:rPr>
              <a:t>the</a:t>
            </a:r>
            <a:r>
              <a:rPr sz="1800" spc="-90" dirty="0">
                <a:latin typeface="Constantia"/>
                <a:cs typeface="Constantia"/>
              </a:rPr>
              <a:t> </a:t>
            </a:r>
            <a:r>
              <a:rPr sz="1800" spc="-10" dirty="0">
                <a:latin typeface="Constantia"/>
                <a:cs typeface="Constantia"/>
              </a:rPr>
              <a:t>femur</a:t>
            </a:r>
            <a:r>
              <a:rPr sz="1800" spc="-85" dirty="0">
                <a:latin typeface="Constantia"/>
                <a:cs typeface="Constantia"/>
              </a:rPr>
              <a:t> </a:t>
            </a:r>
            <a:r>
              <a:rPr sz="1800" dirty="0">
                <a:latin typeface="Constantia"/>
                <a:cs typeface="Constantia"/>
              </a:rPr>
              <a:t>to</a:t>
            </a:r>
            <a:r>
              <a:rPr sz="1800" spc="-85" dirty="0">
                <a:latin typeface="Constantia"/>
                <a:cs typeface="Constantia"/>
              </a:rPr>
              <a:t> </a:t>
            </a:r>
            <a:r>
              <a:rPr sz="1800" dirty="0">
                <a:latin typeface="Constantia"/>
                <a:cs typeface="Constantia"/>
              </a:rPr>
              <a:t>form</a:t>
            </a:r>
            <a:r>
              <a:rPr sz="1800" spc="-65" dirty="0">
                <a:latin typeface="Constantia"/>
                <a:cs typeface="Constantia"/>
              </a:rPr>
              <a:t> </a:t>
            </a:r>
            <a:r>
              <a:rPr sz="1800" dirty="0">
                <a:latin typeface="Constantia"/>
                <a:cs typeface="Constantia"/>
              </a:rPr>
              <a:t>the</a:t>
            </a:r>
            <a:r>
              <a:rPr sz="1800" spc="-65" dirty="0">
                <a:latin typeface="Constantia"/>
                <a:cs typeface="Constantia"/>
              </a:rPr>
              <a:t> </a:t>
            </a:r>
            <a:r>
              <a:rPr sz="1800" dirty="0">
                <a:latin typeface="Constantia"/>
                <a:cs typeface="Constantia"/>
              </a:rPr>
              <a:t>hip</a:t>
            </a:r>
            <a:r>
              <a:rPr sz="1800" spc="-70" dirty="0">
                <a:latin typeface="Constantia"/>
                <a:cs typeface="Constantia"/>
              </a:rPr>
              <a:t> </a:t>
            </a:r>
            <a:r>
              <a:rPr sz="1800" spc="-10" dirty="0">
                <a:latin typeface="Constantia"/>
                <a:cs typeface="Constantia"/>
              </a:rPr>
              <a:t>joint.</a:t>
            </a:r>
            <a:endParaRPr sz="1800">
              <a:latin typeface="Constantia"/>
              <a:cs typeface="Constantia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729610" y="3263010"/>
            <a:ext cx="7011542" cy="3594989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667254" y="1407299"/>
            <a:ext cx="6815201" cy="5143627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246252" rIns="0" bIns="0" rtlCol="0">
            <a:spAutoFit/>
          </a:bodyPr>
          <a:lstStyle/>
          <a:p>
            <a:pPr marL="276860">
              <a:lnSpc>
                <a:spcPct val="100000"/>
              </a:lnSpc>
              <a:spcBef>
                <a:spcPts val="95"/>
              </a:spcBef>
            </a:pPr>
            <a:r>
              <a:rPr sz="2400" spc="-10" dirty="0"/>
              <a:t>Bones</a:t>
            </a:r>
            <a:r>
              <a:rPr sz="2400" spc="-125" dirty="0"/>
              <a:t> </a:t>
            </a:r>
            <a:r>
              <a:rPr sz="2400" dirty="0"/>
              <a:t>of</a:t>
            </a:r>
            <a:r>
              <a:rPr sz="2400" spc="25" dirty="0"/>
              <a:t> </a:t>
            </a:r>
            <a:r>
              <a:rPr sz="2400" dirty="0"/>
              <a:t>the</a:t>
            </a:r>
            <a:r>
              <a:rPr sz="2400" spc="-120" dirty="0"/>
              <a:t> </a:t>
            </a:r>
            <a:r>
              <a:rPr sz="2400" spc="-10" dirty="0"/>
              <a:t>pelvis</a:t>
            </a:r>
            <a:r>
              <a:rPr sz="2800" b="0" u="none" spc="-10" dirty="0">
                <a:latin typeface="Constantia"/>
                <a:cs typeface="Constantia"/>
              </a:rPr>
              <a:t>:</a:t>
            </a:r>
            <a:endParaRPr sz="2800">
              <a:latin typeface="Constantia"/>
              <a:cs typeface="Constantia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297429" y="1214945"/>
            <a:ext cx="7533132" cy="5022088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79831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3200" dirty="0"/>
              <a:t>The</a:t>
            </a:r>
            <a:r>
              <a:rPr sz="3200" spc="-155" dirty="0"/>
              <a:t> </a:t>
            </a:r>
            <a:r>
              <a:rPr sz="3200" spc="-20" dirty="0"/>
              <a:t>pelvis</a:t>
            </a:r>
            <a:r>
              <a:rPr sz="3200" spc="-160" dirty="0"/>
              <a:t> </a:t>
            </a:r>
            <a:r>
              <a:rPr sz="3200" dirty="0"/>
              <a:t>and</a:t>
            </a:r>
            <a:r>
              <a:rPr sz="3200" spc="-60" dirty="0"/>
              <a:t> </a:t>
            </a:r>
            <a:r>
              <a:rPr sz="3200" dirty="0"/>
              <a:t>the</a:t>
            </a:r>
            <a:r>
              <a:rPr sz="3200" spc="-95" dirty="0"/>
              <a:t> </a:t>
            </a:r>
            <a:r>
              <a:rPr sz="3200" spc="-30" dirty="0"/>
              <a:t>lower</a:t>
            </a:r>
            <a:r>
              <a:rPr sz="3200" spc="-160" dirty="0"/>
              <a:t> </a:t>
            </a:r>
            <a:r>
              <a:rPr sz="3200" spc="-10" dirty="0"/>
              <a:t>limb:</a:t>
            </a:r>
            <a:endParaRPr sz="3200"/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019807" y="1951672"/>
            <a:ext cx="8024876" cy="4715256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524000" y="873505"/>
            <a:ext cx="9144000" cy="5984494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973327" y="1708150"/>
            <a:ext cx="9316085" cy="42271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253365">
              <a:lnSpc>
                <a:spcPct val="100000"/>
              </a:lnSpc>
              <a:spcBef>
                <a:spcPts val="105"/>
              </a:spcBef>
            </a:pPr>
            <a:r>
              <a:rPr sz="2600" dirty="0">
                <a:latin typeface="Constantia"/>
                <a:cs typeface="Constantia"/>
              </a:rPr>
              <a:t>The</a:t>
            </a:r>
            <a:r>
              <a:rPr sz="2600" spc="-60" dirty="0">
                <a:latin typeface="Constantia"/>
                <a:cs typeface="Constantia"/>
              </a:rPr>
              <a:t> </a:t>
            </a:r>
            <a:r>
              <a:rPr sz="2600" spc="-10" dirty="0">
                <a:latin typeface="Constantia"/>
                <a:cs typeface="Constantia"/>
              </a:rPr>
              <a:t>femur</a:t>
            </a:r>
            <a:r>
              <a:rPr sz="2600" spc="-114" dirty="0">
                <a:latin typeface="Constantia"/>
                <a:cs typeface="Constantia"/>
              </a:rPr>
              <a:t> </a:t>
            </a:r>
            <a:r>
              <a:rPr sz="2600" dirty="0">
                <a:latin typeface="Constantia"/>
                <a:cs typeface="Constantia"/>
              </a:rPr>
              <a:t>is</a:t>
            </a:r>
            <a:r>
              <a:rPr sz="2600" spc="-80" dirty="0">
                <a:latin typeface="Constantia"/>
                <a:cs typeface="Constantia"/>
              </a:rPr>
              <a:t> </a:t>
            </a:r>
            <a:r>
              <a:rPr sz="2600" dirty="0">
                <a:latin typeface="Constantia"/>
                <a:cs typeface="Constantia"/>
              </a:rPr>
              <a:t>the</a:t>
            </a:r>
            <a:r>
              <a:rPr sz="2600" spc="-70" dirty="0">
                <a:latin typeface="Constantia"/>
                <a:cs typeface="Constantia"/>
              </a:rPr>
              <a:t> </a:t>
            </a:r>
            <a:r>
              <a:rPr sz="2600" spc="-20" dirty="0">
                <a:latin typeface="Constantia"/>
                <a:cs typeface="Constantia"/>
              </a:rPr>
              <a:t>longest</a:t>
            </a:r>
            <a:r>
              <a:rPr sz="2600" spc="-140" dirty="0">
                <a:latin typeface="Constantia"/>
                <a:cs typeface="Constantia"/>
              </a:rPr>
              <a:t> </a:t>
            </a:r>
            <a:r>
              <a:rPr sz="2600" dirty="0">
                <a:latin typeface="Constantia"/>
                <a:cs typeface="Constantia"/>
              </a:rPr>
              <a:t>and</a:t>
            </a:r>
            <a:r>
              <a:rPr sz="2600" spc="-40" dirty="0">
                <a:latin typeface="Constantia"/>
                <a:cs typeface="Constantia"/>
              </a:rPr>
              <a:t> </a:t>
            </a:r>
            <a:r>
              <a:rPr sz="2600" dirty="0">
                <a:latin typeface="Constantia"/>
                <a:cs typeface="Constantia"/>
              </a:rPr>
              <a:t>the</a:t>
            </a:r>
            <a:r>
              <a:rPr sz="2600" spc="-120" dirty="0">
                <a:latin typeface="Constantia"/>
                <a:cs typeface="Constantia"/>
              </a:rPr>
              <a:t> </a:t>
            </a:r>
            <a:r>
              <a:rPr sz="2600" spc="-20" dirty="0">
                <a:latin typeface="Constantia"/>
                <a:cs typeface="Constantia"/>
              </a:rPr>
              <a:t>strongest</a:t>
            </a:r>
            <a:r>
              <a:rPr sz="2600" spc="-95" dirty="0">
                <a:latin typeface="Constantia"/>
                <a:cs typeface="Constantia"/>
              </a:rPr>
              <a:t> </a:t>
            </a:r>
            <a:r>
              <a:rPr sz="2600" dirty="0">
                <a:latin typeface="Constantia"/>
                <a:cs typeface="Constantia"/>
              </a:rPr>
              <a:t>bone</a:t>
            </a:r>
            <a:r>
              <a:rPr sz="2600" spc="-145" dirty="0">
                <a:latin typeface="Constantia"/>
                <a:cs typeface="Constantia"/>
              </a:rPr>
              <a:t> </a:t>
            </a:r>
            <a:r>
              <a:rPr sz="2600" dirty="0">
                <a:latin typeface="Constantia"/>
                <a:cs typeface="Constantia"/>
              </a:rPr>
              <a:t>of</a:t>
            </a:r>
            <a:r>
              <a:rPr sz="2600" spc="20" dirty="0">
                <a:latin typeface="Constantia"/>
                <a:cs typeface="Constantia"/>
              </a:rPr>
              <a:t> </a:t>
            </a:r>
            <a:r>
              <a:rPr sz="2600" dirty="0">
                <a:latin typeface="Constantia"/>
                <a:cs typeface="Constantia"/>
              </a:rPr>
              <a:t>the</a:t>
            </a:r>
            <a:r>
              <a:rPr sz="2600" spc="-70" dirty="0">
                <a:latin typeface="Constantia"/>
                <a:cs typeface="Constantia"/>
              </a:rPr>
              <a:t> </a:t>
            </a:r>
            <a:r>
              <a:rPr sz="2600" spc="-10" dirty="0">
                <a:latin typeface="Constantia"/>
                <a:cs typeface="Constantia"/>
              </a:rPr>
              <a:t>body.</a:t>
            </a:r>
            <a:endParaRPr sz="2600">
              <a:latin typeface="Constantia"/>
              <a:cs typeface="Constantia"/>
            </a:endParaRPr>
          </a:p>
          <a:p>
            <a:pPr marL="12700" marR="5080" indent="158115">
              <a:lnSpc>
                <a:spcPct val="150000"/>
              </a:lnSpc>
              <a:spcBef>
                <a:spcPts val="620"/>
              </a:spcBef>
            </a:pPr>
            <a:r>
              <a:rPr sz="2600" dirty="0">
                <a:latin typeface="Constantia"/>
                <a:cs typeface="Constantia"/>
              </a:rPr>
              <a:t>The</a:t>
            </a:r>
            <a:r>
              <a:rPr sz="2600" spc="-125" dirty="0">
                <a:latin typeface="Constantia"/>
                <a:cs typeface="Constantia"/>
              </a:rPr>
              <a:t> </a:t>
            </a:r>
            <a:r>
              <a:rPr sz="2600" spc="-10" dirty="0">
                <a:latin typeface="Constantia"/>
                <a:cs typeface="Constantia"/>
              </a:rPr>
              <a:t>femur</a:t>
            </a:r>
            <a:r>
              <a:rPr sz="2600" spc="-165" dirty="0">
                <a:latin typeface="Constantia"/>
                <a:cs typeface="Constantia"/>
              </a:rPr>
              <a:t> </a:t>
            </a:r>
            <a:r>
              <a:rPr sz="2600" spc="-10" dirty="0">
                <a:latin typeface="Constantia"/>
                <a:cs typeface="Constantia"/>
              </a:rPr>
              <a:t>articulates</a:t>
            </a:r>
            <a:r>
              <a:rPr sz="2600" spc="-150" dirty="0">
                <a:latin typeface="Constantia"/>
                <a:cs typeface="Constantia"/>
              </a:rPr>
              <a:t> </a:t>
            </a:r>
            <a:r>
              <a:rPr sz="2600" dirty="0">
                <a:latin typeface="Constantia"/>
                <a:cs typeface="Constantia"/>
              </a:rPr>
              <a:t>with</a:t>
            </a:r>
            <a:r>
              <a:rPr sz="2600" spc="-80" dirty="0">
                <a:latin typeface="Constantia"/>
                <a:cs typeface="Constantia"/>
              </a:rPr>
              <a:t> </a:t>
            </a:r>
            <a:r>
              <a:rPr sz="2600" b="1" dirty="0">
                <a:latin typeface="Constantia"/>
                <a:cs typeface="Constantia"/>
              </a:rPr>
              <a:t>the</a:t>
            </a:r>
            <a:r>
              <a:rPr sz="2600" b="1" spc="-130" dirty="0">
                <a:latin typeface="Constantia"/>
                <a:cs typeface="Constantia"/>
              </a:rPr>
              <a:t> </a:t>
            </a:r>
            <a:r>
              <a:rPr sz="2600" b="1" spc="-10" dirty="0">
                <a:latin typeface="Constantia"/>
                <a:cs typeface="Constantia"/>
              </a:rPr>
              <a:t>acetabulum</a:t>
            </a:r>
            <a:r>
              <a:rPr sz="2600" b="1" spc="-90" dirty="0">
                <a:latin typeface="Constantia"/>
                <a:cs typeface="Constantia"/>
              </a:rPr>
              <a:t> </a:t>
            </a:r>
            <a:r>
              <a:rPr sz="2600" dirty="0">
                <a:latin typeface="Constantia"/>
                <a:cs typeface="Constantia"/>
              </a:rPr>
              <a:t>to</a:t>
            </a:r>
            <a:r>
              <a:rPr sz="2600" spc="-120" dirty="0">
                <a:latin typeface="Constantia"/>
                <a:cs typeface="Constantia"/>
              </a:rPr>
              <a:t> </a:t>
            </a:r>
            <a:r>
              <a:rPr sz="2600" dirty="0">
                <a:latin typeface="Constantia"/>
                <a:cs typeface="Constantia"/>
              </a:rPr>
              <a:t>form</a:t>
            </a:r>
            <a:r>
              <a:rPr sz="2600" spc="-65" dirty="0">
                <a:latin typeface="Constantia"/>
                <a:cs typeface="Constantia"/>
              </a:rPr>
              <a:t> </a:t>
            </a:r>
            <a:r>
              <a:rPr sz="2600" b="1" dirty="0">
                <a:latin typeface="Constantia"/>
                <a:cs typeface="Constantia"/>
              </a:rPr>
              <a:t>the</a:t>
            </a:r>
            <a:r>
              <a:rPr sz="2600" b="1" spc="-85" dirty="0">
                <a:latin typeface="Constantia"/>
                <a:cs typeface="Constantia"/>
              </a:rPr>
              <a:t> </a:t>
            </a:r>
            <a:r>
              <a:rPr sz="2600" b="1" spc="-25" dirty="0">
                <a:latin typeface="Constantia"/>
                <a:cs typeface="Constantia"/>
              </a:rPr>
              <a:t>hip </a:t>
            </a:r>
            <a:r>
              <a:rPr sz="2600" b="1" dirty="0">
                <a:latin typeface="Constantia"/>
                <a:cs typeface="Constantia"/>
              </a:rPr>
              <a:t>joint</a:t>
            </a:r>
            <a:r>
              <a:rPr sz="2600" b="1" spc="-100" dirty="0">
                <a:latin typeface="Constantia"/>
                <a:cs typeface="Constantia"/>
              </a:rPr>
              <a:t> </a:t>
            </a:r>
            <a:r>
              <a:rPr sz="2600" dirty="0">
                <a:latin typeface="Constantia"/>
                <a:cs typeface="Constantia"/>
              </a:rPr>
              <a:t>and</a:t>
            </a:r>
            <a:r>
              <a:rPr sz="2600" spc="-25" dirty="0">
                <a:latin typeface="Constantia"/>
                <a:cs typeface="Constantia"/>
              </a:rPr>
              <a:t> </a:t>
            </a:r>
            <a:r>
              <a:rPr sz="2600" spc="-10" dirty="0">
                <a:latin typeface="Constantia"/>
                <a:cs typeface="Constantia"/>
              </a:rPr>
              <a:t>below</a:t>
            </a:r>
            <a:r>
              <a:rPr sz="2600" spc="-150" dirty="0">
                <a:latin typeface="Constantia"/>
                <a:cs typeface="Constantia"/>
              </a:rPr>
              <a:t> </a:t>
            </a:r>
            <a:r>
              <a:rPr sz="2600" dirty="0">
                <a:latin typeface="Constantia"/>
                <a:cs typeface="Constantia"/>
              </a:rPr>
              <a:t>with</a:t>
            </a:r>
            <a:r>
              <a:rPr sz="2600" spc="-105" dirty="0">
                <a:latin typeface="Constantia"/>
                <a:cs typeface="Constantia"/>
              </a:rPr>
              <a:t> </a:t>
            </a:r>
            <a:r>
              <a:rPr sz="2600" dirty="0">
                <a:latin typeface="Constantia"/>
                <a:cs typeface="Constantia"/>
              </a:rPr>
              <a:t>the</a:t>
            </a:r>
            <a:r>
              <a:rPr sz="2600" spc="-85" dirty="0">
                <a:latin typeface="Constantia"/>
                <a:cs typeface="Constantia"/>
              </a:rPr>
              <a:t> </a:t>
            </a:r>
            <a:r>
              <a:rPr sz="2600" b="1" dirty="0">
                <a:latin typeface="Constantia"/>
                <a:cs typeface="Constantia"/>
              </a:rPr>
              <a:t>tibia</a:t>
            </a:r>
            <a:r>
              <a:rPr sz="2600" b="1" spc="-155" dirty="0">
                <a:latin typeface="Constantia"/>
                <a:cs typeface="Constantia"/>
              </a:rPr>
              <a:t> </a:t>
            </a:r>
            <a:r>
              <a:rPr sz="2600" b="1" dirty="0">
                <a:latin typeface="Constantia"/>
                <a:cs typeface="Constantia"/>
              </a:rPr>
              <a:t>and</a:t>
            </a:r>
            <a:r>
              <a:rPr sz="2600" b="1" spc="-55" dirty="0">
                <a:latin typeface="Constantia"/>
                <a:cs typeface="Constantia"/>
              </a:rPr>
              <a:t> </a:t>
            </a:r>
            <a:r>
              <a:rPr sz="2600" b="1" dirty="0">
                <a:latin typeface="Constantia"/>
                <a:cs typeface="Constantia"/>
              </a:rPr>
              <a:t>the</a:t>
            </a:r>
            <a:r>
              <a:rPr sz="2600" b="1" spc="-120" dirty="0">
                <a:latin typeface="Constantia"/>
                <a:cs typeface="Constantia"/>
              </a:rPr>
              <a:t> </a:t>
            </a:r>
            <a:r>
              <a:rPr sz="2600" b="1" dirty="0">
                <a:latin typeface="Constantia"/>
                <a:cs typeface="Constantia"/>
              </a:rPr>
              <a:t>patella</a:t>
            </a:r>
            <a:r>
              <a:rPr sz="2600" b="1" spc="-105" dirty="0">
                <a:latin typeface="Constantia"/>
                <a:cs typeface="Constantia"/>
              </a:rPr>
              <a:t> </a:t>
            </a:r>
            <a:r>
              <a:rPr sz="2600" dirty="0">
                <a:latin typeface="Constantia"/>
                <a:cs typeface="Constantia"/>
              </a:rPr>
              <a:t>to</a:t>
            </a:r>
            <a:r>
              <a:rPr sz="2600" spc="-120" dirty="0">
                <a:latin typeface="Constantia"/>
                <a:cs typeface="Constantia"/>
              </a:rPr>
              <a:t> </a:t>
            </a:r>
            <a:r>
              <a:rPr sz="2600" dirty="0">
                <a:latin typeface="Constantia"/>
                <a:cs typeface="Constantia"/>
              </a:rPr>
              <a:t>form</a:t>
            </a:r>
            <a:r>
              <a:rPr sz="2600" spc="-60" dirty="0">
                <a:latin typeface="Constantia"/>
                <a:cs typeface="Constantia"/>
              </a:rPr>
              <a:t> </a:t>
            </a:r>
            <a:r>
              <a:rPr sz="2600" b="1" dirty="0">
                <a:latin typeface="Constantia"/>
                <a:cs typeface="Constantia"/>
              </a:rPr>
              <a:t>the</a:t>
            </a:r>
            <a:r>
              <a:rPr sz="2600" b="1" spc="-80" dirty="0">
                <a:latin typeface="Constantia"/>
                <a:cs typeface="Constantia"/>
              </a:rPr>
              <a:t> </a:t>
            </a:r>
            <a:r>
              <a:rPr sz="2600" b="1" spc="-20" dirty="0">
                <a:latin typeface="Constantia"/>
                <a:cs typeface="Constantia"/>
              </a:rPr>
              <a:t>knee </a:t>
            </a:r>
            <a:r>
              <a:rPr sz="2600" b="1" spc="-10" dirty="0">
                <a:latin typeface="Constantia"/>
                <a:cs typeface="Constantia"/>
              </a:rPr>
              <a:t>joint</a:t>
            </a:r>
            <a:r>
              <a:rPr sz="2600" spc="-10" dirty="0">
                <a:latin typeface="Constantia"/>
                <a:cs typeface="Constantia"/>
              </a:rPr>
              <a:t>.</a:t>
            </a:r>
            <a:endParaRPr sz="2600">
              <a:latin typeface="Constantia"/>
              <a:cs typeface="Constantia"/>
            </a:endParaRPr>
          </a:p>
          <a:p>
            <a:pPr marL="12700">
              <a:lnSpc>
                <a:spcPct val="100000"/>
              </a:lnSpc>
              <a:spcBef>
                <a:spcPts val="2185"/>
              </a:spcBef>
              <a:tabLst>
                <a:tab pos="4881880" algn="l"/>
              </a:tabLst>
            </a:pPr>
            <a:r>
              <a:rPr sz="2600" dirty="0">
                <a:latin typeface="Constantia"/>
                <a:cs typeface="Constantia"/>
              </a:rPr>
              <a:t>The</a:t>
            </a:r>
            <a:r>
              <a:rPr sz="2600" spc="-120" dirty="0">
                <a:latin typeface="Constantia"/>
                <a:cs typeface="Constantia"/>
              </a:rPr>
              <a:t> </a:t>
            </a:r>
            <a:r>
              <a:rPr sz="2600" spc="-10" dirty="0">
                <a:latin typeface="Constantia"/>
                <a:cs typeface="Constantia"/>
              </a:rPr>
              <a:t>upper</a:t>
            </a:r>
            <a:r>
              <a:rPr sz="2600" spc="-170" dirty="0">
                <a:latin typeface="Constantia"/>
                <a:cs typeface="Constantia"/>
              </a:rPr>
              <a:t> </a:t>
            </a:r>
            <a:r>
              <a:rPr sz="2600" dirty="0">
                <a:latin typeface="Constantia"/>
                <a:cs typeface="Constantia"/>
              </a:rPr>
              <a:t>end</a:t>
            </a:r>
            <a:r>
              <a:rPr sz="2600" spc="-80" dirty="0">
                <a:latin typeface="Constantia"/>
                <a:cs typeface="Constantia"/>
              </a:rPr>
              <a:t> </a:t>
            </a:r>
            <a:r>
              <a:rPr sz="2600" dirty="0">
                <a:latin typeface="Constantia"/>
                <a:cs typeface="Constantia"/>
              </a:rPr>
              <a:t>of the</a:t>
            </a:r>
            <a:r>
              <a:rPr sz="2600" spc="-80" dirty="0">
                <a:latin typeface="Constantia"/>
                <a:cs typeface="Constantia"/>
              </a:rPr>
              <a:t> </a:t>
            </a:r>
            <a:r>
              <a:rPr sz="2600" dirty="0">
                <a:latin typeface="Constantia"/>
                <a:cs typeface="Constantia"/>
              </a:rPr>
              <a:t>femur</a:t>
            </a:r>
            <a:r>
              <a:rPr sz="2600" spc="-125" dirty="0">
                <a:latin typeface="Constantia"/>
                <a:cs typeface="Constantia"/>
              </a:rPr>
              <a:t> </a:t>
            </a:r>
            <a:r>
              <a:rPr sz="2600" dirty="0">
                <a:latin typeface="Constantia"/>
                <a:cs typeface="Constantia"/>
              </a:rPr>
              <a:t>has</a:t>
            </a:r>
            <a:r>
              <a:rPr sz="2600" spc="-60" dirty="0">
                <a:latin typeface="Constantia"/>
                <a:cs typeface="Constantia"/>
              </a:rPr>
              <a:t> </a:t>
            </a:r>
            <a:r>
              <a:rPr sz="2600" spc="-50" dirty="0">
                <a:latin typeface="Constantia"/>
                <a:cs typeface="Constantia"/>
              </a:rPr>
              <a:t>:</a:t>
            </a:r>
            <a:r>
              <a:rPr sz="2600" dirty="0">
                <a:latin typeface="Constantia"/>
                <a:cs typeface="Constantia"/>
              </a:rPr>
              <a:t>	1-</a:t>
            </a:r>
            <a:r>
              <a:rPr sz="2600" spc="-15" dirty="0">
                <a:latin typeface="Constantia"/>
                <a:cs typeface="Constantia"/>
              </a:rPr>
              <a:t> </a:t>
            </a:r>
            <a:r>
              <a:rPr sz="2600" spc="-10" dirty="0">
                <a:latin typeface="Constantia"/>
                <a:cs typeface="Constantia"/>
              </a:rPr>
              <a:t>head,</a:t>
            </a:r>
            <a:endParaRPr sz="2600">
              <a:latin typeface="Constantia"/>
              <a:cs typeface="Constantia"/>
            </a:endParaRPr>
          </a:p>
          <a:p>
            <a:pPr marL="1689735" indent="-281305" algn="ctr">
              <a:lnSpc>
                <a:spcPct val="100000"/>
              </a:lnSpc>
              <a:spcBef>
                <a:spcPts val="2185"/>
              </a:spcBef>
              <a:buSzPct val="96153"/>
              <a:buAutoNum type="arabicPlain" startAt="2"/>
              <a:tabLst>
                <a:tab pos="1689735" algn="l"/>
              </a:tabLst>
            </a:pPr>
            <a:r>
              <a:rPr sz="2600" spc="-20" dirty="0">
                <a:latin typeface="Constantia"/>
                <a:cs typeface="Constantia"/>
              </a:rPr>
              <a:t>neck</a:t>
            </a:r>
            <a:endParaRPr sz="2600">
              <a:latin typeface="Constantia"/>
              <a:cs typeface="Constantia"/>
            </a:endParaRPr>
          </a:p>
          <a:p>
            <a:pPr marL="281305" indent="-271145">
              <a:lnSpc>
                <a:spcPct val="100000"/>
              </a:lnSpc>
              <a:spcBef>
                <a:spcPts val="1560"/>
              </a:spcBef>
              <a:buSzPct val="96153"/>
              <a:buAutoNum type="arabicPlain" startAt="2"/>
              <a:tabLst>
                <a:tab pos="281305" algn="l"/>
              </a:tabLst>
            </a:pPr>
            <a:r>
              <a:rPr sz="2600" spc="-25" dirty="0">
                <a:latin typeface="Constantia"/>
                <a:cs typeface="Constantia"/>
              </a:rPr>
              <a:t>greater</a:t>
            </a:r>
            <a:r>
              <a:rPr sz="2600" spc="-155" dirty="0">
                <a:latin typeface="Constantia"/>
                <a:cs typeface="Constantia"/>
              </a:rPr>
              <a:t> </a:t>
            </a:r>
            <a:r>
              <a:rPr sz="2600" dirty="0">
                <a:latin typeface="Constantia"/>
                <a:cs typeface="Constantia"/>
              </a:rPr>
              <a:t>and</a:t>
            </a:r>
            <a:r>
              <a:rPr sz="2600" spc="-20" dirty="0">
                <a:latin typeface="Constantia"/>
                <a:cs typeface="Constantia"/>
              </a:rPr>
              <a:t> </a:t>
            </a:r>
            <a:r>
              <a:rPr sz="2600" dirty="0">
                <a:latin typeface="Constantia"/>
                <a:cs typeface="Constantia"/>
              </a:rPr>
              <a:t>lesser</a:t>
            </a:r>
            <a:r>
              <a:rPr sz="2600" spc="-125" dirty="0">
                <a:latin typeface="Constantia"/>
                <a:cs typeface="Constantia"/>
              </a:rPr>
              <a:t> </a:t>
            </a:r>
            <a:r>
              <a:rPr sz="2600" spc="-10" dirty="0">
                <a:latin typeface="Constantia"/>
                <a:cs typeface="Constantia"/>
              </a:rPr>
              <a:t>trochanters.</a:t>
            </a:r>
            <a:endParaRPr sz="2600">
              <a:latin typeface="Constantia"/>
              <a:cs typeface="Constantia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973327" y="786130"/>
            <a:ext cx="1898650" cy="6965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4400" spc="-20" dirty="0"/>
              <a:t>Femur:</a:t>
            </a:r>
            <a:endParaRPr sz="440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665175" y="925779"/>
            <a:ext cx="1725930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000" spc="-25" dirty="0"/>
              <a:t>Femur:</a:t>
            </a:r>
            <a:endParaRPr sz="4000"/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688463" y="1412811"/>
            <a:ext cx="6714871" cy="5151755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815210" y="1010272"/>
            <a:ext cx="8665591" cy="5622544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450</Words>
  <Application>Microsoft Office PowerPoint</Application>
  <PresentationFormat>Widescreen</PresentationFormat>
  <Paragraphs>47</Paragraphs>
  <Slides>18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2" baseType="lpstr">
      <vt:lpstr>Constantia</vt:lpstr>
      <vt:lpstr>Segoe UI Symbol</vt:lpstr>
      <vt:lpstr>Wingdings</vt:lpstr>
      <vt:lpstr>Office Theme</vt:lpstr>
      <vt:lpstr>PowerPoint Presentation</vt:lpstr>
      <vt:lpstr>Bones of the Gluteal Region( hip bone):</vt:lpstr>
      <vt:lpstr>Bones of the pelvis:</vt:lpstr>
      <vt:lpstr>PowerPoint Presentation</vt:lpstr>
      <vt:lpstr>The pelvis and the lower limb:</vt:lpstr>
      <vt:lpstr>PowerPoint Presentation</vt:lpstr>
      <vt:lpstr>Femur:</vt:lpstr>
      <vt:lpstr>Femur:</vt:lpstr>
      <vt:lpstr>PowerPoint Presentation</vt:lpstr>
      <vt:lpstr>Lower femur:</vt:lpstr>
      <vt:lpstr>The neck of the femur :</vt:lpstr>
      <vt:lpstr>Hip Joint:</vt:lpstr>
      <vt:lpstr>Articulation</vt:lpstr>
      <vt:lpstr>Bones of the Leg:</vt:lpstr>
      <vt:lpstr>Tibia and Fibula:</vt:lpstr>
      <vt:lpstr>The leg :</vt:lpstr>
      <vt:lpstr>Fibula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Ahmed</dc:creator>
  <cp:lastModifiedBy>fffadhilsssahib@gmail.com</cp:lastModifiedBy>
  <cp:revision>2</cp:revision>
  <dcterms:created xsi:type="dcterms:W3CDTF">2025-01-02T19:45:33Z</dcterms:created>
  <dcterms:modified xsi:type="dcterms:W3CDTF">2025-01-02T19:52:59Z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2025-01-02T00:00:00Z</vt:filetime>
  </property>
  <property fmtid="{D5CDD505-2E9C-101B-9397-08002B2CF9AE}" pid="3" name="Creator">
    <vt:lpwstr>Microsoft® PowerPoint® 2010</vt:lpwstr>
  </property>
  <property fmtid="{D5CDD505-2E9C-101B-9397-08002B2CF9AE}" pid="4" name="LastSaved">
    <vt:filetime>2025-01-02T00:00:00Z</vt:filetime>
  </property>
  <property fmtid="{D5CDD505-2E9C-101B-9397-08002B2CF9AE}" pid="5" name="Producer">
    <vt:lpwstr>Microsoft® PowerPoint® 2010</vt:lpwstr>
  </property>
</Properties>
</file>