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6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2"/>
  </p:notes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64A4F-B045-4EA3-AE2D-9D552320F0EA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DB751-AEC4-422F-B3B0-3102D6A0C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mtClean="0"/>
              <a:t>MSc .Zahraa Hazim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035F7-D9F7-4C56-88B0-29C54454041B}" type="datetime1">
              <a:rPr lang="en-US" smtClean="0"/>
              <a:t>8/25/2024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mtClean="0"/>
              <a:t>MSc .Zahraa Hazim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60AFF-0CC6-4475-AB7E-0A0AD53F9BF8}" type="datetime1">
              <a:rPr lang="en-US" smtClean="0"/>
              <a:t>8/25/2024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mtClean="0"/>
              <a:t>MSc .Zahraa Hazim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C6694-609D-48BC-987E-05E9180334E0}" type="datetime1">
              <a:rPr lang="en-US" smtClean="0"/>
              <a:t>8/25/2024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mtClean="0"/>
              <a:t>MSc .Zahraa Hazim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4CC5-164B-4B7D-B907-88BA01A5B8E1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mtClean="0"/>
              <a:t>MSc .Zahraa Hazim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BEA64-7089-4BC0-819A-9595373EBBD2}" type="datetime1">
              <a:rPr lang="en-US" smtClean="0"/>
              <a:t>8/25/2024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93980"/>
            <a:ext cx="898652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939" y="1084834"/>
            <a:ext cx="8834120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2326" y="6465214"/>
            <a:ext cx="879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mtClean="0"/>
              <a:t>MSc .Zahraa Hazim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A5BA8-CF7F-4381-9049-330342C45252}" type="datetime1">
              <a:rPr lang="en-US" smtClean="0"/>
              <a:t>8/25/2024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8" y="0"/>
            <a:ext cx="9158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7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5" dirty="0"/>
              <a:t> </a:t>
            </a:r>
            <a:r>
              <a:rPr spc="-5" dirty="0"/>
              <a:t>3:</a:t>
            </a:r>
            <a:r>
              <a:rPr spc="5" dirty="0"/>
              <a:t> </a:t>
            </a:r>
            <a:r>
              <a:rPr spc="-5" dirty="0"/>
              <a:t>Kirchhoff’s</a:t>
            </a:r>
            <a:r>
              <a:rPr spc="25" dirty="0"/>
              <a:t> </a:t>
            </a:r>
            <a:r>
              <a:rPr spc="-10" dirty="0"/>
              <a:t>voltage</a:t>
            </a:r>
            <a:r>
              <a:rPr spc="5" dirty="0"/>
              <a:t> </a:t>
            </a:r>
            <a:r>
              <a:rPr spc="-5" dirty="0"/>
              <a:t>law</a:t>
            </a:r>
            <a:r>
              <a:rPr dirty="0"/>
              <a:t> </a:t>
            </a:r>
            <a:r>
              <a:rPr spc="-5" dirty="0"/>
              <a:t>is</a:t>
            </a:r>
            <a:r>
              <a:rPr spc="5" dirty="0"/>
              <a:t> </a:t>
            </a:r>
            <a:r>
              <a:rPr spc="-5" dirty="0"/>
              <a:t>applied</a:t>
            </a:r>
            <a:r>
              <a:rPr spc="10" dirty="0"/>
              <a:t> </a:t>
            </a:r>
            <a:r>
              <a:rPr spc="-5" dirty="0"/>
              <a:t>around</a:t>
            </a:r>
            <a:r>
              <a:rPr spc="5" dirty="0"/>
              <a:t> </a:t>
            </a:r>
            <a:r>
              <a:rPr dirty="0"/>
              <a:t>each </a:t>
            </a:r>
            <a:r>
              <a:rPr spc="-5" dirty="0"/>
              <a:t>closed</a:t>
            </a:r>
            <a:r>
              <a:rPr spc="15" dirty="0"/>
              <a:t> </a:t>
            </a:r>
            <a:r>
              <a:rPr spc="-5" dirty="0"/>
              <a:t>loop</a:t>
            </a:r>
            <a:r>
              <a:rPr spc="10" dirty="0"/>
              <a:t> (1</a:t>
            </a:r>
            <a:r>
              <a:rPr spc="5" dirty="0"/>
              <a:t> </a:t>
            </a:r>
            <a:r>
              <a:rPr spc="-5" dirty="0"/>
              <a:t>and</a:t>
            </a:r>
            <a:r>
              <a:rPr dirty="0"/>
              <a:t> </a:t>
            </a:r>
            <a:r>
              <a:rPr i="0" spc="-5" dirty="0">
                <a:latin typeface="Calibri"/>
                <a:cs typeface="Calibri"/>
              </a:rPr>
              <a:t>2)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in</a:t>
            </a:r>
            <a:r>
              <a:rPr i="0" spc="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the </a:t>
            </a:r>
            <a:r>
              <a:rPr i="0" spc="-5" dirty="0">
                <a:latin typeface="Calibri"/>
                <a:cs typeface="Calibri"/>
              </a:rPr>
              <a:t>clockwise </a:t>
            </a:r>
            <a:r>
              <a:rPr i="0" spc="-39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direction: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469" y="590349"/>
            <a:ext cx="5672514" cy="41966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5087492"/>
            <a:ext cx="8782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Step </a:t>
            </a:r>
            <a:r>
              <a:rPr sz="1800" i="1" spc="-5" dirty="0">
                <a:latin typeface="Calibri"/>
                <a:cs typeface="Calibri"/>
              </a:rPr>
              <a:t>4: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Applying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Kirchhoff’s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current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law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at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node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5" dirty="0">
                <a:latin typeface="Calibri"/>
                <a:cs typeface="Calibri"/>
              </a:rPr>
              <a:t> (in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two-node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network,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applied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only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node),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5297" y="5856620"/>
            <a:ext cx="1592448" cy="29662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8112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93980"/>
            <a:ext cx="7552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5" dirty="0"/>
              <a:t> </a:t>
            </a:r>
            <a:r>
              <a:rPr spc="-5" dirty="0"/>
              <a:t>5:</a:t>
            </a:r>
            <a:r>
              <a:rPr spc="10" dirty="0"/>
              <a:t> </a:t>
            </a:r>
            <a:r>
              <a:rPr spc="-5" dirty="0"/>
              <a:t>There</a:t>
            </a:r>
            <a:r>
              <a:rPr dirty="0"/>
              <a:t> </a:t>
            </a:r>
            <a:r>
              <a:rPr spc="-5" dirty="0"/>
              <a:t>are</a:t>
            </a:r>
            <a:r>
              <a:rPr dirty="0"/>
              <a:t> three</a:t>
            </a:r>
            <a:r>
              <a:rPr spc="-5" dirty="0"/>
              <a:t> equations</a:t>
            </a:r>
            <a:r>
              <a:rPr spc="15" dirty="0"/>
              <a:t> </a:t>
            </a:r>
            <a:r>
              <a:rPr spc="-5" dirty="0"/>
              <a:t>and</a:t>
            </a:r>
            <a:r>
              <a:rPr spc="-10" dirty="0"/>
              <a:t> </a:t>
            </a:r>
            <a:r>
              <a:rPr spc="-5" dirty="0"/>
              <a:t>three</a:t>
            </a:r>
            <a:r>
              <a:rPr spc="15" dirty="0"/>
              <a:t> </a:t>
            </a:r>
            <a:r>
              <a:rPr spc="-5" dirty="0"/>
              <a:t>unknowns (units</a:t>
            </a:r>
            <a:r>
              <a:rPr spc="15" dirty="0"/>
              <a:t> </a:t>
            </a:r>
            <a:r>
              <a:rPr spc="-5" dirty="0"/>
              <a:t>removed </a:t>
            </a:r>
            <a:r>
              <a:rPr spc="-10" dirty="0"/>
              <a:t>for</a:t>
            </a:r>
            <a:r>
              <a:rPr spc="45" dirty="0"/>
              <a:t> </a:t>
            </a:r>
            <a:r>
              <a:rPr i="0" spc="-5" dirty="0">
                <a:latin typeface="Calibri"/>
                <a:cs typeface="Calibri"/>
              </a:rPr>
              <a:t>clarity):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7696" y="624077"/>
            <a:ext cx="6364224" cy="8778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1694434"/>
            <a:ext cx="5099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third-order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determinants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(Appendix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D),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have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2057398"/>
            <a:ext cx="5447157" cy="411480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3"/>
            <a:ext cx="18112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980"/>
            <a:ext cx="8984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Solution</a:t>
            </a:r>
            <a:r>
              <a:rPr sz="1800" b="1" i="1" spc="14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2:</a:t>
            </a:r>
            <a:r>
              <a:rPr sz="1800" b="1" i="1" spc="1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Instead</a:t>
            </a:r>
            <a:r>
              <a:rPr sz="1800" i="1" spc="1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i="1" spc="14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using</a:t>
            </a:r>
            <a:r>
              <a:rPr sz="1800" i="1" spc="14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third-order</a:t>
            </a:r>
            <a:r>
              <a:rPr sz="1800" i="1" spc="1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determinants</a:t>
            </a:r>
            <a:r>
              <a:rPr sz="1800" i="1" spc="1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as</a:t>
            </a:r>
            <a:r>
              <a:rPr sz="1800" i="1" spc="1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in</a:t>
            </a:r>
            <a:r>
              <a:rPr sz="1800" i="1" spc="14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Solution</a:t>
            </a:r>
            <a:r>
              <a:rPr sz="1800" i="1" spc="14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1,</a:t>
            </a:r>
            <a:r>
              <a:rPr sz="1800" i="1" spc="1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reduce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three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equations</a:t>
            </a:r>
            <a:r>
              <a:rPr sz="1800" spc="-10" dirty="0">
                <a:latin typeface="Calibri"/>
                <a:cs typeface="Calibri"/>
              </a:rPr>
              <a:t> 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two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substituting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third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equation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first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second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equations: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237" y="842302"/>
            <a:ext cx="6867525" cy="53298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7350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8112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0"/>
            <a:ext cx="8988425" cy="572643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88265" algn="just">
              <a:lnSpc>
                <a:spcPct val="100000"/>
              </a:lnSpc>
              <a:spcBef>
                <a:spcPts val="935"/>
              </a:spcBef>
            </a:pPr>
            <a:r>
              <a:rPr sz="1800" b="1" dirty="0">
                <a:latin typeface="Calibri"/>
                <a:cs typeface="Calibri"/>
              </a:rPr>
              <a:t>Mesh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Analysis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Procedure</a:t>
            </a:r>
            <a:endParaRPr sz="18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844"/>
              </a:spcBef>
              <a:buAutoNum type="arabicPeriod"/>
              <a:tabLst>
                <a:tab pos="355600" algn="l"/>
              </a:tabLst>
            </a:pPr>
            <a:r>
              <a:rPr sz="1800" b="1" i="1" spc="-5" dirty="0">
                <a:latin typeface="Calibri"/>
                <a:cs typeface="Calibri"/>
              </a:rPr>
              <a:t>Assign </a:t>
            </a:r>
            <a:r>
              <a:rPr sz="1800" b="1" i="1" dirty="0">
                <a:latin typeface="Calibri"/>
                <a:cs typeface="Calibri"/>
              </a:rPr>
              <a:t>a </a:t>
            </a:r>
            <a:r>
              <a:rPr sz="1800" b="1" i="1" spc="-5" dirty="0">
                <a:latin typeface="Calibri"/>
                <a:cs typeface="Calibri"/>
              </a:rPr>
              <a:t>distinct current </a:t>
            </a:r>
            <a:r>
              <a:rPr sz="1800" b="1" i="1" dirty="0">
                <a:latin typeface="Calibri"/>
                <a:cs typeface="Calibri"/>
              </a:rPr>
              <a:t>in </a:t>
            </a:r>
            <a:r>
              <a:rPr sz="1800" b="1" i="1" spc="-5" dirty="0">
                <a:latin typeface="Calibri"/>
                <a:cs typeface="Calibri"/>
              </a:rPr>
              <a:t>the clockwise direction </a:t>
            </a:r>
            <a:r>
              <a:rPr sz="1800" b="1" i="1" spc="-15" dirty="0">
                <a:latin typeface="Calibri"/>
                <a:cs typeface="Calibri"/>
              </a:rPr>
              <a:t>to </a:t>
            </a:r>
            <a:r>
              <a:rPr sz="1800" b="1" i="1" spc="-5" dirty="0">
                <a:latin typeface="Calibri"/>
                <a:cs typeface="Calibri"/>
              </a:rPr>
              <a:t>each independent, </a:t>
            </a:r>
            <a:r>
              <a:rPr sz="1800" b="1" i="1" dirty="0">
                <a:latin typeface="Calibri"/>
                <a:cs typeface="Calibri"/>
              </a:rPr>
              <a:t>closed loop </a:t>
            </a:r>
            <a:r>
              <a:rPr sz="1800" b="1" i="1" spc="-5" dirty="0">
                <a:latin typeface="Calibri"/>
                <a:cs typeface="Calibri"/>
              </a:rPr>
              <a:t>of the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network. </a:t>
            </a:r>
            <a:r>
              <a:rPr sz="1800" b="1" i="1" dirty="0">
                <a:latin typeface="Calibri"/>
                <a:cs typeface="Calibri"/>
              </a:rPr>
              <a:t>It is </a:t>
            </a:r>
            <a:r>
              <a:rPr sz="1800" b="1" i="1" spc="-5" dirty="0">
                <a:latin typeface="Calibri"/>
                <a:cs typeface="Calibri"/>
              </a:rPr>
              <a:t>not absolutely necessary </a:t>
            </a:r>
            <a:r>
              <a:rPr sz="1800" b="1" i="1" spc="-15" dirty="0">
                <a:latin typeface="Calibri"/>
                <a:cs typeface="Calibri"/>
              </a:rPr>
              <a:t>to </a:t>
            </a:r>
            <a:r>
              <a:rPr sz="1800" b="1" i="1" dirty="0">
                <a:latin typeface="Calibri"/>
                <a:cs typeface="Calibri"/>
              </a:rPr>
              <a:t>choose the </a:t>
            </a:r>
            <a:r>
              <a:rPr sz="1800" b="1" i="1" spc="-5" dirty="0">
                <a:latin typeface="Calibri"/>
                <a:cs typeface="Calibri"/>
              </a:rPr>
              <a:t>clockwise </a:t>
            </a:r>
            <a:r>
              <a:rPr sz="1800" b="1" i="1" dirty="0">
                <a:latin typeface="Calibri"/>
                <a:cs typeface="Calibri"/>
              </a:rPr>
              <a:t>direction </a:t>
            </a:r>
            <a:r>
              <a:rPr sz="1800" b="1" i="1" spc="-10" dirty="0">
                <a:latin typeface="Calibri"/>
                <a:cs typeface="Calibri"/>
              </a:rPr>
              <a:t>for </a:t>
            </a:r>
            <a:r>
              <a:rPr sz="1800" b="1" i="1" spc="-5" dirty="0">
                <a:latin typeface="Calibri"/>
                <a:cs typeface="Calibri"/>
              </a:rPr>
              <a:t>each </a:t>
            </a:r>
            <a:r>
              <a:rPr sz="1800" b="1" i="1" dirty="0">
                <a:latin typeface="Calibri"/>
                <a:cs typeface="Calibri"/>
              </a:rPr>
              <a:t>loop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current. </a:t>
            </a:r>
            <a:r>
              <a:rPr sz="1800" b="1" i="1" spc="-20" dirty="0">
                <a:latin typeface="Calibri"/>
                <a:cs typeface="Calibri"/>
              </a:rPr>
              <a:t>However, </a:t>
            </a:r>
            <a:r>
              <a:rPr sz="1800" b="1" i="1" spc="-10" dirty="0">
                <a:latin typeface="Calibri"/>
                <a:cs typeface="Calibri"/>
              </a:rPr>
              <a:t>by </a:t>
            </a:r>
            <a:r>
              <a:rPr sz="1800" b="1" i="1" dirty="0">
                <a:latin typeface="Calibri"/>
                <a:cs typeface="Calibri"/>
              </a:rPr>
              <a:t>choosing the </a:t>
            </a:r>
            <a:r>
              <a:rPr sz="1800" b="1" i="1" spc="-5" dirty="0">
                <a:latin typeface="Calibri"/>
                <a:cs typeface="Calibri"/>
              </a:rPr>
              <a:t>clockwise </a:t>
            </a:r>
            <a:r>
              <a:rPr sz="1800" b="1" i="1" dirty="0">
                <a:latin typeface="Calibri"/>
                <a:cs typeface="Calibri"/>
              </a:rPr>
              <a:t>direction </a:t>
            </a:r>
            <a:r>
              <a:rPr sz="1800" b="1" i="1" spc="-5" dirty="0">
                <a:latin typeface="Calibri"/>
                <a:cs typeface="Calibri"/>
              </a:rPr>
              <a:t>as </a:t>
            </a:r>
            <a:r>
              <a:rPr sz="1800" b="1" i="1" dirty="0">
                <a:latin typeface="Calibri"/>
                <a:cs typeface="Calibri"/>
              </a:rPr>
              <a:t>a </a:t>
            </a:r>
            <a:r>
              <a:rPr sz="1800" b="1" i="1" spc="-10" dirty="0">
                <a:latin typeface="Calibri"/>
                <a:cs typeface="Calibri"/>
              </a:rPr>
              <a:t>standard, </a:t>
            </a:r>
            <a:r>
              <a:rPr sz="1800" b="1" i="1" dirty="0">
                <a:latin typeface="Calibri"/>
                <a:cs typeface="Calibri"/>
              </a:rPr>
              <a:t>we </a:t>
            </a:r>
            <a:r>
              <a:rPr sz="1800" b="1" i="1" spc="-5" dirty="0">
                <a:latin typeface="Calibri"/>
                <a:cs typeface="Calibri"/>
              </a:rPr>
              <a:t>can develop </a:t>
            </a:r>
            <a:r>
              <a:rPr sz="1800" b="1" i="1" dirty="0">
                <a:latin typeface="Calibri"/>
                <a:cs typeface="Calibri"/>
              </a:rPr>
              <a:t>a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shorthand </a:t>
            </a:r>
            <a:r>
              <a:rPr sz="1800" b="1" i="1" dirty="0">
                <a:latin typeface="Calibri"/>
                <a:cs typeface="Calibri"/>
              </a:rPr>
              <a:t>method (Section </a:t>
            </a:r>
            <a:r>
              <a:rPr sz="1800" b="1" i="1" spc="-5" dirty="0">
                <a:latin typeface="Calibri"/>
                <a:cs typeface="Calibri"/>
              </a:rPr>
              <a:t>8.8) </a:t>
            </a:r>
            <a:r>
              <a:rPr sz="1800" b="1" i="1" spc="-10" dirty="0">
                <a:latin typeface="Calibri"/>
                <a:cs typeface="Calibri"/>
              </a:rPr>
              <a:t>for </a:t>
            </a:r>
            <a:r>
              <a:rPr sz="1800" b="1" i="1" spc="-5" dirty="0">
                <a:latin typeface="Calibri"/>
                <a:cs typeface="Calibri"/>
              </a:rPr>
              <a:t>writing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5" dirty="0">
                <a:latin typeface="Calibri"/>
                <a:cs typeface="Calibri"/>
              </a:rPr>
              <a:t>required equations </a:t>
            </a:r>
            <a:r>
              <a:rPr sz="1800" b="1" i="1" dirty="0">
                <a:latin typeface="Calibri"/>
                <a:cs typeface="Calibri"/>
              </a:rPr>
              <a:t>that </a:t>
            </a:r>
            <a:r>
              <a:rPr sz="1800" b="1" i="1" spc="-5" dirty="0">
                <a:latin typeface="Calibri"/>
                <a:cs typeface="Calibri"/>
              </a:rPr>
              <a:t>will save </a:t>
            </a:r>
            <a:r>
              <a:rPr sz="1800" b="1" i="1" dirty="0">
                <a:latin typeface="Calibri"/>
                <a:cs typeface="Calibri"/>
              </a:rPr>
              <a:t>time and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possibly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prevent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some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common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errors.</a:t>
            </a:r>
            <a:endParaRPr sz="18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i="1" spc="-5" dirty="0">
                <a:latin typeface="Calibri"/>
                <a:cs typeface="Calibri"/>
              </a:rPr>
              <a:t>Indicate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5" dirty="0">
                <a:latin typeface="Calibri"/>
                <a:cs typeface="Calibri"/>
              </a:rPr>
              <a:t>polarities within each </a:t>
            </a:r>
            <a:r>
              <a:rPr sz="1800" b="1" i="1" dirty="0">
                <a:latin typeface="Calibri"/>
                <a:cs typeface="Calibri"/>
              </a:rPr>
              <a:t>loop </a:t>
            </a:r>
            <a:r>
              <a:rPr sz="1800" b="1" i="1" spc="-10" dirty="0">
                <a:latin typeface="Calibri"/>
                <a:cs typeface="Calibri"/>
              </a:rPr>
              <a:t>for </a:t>
            </a:r>
            <a:r>
              <a:rPr sz="1800" b="1" i="1" dirty="0">
                <a:latin typeface="Calibri"/>
                <a:cs typeface="Calibri"/>
              </a:rPr>
              <a:t>each </a:t>
            </a:r>
            <a:r>
              <a:rPr sz="1800" b="1" i="1" spc="-10" dirty="0">
                <a:latin typeface="Calibri"/>
                <a:cs typeface="Calibri"/>
              </a:rPr>
              <a:t>resistor </a:t>
            </a:r>
            <a:r>
              <a:rPr sz="1800" b="1" i="1" dirty="0">
                <a:latin typeface="Calibri"/>
                <a:cs typeface="Calibri"/>
              </a:rPr>
              <a:t>as </a:t>
            </a:r>
            <a:r>
              <a:rPr sz="1800" b="1" i="1" spc="-5" dirty="0">
                <a:latin typeface="Calibri"/>
                <a:cs typeface="Calibri"/>
              </a:rPr>
              <a:t>determined </a:t>
            </a:r>
            <a:r>
              <a:rPr sz="1800" b="1" i="1" spc="-10" dirty="0">
                <a:latin typeface="Calibri"/>
                <a:cs typeface="Calibri"/>
              </a:rPr>
              <a:t>by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5" dirty="0">
                <a:latin typeface="Calibri"/>
                <a:cs typeface="Calibri"/>
              </a:rPr>
              <a:t>assumed </a:t>
            </a:r>
            <a:r>
              <a:rPr sz="1800" b="1" i="1" dirty="0">
                <a:latin typeface="Calibri"/>
                <a:cs typeface="Calibri"/>
              </a:rPr>
              <a:t> direction </a:t>
            </a:r>
            <a:r>
              <a:rPr sz="1800" b="1" i="1" spc="-5" dirty="0">
                <a:latin typeface="Calibri"/>
                <a:cs typeface="Calibri"/>
              </a:rPr>
              <a:t>of </a:t>
            </a:r>
            <a:r>
              <a:rPr sz="1800" b="1" i="1" dirty="0">
                <a:latin typeface="Calibri"/>
                <a:cs typeface="Calibri"/>
              </a:rPr>
              <a:t>loop </a:t>
            </a:r>
            <a:r>
              <a:rPr sz="1800" b="1" i="1" spc="-5" dirty="0">
                <a:latin typeface="Calibri"/>
                <a:cs typeface="Calibri"/>
              </a:rPr>
              <a:t>current for </a:t>
            </a:r>
            <a:r>
              <a:rPr sz="1800" b="1" i="1" dirty="0">
                <a:latin typeface="Calibri"/>
                <a:cs typeface="Calibri"/>
              </a:rPr>
              <a:t>that </a:t>
            </a:r>
            <a:r>
              <a:rPr sz="1800" b="1" i="1" spc="-5" dirty="0">
                <a:latin typeface="Calibri"/>
                <a:cs typeface="Calibri"/>
              </a:rPr>
              <a:t>loop. Note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5" dirty="0">
                <a:latin typeface="Calibri"/>
                <a:cs typeface="Calibri"/>
              </a:rPr>
              <a:t>requirement that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5" dirty="0">
                <a:latin typeface="Calibri"/>
                <a:cs typeface="Calibri"/>
              </a:rPr>
              <a:t>polarities be placed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within each loop. This </a:t>
            </a:r>
            <a:r>
              <a:rPr sz="1800" b="1" i="1" dirty="0">
                <a:latin typeface="Calibri"/>
                <a:cs typeface="Calibri"/>
              </a:rPr>
              <a:t>requires, </a:t>
            </a:r>
            <a:r>
              <a:rPr sz="1800" b="1" i="1" spc="-5" dirty="0">
                <a:latin typeface="Calibri"/>
                <a:cs typeface="Calibri"/>
              </a:rPr>
              <a:t>as </a:t>
            </a:r>
            <a:r>
              <a:rPr sz="1800" b="1" i="1" spc="-10" dirty="0">
                <a:latin typeface="Calibri"/>
                <a:cs typeface="Calibri"/>
              </a:rPr>
              <a:t>shown </a:t>
            </a:r>
            <a:r>
              <a:rPr sz="1800" b="1" i="1" dirty="0">
                <a:latin typeface="Calibri"/>
                <a:cs typeface="Calibri"/>
              </a:rPr>
              <a:t>in </a:t>
            </a:r>
            <a:r>
              <a:rPr sz="1800" b="1" i="1" spc="-5" dirty="0">
                <a:latin typeface="Calibri"/>
                <a:cs typeface="Calibri"/>
              </a:rPr>
              <a:t>Fig., </a:t>
            </a:r>
            <a:r>
              <a:rPr sz="1800" b="1" i="1" dirty="0">
                <a:latin typeface="Calibri"/>
                <a:cs typeface="Calibri"/>
              </a:rPr>
              <a:t>that the 4 Ω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resistor </a:t>
            </a:r>
            <a:r>
              <a:rPr sz="1800" b="1" i="1" spc="-5" dirty="0">
                <a:latin typeface="Calibri"/>
                <a:cs typeface="Calibri"/>
              </a:rPr>
              <a:t>have </a:t>
            </a:r>
            <a:r>
              <a:rPr sz="1800" b="1" i="1" dirty="0">
                <a:latin typeface="Calibri"/>
                <a:cs typeface="Calibri"/>
              </a:rPr>
              <a:t>two </a:t>
            </a:r>
            <a:r>
              <a:rPr sz="1800" b="1" i="1" spc="-5" dirty="0">
                <a:latin typeface="Calibri"/>
                <a:cs typeface="Calibri"/>
              </a:rPr>
              <a:t>sets </a:t>
            </a:r>
            <a:r>
              <a:rPr sz="1800" b="1" i="1" spc="10" dirty="0">
                <a:latin typeface="Calibri"/>
                <a:cs typeface="Calibri"/>
              </a:rPr>
              <a:t>of 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polarities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across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it.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i="1" dirty="0">
                <a:latin typeface="Calibri"/>
                <a:cs typeface="Calibri"/>
              </a:rPr>
              <a:t>Apply</a:t>
            </a:r>
            <a:r>
              <a:rPr sz="1800" b="1" i="1" spc="2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Kirchhoff’s</a:t>
            </a:r>
            <a:r>
              <a:rPr sz="1800" b="1" i="1" spc="22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voltage</a:t>
            </a:r>
            <a:r>
              <a:rPr sz="1800" b="1" i="1" spc="2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law</a:t>
            </a:r>
            <a:r>
              <a:rPr sz="1800" b="1" i="1" spc="2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around</a:t>
            </a:r>
            <a:r>
              <a:rPr sz="1800" b="1" i="1" spc="204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each</a:t>
            </a:r>
            <a:r>
              <a:rPr sz="1800" b="1" i="1" spc="2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closed</a:t>
            </a:r>
            <a:r>
              <a:rPr sz="1800" b="1" i="1" spc="2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loop</a:t>
            </a:r>
            <a:r>
              <a:rPr sz="1800" b="1" i="1" spc="2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2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2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clockwise</a:t>
            </a:r>
            <a:r>
              <a:rPr sz="1800" b="1" i="1" spc="22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direction.</a:t>
            </a:r>
            <a:r>
              <a:rPr sz="1800" b="1" i="1" spc="2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Again, </a:t>
            </a:r>
            <a:r>
              <a:rPr sz="1800" b="1" i="1" spc="-39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9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clockwise</a:t>
            </a:r>
            <a:r>
              <a:rPr sz="1800" b="1" i="1" spc="9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direction</a:t>
            </a:r>
            <a:r>
              <a:rPr sz="1800" b="1" i="1" spc="9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was</a:t>
            </a:r>
            <a:r>
              <a:rPr sz="1800" b="1" i="1" spc="9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chosen</a:t>
            </a:r>
            <a:r>
              <a:rPr sz="1800" b="1" i="1" spc="9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to</a:t>
            </a:r>
            <a:r>
              <a:rPr sz="1800" b="1" i="1" spc="9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establish</a:t>
            </a:r>
            <a:r>
              <a:rPr sz="1800" b="1" i="1" spc="10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uniformity</a:t>
            </a:r>
            <a:r>
              <a:rPr sz="1800" b="1" i="1" spc="10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1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prepare</a:t>
            </a:r>
            <a:r>
              <a:rPr sz="1800" b="1" i="1" spc="100" dirty="0">
                <a:latin typeface="Calibri"/>
                <a:cs typeface="Calibri"/>
              </a:rPr>
              <a:t> </a:t>
            </a:r>
            <a:r>
              <a:rPr sz="1800" b="1" i="1" spc="5" dirty="0">
                <a:latin typeface="Calibri"/>
                <a:cs typeface="Calibri"/>
              </a:rPr>
              <a:t>us</a:t>
            </a:r>
            <a:r>
              <a:rPr sz="1800" b="1" i="1" spc="10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for</a:t>
            </a:r>
            <a:r>
              <a:rPr sz="1800" b="1" i="1" spc="10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10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method </a:t>
            </a:r>
            <a:r>
              <a:rPr sz="1800" b="1" i="1" spc="-395" dirty="0">
                <a:latin typeface="Calibri"/>
                <a:cs typeface="Calibri"/>
              </a:rPr>
              <a:t> </a:t>
            </a:r>
            <a:r>
              <a:rPr sz="1800" b="1" i="1" spc="-15" dirty="0">
                <a:latin typeface="Calibri"/>
                <a:cs typeface="Calibri"/>
              </a:rPr>
              <a:t>to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be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introduced </a:t>
            </a: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-5" dirty="0">
                <a:latin typeface="Calibri"/>
                <a:cs typeface="Calibri"/>
              </a:rPr>
              <a:t> the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5" dirty="0">
                <a:latin typeface="Calibri"/>
                <a:cs typeface="Calibri"/>
              </a:rPr>
              <a:t>next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section.</a:t>
            </a:r>
            <a:endParaRPr sz="1800">
              <a:latin typeface="Calibri"/>
              <a:cs typeface="Calibri"/>
            </a:endParaRPr>
          </a:p>
          <a:p>
            <a:pPr marL="355600" marR="5080" lvl="1" indent="-187960" algn="just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485140" algn="l"/>
              </a:tabLst>
            </a:pPr>
            <a:r>
              <a:rPr sz="1800" b="1" i="1" spc="5" dirty="0">
                <a:latin typeface="Calibri"/>
                <a:cs typeface="Calibri"/>
              </a:rPr>
              <a:t>If </a:t>
            </a:r>
            <a:r>
              <a:rPr sz="1800" b="1" i="1" dirty="0">
                <a:latin typeface="Calibri"/>
                <a:cs typeface="Calibri"/>
              </a:rPr>
              <a:t>a </a:t>
            </a:r>
            <a:r>
              <a:rPr sz="1800" b="1" i="1" spc="-5" dirty="0">
                <a:latin typeface="Calibri"/>
                <a:cs typeface="Calibri"/>
              </a:rPr>
              <a:t>resistor </a:t>
            </a:r>
            <a:r>
              <a:rPr sz="1800" b="1" i="1" dirty="0">
                <a:latin typeface="Calibri"/>
                <a:cs typeface="Calibri"/>
              </a:rPr>
              <a:t>has two </a:t>
            </a:r>
            <a:r>
              <a:rPr sz="1800" b="1" i="1" spc="-5" dirty="0">
                <a:latin typeface="Calibri"/>
                <a:cs typeface="Calibri"/>
              </a:rPr>
              <a:t>or </a:t>
            </a:r>
            <a:r>
              <a:rPr sz="1800" b="1" i="1" dirty="0">
                <a:latin typeface="Calibri"/>
                <a:cs typeface="Calibri"/>
              </a:rPr>
              <a:t>more </a:t>
            </a:r>
            <a:r>
              <a:rPr sz="1800" b="1" i="1" spc="-5" dirty="0">
                <a:latin typeface="Calibri"/>
                <a:cs typeface="Calibri"/>
              </a:rPr>
              <a:t>assumed currents through </a:t>
            </a:r>
            <a:r>
              <a:rPr sz="1800" b="1" i="1" dirty="0">
                <a:latin typeface="Calibri"/>
                <a:cs typeface="Calibri"/>
              </a:rPr>
              <a:t>it, the </a:t>
            </a:r>
            <a:r>
              <a:rPr sz="1800" b="1" i="1" spc="-15" dirty="0">
                <a:latin typeface="Calibri"/>
                <a:cs typeface="Calibri"/>
              </a:rPr>
              <a:t>total </a:t>
            </a:r>
            <a:r>
              <a:rPr sz="1800" b="1" i="1" dirty="0">
                <a:latin typeface="Calibri"/>
                <a:cs typeface="Calibri"/>
              </a:rPr>
              <a:t>current through </a:t>
            </a:r>
            <a:r>
              <a:rPr sz="1800" b="1" i="1" spc="-5" dirty="0">
                <a:latin typeface="Calibri"/>
                <a:cs typeface="Calibri"/>
              </a:rPr>
              <a:t>the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resistor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is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assumed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current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of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loop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which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Kirchhoff’s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voltage</a:t>
            </a:r>
            <a:r>
              <a:rPr sz="1800" b="1" spc="3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law</a:t>
            </a:r>
            <a:r>
              <a:rPr sz="1800" b="1" spc="3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is</a:t>
            </a:r>
            <a:r>
              <a:rPr sz="1800" b="1" spc="3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being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applied,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plus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the</a:t>
            </a:r>
            <a:r>
              <a:rPr sz="1800" b="1" i="1" spc="-5" dirty="0">
                <a:latin typeface="Calibri"/>
                <a:cs typeface="Calibri"/>
              </a:rPr>
              <a:t> assumed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currents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5" dirty="0">
                <a:latin typeface="Calibri"/>
                <a:cs typeface="Calibri"/>
              </a:rPr>
              <a:t>of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other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loops</a:t>
            </a:r>
            <a:r>
              <a:rPr sz="1800" b="1" i="1" dirty="0">
                <a:latin typeface="Calibri"/>
                <a:cs typeface="Calibri"/>
              </a:rPr>
              <a:t> passing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through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same </a:t>
            </a:r>
            <a:r>
              <a:rPr sz="1800" b="1" i="1" dirty="0">
                <a:latin typeface="Calibri"/>
                <a:cs typeface="Calibri"/>
              </a:rPr>
              <a:t> direction,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minus</a:t>
            </a:r>
            <a:r>
              <a:rPr sz="1800" b="1" i="1" dirty="0">
                <a:latin typeface="Calibri"/>
                <a:cs typeface="Calibri"/>
              </a:rPr>
              <a:t> the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assumed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currents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through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opposite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direction.</a:t>
            </a:r>
            <a:endParaRPr sz="1800">
              <a:latin typeface="Calibri"/>
              <a:cs typeface="Calibri"/>
            </a:endParaRPr>
          </a:p>
          <a:p>
            <a:pPr marL="454659" lvl="1" indent="-287020" algn="just">
              <a:lnSpc>
                <a:spcPct val="100000"/>
              </a:lnSpc>
              <a:buAutoNum type="alphaLcPeriod"/>
              <a:tabLst>
                <a:tab pos="454659" algn="l"/>
              </a:tabLst>
            </a:pPr>
            <a:r>
              <a:rPr sz="1800" b="1" i="1" spc="-5" dirty="0">
                <a:latin typeface="Calibri"/>
                <a:cs typeface="Calibri"/>
              </a:rPr>
              <a:t>The</a:t>
            </a:r>
            <a:r>
              <a:rPr sz="1800" b="1" i="1" spc="434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polarity</a:t>
            </a:r>
            <a:r>
              <a:rPr sz="1800" b="1" i="1" spc="4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of</a:t>
            </a:r>
            <a:r>
              <a:rPr sz="1800" b="1" i="1" spc="4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</a:t>
            </a:r>
            <a:r>
              <a:rPr sz="1800" b="1" i="1" spc="44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voltage</a:t>
            </a:r>
            <a:r>
              <a:rPr sz="1800" b="1" i="1" spc="44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source</a:t>
            </a:r>
            <a:r>
              <a:rPr sz="1800" b="1" i="1" spc="4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is</a:t>
            </a:r>
            <a:r>
              <a:rPr sz="1800" b="1" i="1" spc="4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unaffected</a:t>
            </a:r>
            <a:r>
              <a:rPr sz="1800" b="1" i="1" spc="42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by</a:t>
            </a:r>
            <a:r>
              <a:rPr sz="1800" b="1" i="1" spc="42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the</a:t>
            </a:r>
            <a:r>
              <a:rPr sz="1800" b="1" i="1" spc="4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direction</a:t>
            </a:r>
            <a:r>
              <a:rPr sz="1800" b="1" i="1" spc="4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of</a:t>
            </a:r>
            <a:r>
              <a:rPr sz="1800" b="1" i="1" spc="4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the</a:t>
            </a:r>
            <a:r>
              <a:rPr sz="1800" b="1" i="1" spc="434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assigned</a:t>
            </a:r>
            <a:r>
              <a:rPr sz="1800" b="1" i="1" spc="4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loop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currents.</a:t>
            </a:r>
            <a:endParaRPr sz="1800">
              <a:latin typeface="Calibri"/>
              <a:cs typeface="Calibri"/>
            </a:endParaRPr>
          </a:p>
          <a:p>
            <a:pPr marL="239395" indent="-227329">
              <a:lnSpc>
                <a:spcPct val="100000"/>
              </a:lnSpc>
              <a:buAutoNum type="arabicPeriod" startAt="4"/>
              <a:tabLst>
                <a:tab pos="240029" algn="l"/>
              </a:tabLst>
            </a:pPr>
            <a:r>
              <a:rPr sz="1800" b="1" i="1" spc="-5" dirty="0">
                <a:latin typeface="Calibri"/>
                <a:cs typeface="Calibri"/>
              </a:rPr>
              <a:t>Solve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resulting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simultaneous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linear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equations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for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5" dirty="0">
                <a:latin typeface="Calibri"/>
                <a:cs typeface="Calibri"/>
              </a:rPr>
              <a:t>assumed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loop</a:t>
            </a:r>
            <a:r>
              <a:rPr sz="1800" b="1" i="1" spc="-5" dirty="0">
                <a:latin typeface="Calibri"/>
                <a:cs typeface="Calibri"/>
              </a:rPr>
              <a:t> currents.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783" y="0"/>
            <a:ext cx="9081770" cy="3108960"/>
            <a:chOff x="62783" y="0"/>
            <a:chExt cx="9081770" cy="3108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83" y="1029231"/>
              <a:ext cx="5462143" cy="19904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7692" y="0"/>
              <a:ext cx="3726306" cy="31089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739" y="93980"/>
            <a:ext cx="4518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EXAMPLE </a:t>
            </a:r>
            <a:r>
              <a:rPr sz="1800" b="1" spc="-5" dirty="0">
                <a:latin typeface="Calibri"/>
                <a:cs typeface="Calibri"/>
              </a:rPr>
              <a:t>8.11 </a:t>
            </a:r>
            <a:r>
              <a:rPr sz="1800" spc="-5" dirty="0">
                <a:latin typeface="Calibri"/>
                <a:cs typeface="Calibri"/>
              </a:rPr>
              <a:t>Consider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same basic </a:t>
            </a:r>
            <a:r>
              <a:rPr sz="1800" spc="-10" dirty="0">
                <a:latin typeface="Calibri"/>
                <a:cs typeface="Calibri"/>
              </a:rPr>
              <a:t>network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Example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8.9,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now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appearing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shown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535679"/>
            <a:ext cx="6284478" cy="256032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8112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494278"/>
            <a:ext cx="89852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actual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through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2 V </a:t>
            </a:r>
            <a:r>
              <a:rPr sz="1800" spc="-10" dirty="0">
                <a:latin typeface="Calibri"/>
                <a:cs typeface="Calibri"/>
              </a:rPr>
              <a:t>source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2 Ω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resistor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5" dirty="0">
                <a:latin typeface="Calibri"/>
                <a:cs typeface="Calibri"/>
              </a:rPr>
              <a:t>therefore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A in the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other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direction,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current</a:t>
            </a:r>
            <a:r>
              <a:rPr sz="1800" spc="-5" dirty="0">
                <a:latin typeface="Calibri"/>
                <a:cs typeface="Calibri"/>
              </a:rPr>
              <a:t> through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 V </a:t>
            </a:r>
            <a:r>
              <a:rPr sz="1800" spc="-10" dirty="0">
                <a:latin typeface="Calibri"/>
                <a:cs typeface="Calibri"/>
              </a:rPr>
              <a:t>source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Ω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resistor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2 A in the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opposite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indicated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circuit.</a:t>
            </a:r>
            <a:endParaRPr sz="18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current </a:t>
            </a:r>
            <a:r>
              <a:rPr sz="1800" spc="-5" dirty="0">
                <a:latin typeface="Calibri"/>
                <a:cs typeface="Calibri"/>
              </a:rPr>
              <a:t>through </a:t>
            </a:r>
            <a:r>
              <a:rPr sz="1800" dirty="0">
                <a:latin typeface="Calibri"/>
                <a:cs typeface="Calibri"/>
              </a:rPr>
              <a:t>the 4 Ω </a:t>
            </a:r>
            <a:r>
              <a:rPr sz="1800" spc="-10" dirty="0">
                <a:latin typeface="Calibri"/>
                <a:cs typeface="Calibri"/>
              </a:rPr>
              <a:t>resistor </a:t>
            </a:r>
            <a:r>
              <a:rPr sz="1800" spc="-5" dirty="0">
                <a:latin typeface="Calibri"/>
                <a:cs typeface="Calibri"/>
              </a:rPr>
              <a:t>is determined by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following </a:t>
            </a:r>
            <a:r>
              <a:rPr sz="1800" spc="-5" dirty="0">
                <a:latin typeface="Calibri"/>
                <a:cs typeface="Calibri"/>
              </a:rPr>
              <a:t>equation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original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651" y="5300471"/>
            <a:ext cx="6658505" cy="5985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76200"/>
            <a:ext cx="6003544" cy="283779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8112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smtClean="0"/>
              <a:t>MSc .Zahraa Hazim</a:t>
            </a:r>
            <a:endParaRPr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9636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  <p:sp>
        <p:nvSpPr>
          <p:cNvPr id="2" name="object 2"/>
          <p:cNvSpPr txBox="1"/>
          <p:nvPr/>
        </p:nvSpPr>
        <p:spPr>
          <a:xfrm>
            <a:off x="78739" y="0"/>
            <a:ext cx="8989695" cy="610806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b="1" spc="-5" dirty="0">
                <a:latin typeface="Calibri"/>
                <a:cs typeface="Calibri"/>
              </a:rPr>
              <a:t>8.9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NODAL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ANALYSIS </a:t>
            </a:r>
            <a:r>
              <a:rPr sz="2400" b="1" dirty="0">
                <a:latin typeface="Calibri"/>
                <a:cs typeface="Calibri"/>
              </a:rPr>
              <a:t>(GENERAL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APPROACH)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1" i="1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libri"/>
                <a:cs typeface="Calibri"/>
              </a:rPr>
              <a:t>number</a:t>
            </a:r>
            <a:r>
              <a:rPr sz="24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libri"/>
                <a:cs typeface="Calibri"/>
              </a:rPr>
              <a:t>of nodes</a:t>
            </a:r>
            <a:r>
              <a:rPr sz="24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4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libri"/>
                <a:cs typeface="Calibri"/>
              </a:rPr>
              <a:t>which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400" b="1" i="1" spc="-10" dirty="0">
                <a:solidFill>
                  <a:srgbClr val="C00000"/>
                </a:solidFill>
                <a:latin typeface="Calibri"/>
                <a:cs typeface="Calibri"/>
              </a:rPr>
              <a:t>voltage</a:t>
            </a:r>
            <a:r>
              <a:rPr sz="24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alibri"/>
                <a:cs typeface="Calibri"/>
              </a:rPr>
              <a:t>must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be</a:t>
            </a:r>
            <a:r>
              <a:rPr sz="2400" b="1" i="1" spc="-10" dirty="0">
                <a:solidFill>
                  <a:srgbClr val="C00000"/>
                </a:solidFill>
                <a:latin typeface="Calibri"/>
                <a:cs typeface="Calibri"/>
              </a:rPr>
              <a:t> determined</a:t>
            </a:r>
            <a:r>
              <a:rPr sz="24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libri"/>
                <a:cs typeface="Calibri"/>
              </a:rPr>
              <a:t>using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i="1" spc="-5" dirty="0">
                <a:solidFill>
                  <a:srgbClr val="C00000"/>
                </a:solidFill>
                <a:latin typeface="Calibri"/>
                <a:cs typeface="Calibri"/>
              </a:rPr>
              <a:t>nodal</a:t>
            </a:r>
            <a:r>
              <a:rPr sz="2400" b="1" i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analysis</a:t>
            </a:r>
            <a:r>
              <a:rPr sz="24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4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24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less </a:t>
            </a:r>
            <a:r>
              <a:rPr sz="2400" b="1" i="1" spc="-5" dirty="0">
                <a:solidFill>
                  <a:srgbClr val="C00000"/>
                </a:solidFill>
                <a:latin typeface="Calibri"/>
                <a:cs typeface="Calibri"/>
              </a:rPr>
              <a:t>than</a:t>
            </a:r>
            <a:r>
              <a:rPr sz="2400" b="1" i="1" spc="-10" dirty="0">
                <a:solidFill>
                  <a:srgbClr val="C00000"/>
                </a:solidFill>
                <a:latin typeface="Calibri"/>
                <a:cs typeface="Calibri"/>
              </a:rPr>
              <a:t> the </a:t>
            </a:r>
            <a:r>
              <a:rPr sz="2400" b="1" i="1" spc="-15" dirty="0">
                <a:solidFill>
                  <a:srgbClr val="C00000"/>
                </a:solidFill>
                <a:latin typeface="Calibri"/>
                <a:cs typeface="Calibri"/>
              </a:rPr>
              <a:t>total</a:t>
            </a:r>
            <a:r>
              <a:rPr sz="2400" b="1" i="1" spc="-5" dirty="0">
                <a:solidFill>
                  <a:srgbClr val="C00000"/>
                </a:solidFill>
                <a:latin typeface="Calibri"/>
                <a:cs typeface="Calibri"/>
              </a:rPr>
              <a:t> number</a:t>
            </a:r>
            <a:r>
              <a:rPr sz="24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400" b="1" i="1" spc="-10" dirty="0">
                <a:solidFill>
                  <a:srgbClr val="C00000"/>
                </a:solidFill>
                <a:latin typeface="Calibri"/>
                <a:cs typeface="Calibri"/>
              </a:rPr>
              <a:t>nodes.</a:t>
            </a:r>
            <a:endParaRPr sz="2400">
              <a:latin typeface="Calibri"/>
              <a:cs typeface="Calibri"/>
            </a:endParaRPr>
          </a:p>
          <a:p>
            <a:pPr marL="61594">
              <a:lnSpc>
                <a:spcPct val="100000"/>
              </a:lnSpc>
              <a:spcBef>
                <a:spcPts val="2039"/>
              </a:spcBef>
            </a:pPr>
            <a:r>
              <a:rPr sz="2400" b="1" dirty="0">
                <a:latin typeface="Calibri"/>
                <a:cs typeface="Calibri"/>
              </a:rPr>
              <a:t>Nodal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Analysis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Procedure</a:t>
            </a:r>
            <a:endParaRPr sz="2400">
              <a:latin typeface="Calibri"/>
              <a:cs typeface="Calibri"/>
            </a:endParaRPr>
          </a:p>
          <a:p>
            <a:pPr marL="314325" indent="-30226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14960" algn="l"/>
              </a:tabLst>
            </a:pPr>
            <a:r>
              <a:rPr sz="2400" b="1" i="1" spc="-10" dirty="0">
                <a:latin typeface="Calibri"/>
                <a:cs typeface="Calibri"/>
              </a:rPr>
              <a:t>Determine</a:t>
            </a:r>
            <a:r>
              <a:rPr sz="2400" b="1" i="1" spc="-5" dirty="0">
                <a:latin typeface="Calibri"/>
                <a:cs typeface="Calibri"/>
              </a:rPr>
              <a:t> the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number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of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nodes within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the </a:t>
            </a:r>
            <a:r>
              <a:rPr sz="2400" b="1" i="1" spc="-10" dirty="0">
                <a:latin typeface="Calibri"/>
                <a:cs typeface="Calibri"/>
              </a:rPr>
              <a:t>network.</a:t>
            </a:r>
            <a:endParaRPr sz="24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buAutoNum type="arabicPeriod"/>
              <a:tabLst>
                <a:tab pos="411480" algn="l"/>
                <a:tab pos="412115" algn="l"/>
                <a:tab pos="1083945" algn="l"/>
                <a:tab pos="1410335" algn="l"/>
                <a:tab pos="2763520" algn="l"/>
                <a:tab pos="3639820" algn="l"/>
                <a:tab pos="4286250" algn="l"/>
                <a:tab pos="5069840" algn="l"/>
                <a:tab pos="5828665" algn="l"/>
                <a:tab pos="7285990" algn="l"/>
                <a:tab pos="8081645" algn="l"/>
                <a:tab pos="8813165" algn="l"/>
              </a:tabLst>
            </a:pPr>
            <a:r>
              <a:rPr sz="2400" b="1" i="1" spc="-5" dirty="0">
                <a:latin typeface="Calibri"/>
                <a:cs typeface="Calibri"/>
              </a:rPr>
              <a:t>Pi</a:t>
            </a:r>
            <a:r>
              <a:rPr sz="2400" b="1" i="1" spc="-15" dirty="0">
                <a:latin typeface="Calibri"/>
                <a:cs typeface="Calibri"/>
              </a:rPr>
              <a:t>c</a:t>
            </a:r>
            <a:r>
              <a:rPr sz="2400" b="1" i="1" dirty="0">
                <a:latin typeface="Calibri"/>
                <a:cs typeface="Calibri"/>
              </a:rPr>
              <a:t>k	a	r</a:t>
            </a:r>
            <a:r>
              <a:rPr sz="2400" b="1" i="1" spc="-5" dirty="0">
                <a:latin typeface="Calibri"/>
                <a:cs typeface="Calibri"/>
              </a:rPr>
              <a:t>e</a:t>
            </a:r>
            <a:r>
              <a:rPr sz="2400" b="1" i="1" spc="-30" dirty="0">
                <a:latin typeface="Calibri"/>
                <a:cs typeface="Calibri"/>
              </a:rPr>
              <a:t>f</a:t>
            </a:r>
            <a:r>
              <a:rPr sz="2400" b="1" i="1" spc="-5" dirty="0">
                <a:latin typeface="Calibri"/>
                <a:cs typeface="Calibri"/>
              </a:rPr>
              <a:t>e</a:t>
            </a:r>
            <a:r>
              <a:rPr sz="2400" b="1" i="1" spc="-10" dirty="0">
                <a:latin typeface="Calibri"/>
                <a:cs typeface="Calibri"/>
              </a:rPr>
              <a:t>r</a:t>
            </a:r>
            <a:r>
              <a:rPr sz="2400" b="1" i="1" spc="-5" dirty="0">
                <a:latin typeface="Calibri"/>
                <a:cs typeface="Calibri"/>
              </a:rPr>
              <a:t>e</a:t>
            </a:r>
            <a:r>
              <a:rPr sz="2400" b="1" i="1" spc="-10" dirty="0">
                <a:latin typeface="Calibri"/>
                <a:cs typeface="Calibri"/>
              </a:rPr>
              <a:t>n</a:t>
            </a:r>
            <a:r>
              <a:rPr sz="2400" b="1" i="1" spc="-20" dirty="0">
                <a:latin typeface="Calibri"/>
                <a:cs typeface="Calibri"/>
              </a:rPr>
              <a:t>c</a:t>
            </a:r>
            <a:r>
              <a:rPr sz="2400" b="1" i="1" dirty="0">
                <a:latin typeface="Calibri"/>
                <a:cs typeface="Calibri"/>
              </a:rPr>
              <a:t>e	n</a:t>
            </a:r>
            <a:r>
              <a:rPr sz="2400" b="1" i="1" spc="-5" dirty="0">
                <a:latin typeface="Calibri"/>
                <a:cs typeface="Calibri"/>
              </a:rPr>
              <a:t>ode</a:t>
            </a:r>
            <a:r>
              <a:rPr sz="2400" b="1" i="1" dirty="0">
                <a:latin typeface="Calibri"/>
                <a:cs typeface="Calibri"/>
              </a:rPr>
              <a:t>,	a</a:t>
            </a:r>
            <a:r>
              <a:rPr sz="2400" b="1" i="1" spc="-15" dirty="0">
                <a:latin typeface="Calibri"/>
                <a:cs typeface="Calibri"/>
              </a:rPr>
              <a:t>n</a:t>
            </a:r>
            <a:r>
              <a:rPr sz="2400" b="1" i="1" dirty="0">
                <a:latin typeface="Calibri"/>
                <a:cs typeface="Calibri"/>
              </a:rPr>
              <a:t>d	</a:t>
            </a:r>
            <a:r>
              <a:rPr sz="2400" b="1" i="1" spc="-15" dirty="0">
                <a:latin typeface="Calibri"/>
                <a:cs typeface="Calibri"/>
              </a:rPr>
              <a:t>l</a:t>
            </a:r>
            <a:r>
              <a:rPr sz="2400" b="1" i="1" dirty="0">
                <a:latin typeface="Calibri"/>
                <a:cs typeface="Calibri"/>
              </a:rPr>
              <a:t>abel	</a:t>
            </a:r>
            <a:r>
              <a:rPr sz="2400" b="1" i="1" spc="-15" dirty="0">
                <a:latin typeface="Calibri"/>
                <a:cs typeface="Calibri"/>
              </a:rPr>
              <a:t>e</a:t>
            </a:r>
            <a:r>
              <a:rPr sz="2400" b="1" i="1" dirty="0">
                <a:latin typeface="Calibri"/>
                <a:cs typeface="Calibri"/>
              </a:rPr>
              <a:t>ach	</a:t>
            </a:r>
            <a:r>
              <a:rPr sz="2400" b="1" i="1" spc="-5" dirty="0">
                <a:latin typeface="Calibri"/>
                <a:cs typeface="Calibri"/>
              </a:rPr>
              <a:t>remai</a:t>
            </a:r>
            <a:r>
              <a:rPr sz="2400" b="1" i="1" spc="-10" dirty="0">
                <a:latin typeface="Calibri"/>
                <a:cs typeface="Calibri"/>
              </a:rPr>
              <a:t>n</a:t>
            </a:r>
            <a:r>
              <a:rPr sz="2400" b="1" i="1" dirty="0">
                <a:latin typeface="Calibri"/>
                <a:cs typeface="Calibri"/>
              </a:rPr>
              <a:t>ing	</a:t>
            </a:r>
            <a:r>
              <a:rPr sz="2400" b="1" i="1" spc="-5" dirty="0">
                <a:latin typeface="Calibri"/>
                <a:cs typeface="Calibri"/>
              </a:rPr>
              <a:t>n</a:t>
            </a:r>
            <a:r>
              <a:rPr sz="2400" b="1" i="1" spc="-15" dirty="0">
                <a:latin typeface="Calibri"/>
                <a:cs typeface="Calibri"/>
              </a:rPr>
              <a:t>o</a:t>
            </a:r>
            <a:r>
              <a:rPr sz="2400" b="1" i="1" dirty="0">
                <a:latin typeface="Calibri"/>
                <a:cs typeface="Calibri"/>
              </a:rPr>
              <a:t>de	</a:t>
            </a:r>
            <a:r>
              <a:rPr sz="2400" b="1" i="1" spc="-5" dirty="0">
                <a:latin typeface="Calibri"/>
                <a:cs typeface="Calibri"/>
              </a:rPr>
              <a:t>wi</a:t>
            </a:r>
            <a:r>
              <a:rPr sz="2400" b="1" i="1" spc="-10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h	a  </a:t>
            </a:r>
            <a:r>
              <a:rPr sz="2400" b="1" i="1" spc="-10" dirty="0">
                <a:latin typeface="Calibri"/>
                <a:cs typeface="Calibri"/>
              </a:rPr>
              <a:t>subscripted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value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of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voltage: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V</a:t>
            </a:r>
            <a:r>
              <a:rPr sz="1800" b="1" i="1" spc="-5" dirty="0">
                <a:latin typeface="Calibri"/>
                <a:cs typeface="Calibri"/>
              </a:rPr>
              <a:t>1</a:t>
            </a:r>
            <a:r>
              <a:rPr sz="2400" b="1" i="1" spc="-5" dirty="0">
                <a:latin typeface="Calibri"/>
                <a:cs typeface="Calibri"/>
              </a:rPr>
              <a:t>,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V</a:t>
            </a:r>
            <a:r>
              <a:rPr sz="1800" b="1" i="1" spc="-5" dirty="0">
                <a:latin typeface="Calibri"/>
                <a:cs typeface="Calibri"/>
              </a:rPr>
              <a:t>2</a:t>
            </a:r>
            <a:r>
              <a:rPr sz="2400" b="1" i="1" spc="-5" dirty="0">
                <a:latin typeface="Calibri"/>
                <a:cs typeface="Calibri"/>
              </a:rPr>
              <a:t>,</a:t>
            </a:r>
            <a:r>
              <a:rPr sz="2400" b="1" i="1" spc="1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and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so</a:t>
            </a:r>
            <a:r>
              <a:rPr sz="2400" b="1" i="1" spc="-10" dirty="0">
                <a:latin typeface="Calibri"/>
                <a:cs typeface="Calibri"/>
              </a:rPr>
              <a:t> on.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4960" algn="l"/>
                <a:tab pos="402590" algn="l"/>
                <a:tab pos="723900" algn="l"/>
                <a:tab pos="1499870" algn="l"/>
                <a:tab pos="1890395" algn="l"/>
                <a:tab pos="2225675" algn="l"/>
                <a:tab pos="2938780" algn="l"/>
                <a:tab pos="2978785" algn="l"/>
                <a:tab pos="3604895" algn="l"/>
                <a:tab pos="3772535" algn="l"/>
                <a:tab pos="3980179" algn="l"/>
                <a:tab pos="4130675" algn="l"/>
                <a:tab pos="4558030" algn="l"/>
                <a:tab pos="4799965" algn="l"/>
                <a:tab pos="5031740" algn="l"/>
                <a:tab pos="5790565" algn="l"/>
                <a:tab pos="6130290" algn="l"/>
                <a:tab pos="6287770" algn="l"/>
                <a:tab pos="6576059" algn="l"/>
                <a:tab pos="6900545" algn="l"/>
                <a:tab pos="7019290" algn="l"/>
                <a:tab pos="7863840" algn="l"/>
                <a:tab pos="8173084" algn="l"/>
                <a:tab pos="8663940" algn="l"/>
              </a:tabLst>
            </a:pPr>
            <a:r>
              <a:rPr sz="2400" b="1" i="1" dirty="0">
                <a:latin typeface="Calibri"/>
                <a:cs typeface="Calibri"/>
              </a:rPr>
              <a:t>Apply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Kirchhoff’s</a:t>
            </a:r>
            <a:r>
              <a:rPr sz="2400" b="1" i="1" spc="4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current</a:t>
            </a:r>
            <a:r>
              <a:rPr sz="2400" b="1" i="1" spc="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law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at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each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node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30" dirty="0">
                <a:latin typeface="Calibri"/>
                <a:cs typeface="Calibri"/>
              </a:rPr>
              <a:t>except</a:t>
            </a:r>
            <a:r>
              <a:rPr sz="2400" b="1" i="1" spc="-5" dirty="0">
                <a:latin typeface="Calibri"/>
                <a:cs typeface="Calibri"/>
              </a:rPr>
              <a:t> the </a:t>
            </a:r>
            <a:r>
              <a:rPr sz="2400" b="1" i="1" spc="-10" dirty="0">
                <a:latin typeface="Calibri"/>
                <a:cs typeface="Calibri"/>
              </a:rPr>
              <a:t>reference. 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Assume</a:t>
            </a:r>
            <a:r>
              <a:rPr sz="2400" b="1" i="1" spc="1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that</a:t>
            </a:r>
            <a:r>
              <a:rPr sz="2400" b="1" i="1" spc="114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all</a:t>
            </a:r>
            <a:r>
              <a:rPr sz="2400" b="1" i="1" spc="114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unknown</a:t>
            </a:r>
            <a:r>
              <a:rPr sz="2400" b="1" i="1" spc="11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currents</a:t>
            </a:r>
            <a:r>
              <a:rPr sz="2400" b="1" i="1" spc="12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leave</a:t>
            </a:r>
            <a:r>
              <a:rPr sz="2400" b="1" i="1" spc="114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the</a:t>
            </a:r>
            <a:r>
              <a:rPr sz="2400" b="1" i="1" spc="1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node</a:t>
            </a:r>
            <a:r>
              <a:rPr sz="2400" b="1" i="1" spc="1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for</a:t>
            </a:r>
            <a:r>
              <a:rPr sz="2400" b="1" i="1" spc="10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each</a:t>
            </a:r>
            <a:r>
              <a:rPr sz="2400" b="1" i="1" spc="1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application </a:t>
            </a:r>
            <a:r>
              <a:rPr sz="2400" b="1" i="1" spc="-53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o</a:t>
            </a:r>
            <a:r>
              <a:rPr sz="2400" b="1" i="1" dirty="0">
                <a:latin typeface="Calibri"/>
                <a:cs typeface="Calibri"/>
              </a:rPr>
              <a:t>f	Kir</a:t>
            </a:r>
            <a:r>
              <a:rPr sz="2400" b="1" i="1" spc="5" dirty="0">
                <a:latin typeface="Calibri"/>
                <a:cs typeface="Calibri"/>
              </a:rPr>
              <a:t>c</a:t>
            </a:r>
            <a:r>
              <a:rPr sz="2400" b="1" i="1" spc="-5" dirty="0">
                <a:latin typeface="Calibri"/>
                <a:cs typeface="Calibri"/>
              </a:rPr>
              <a:t>h</a:t>
            </a:r>
            <a:r>
              <a:rPr sz="2400" b="1" i="1" spc="-15" dirty="0">
                <a:latin typeface="Calibri"/>
                <a:cs typeface="Calibri"/>
              </a:rPr>
              <a:t>h</a:t>
            </a:r>
            <a:r>
              <a:rPr sz="2400" b="1" i="1" dirty="0">
                <a:latin typeface="Calibri"/>
                <a:cs typeface="Calibri"/>
              </a:rPr>
              <a:t>o</a:t>
            </a:r>
            <a:r>
              <a:rPr sz="2400" b="1" i="1" spc="15" dirty="0">
                <a:latin typeface="Calibri"/>
                <a:cs typeface="Calibri"/>
              </a:rPr>
              <a:t>f</a:t>
            </a:r>
            <a:r>
              <a:rPr sz="2400" b="1" i="1" spc="110" dirty="0">
                <a:latin typeface="Calibri"/>
                <a:cs typeface="Calibri"/>
              </a:rPr>
              <a:t>f</a:t>
            </a:r>
            <a:r>
              <a:rPr sz="2400" b="1" i="1" spc="-105" dirty="0">
                <a:latin typeface="Calibri"/>
                <a:cs typeface="Calibri"/>
              </a:rPr>
              <a:t>’</a:t>
            </a:r>
            <a:r>
              <a:rPr sz="2400" b="1" i="1" dirty="0">
                <a:latin typeface="Calibri"/>
                <a:cs typeface="Calibri"/>
              </a:rPr>
              <a:t>s	cu</a:t>
            </a:r>
            <a:r>
              <a:rPr sz="2400" b="1" i="1" spc="5" dirty="0">
                <a:latin typeface="Calibri"/>
                <a:cs typeface="Calibri"/>
              </a:rPr>
              <a:t>r</a:t>
            </a:r>
            <a:r>
              <a:rPr sz="2400" b="1" i="1" spc="-5" dirty="0">
                <a:latin typeface="Calibri"/>
                <a:cs typeface="Calibri"/>
              </a:rPr>
              <a:t>re</a:t>
            </a:r>
            <a:r>
              <a:rPr sz="2400" b="1" i="1" spc="-25" dirty="0">
                <a:latin typeface="Calibri"/>
                <a:cs typeface="Calibri"/>
              </a:rPr>
              <a:t>n</a:t>
            </a:r>
            <a:r>
              <a:rPr sz="2400" b="1" i="1" dirty="0">
                <a:latin typeface="Calibri"/>
                <a:cs typeface="Calibri"/>
              </a:rPr>
              <a:t>t	</a:t>
            </a:r>
            <a:r>
              <a:rPr sz="2400" b="1" i="1" spc="5" dirty="0">
                <a:latin typeface="Calibri"/>
                <a:cs typeface="Calibri"/>
              </a:rPr>
              <a:t>l</a:t>
            </a:r>
            <a:r>
              <a:rPr sz="2400" b="1" i="1" dirty="0">
                <a:latin typeface="Calibri"/>
                <a:cs typeface="Calibri"/>
              </a:rPr>
              <a:t>a</a:t>
            </a:r>
            <a:r>
              <a:rPr sz="2400" b="1" i="1" spc="-105" dirty="0">
                <a:latin typeface="Calibri"/>
                <a:cs typeface="Calibri"/>
              </a:rPr>
              <a:t>w</a:t>
            </a:r>
            <a:r>
              <a:rPr sz="2400" b="1" i="1" dirty="0">
                <a:latin typeface="Calibri"/>
                <a:cs typeface="Calibri"/>
              </a:rPr>
              <a:t>.	</a:t>
            </a:r>
            <a:r>
              <a:rPr sz="2400" b="1" i="1" spc="-5" dirty="0">
                <a:latin typeface="Calibri"/>
                <a:cs typeface="Calibri"/>
              </a:rPr>
              <a:t>I</a:t>
            </a:r>
            <a:r>
              <a:rPr sz="2400" b="1" i="1" dirty="0">
                <a:latin typeface="Calibri"/>
                <a:cs typeface="Calibri"/>
              </a:rPr>
              <a:t>n	</a:t>
            </a:r>
            <a:r>
              <a:rPr sz="2400" b="1" i="1" spc="-5" dirty="0">
                <a:latin typeface="Calibri"/>
                <a:cs typeface="Calibri"/>
              </a:rPr>
              <a:t>oth</a:t>
            </a:r>
            <a:r>
              <a:rPr sz="2400" b="1" i="1" dirty="0">
                <a:latin typeface="Calibri"/>
                <a:cs typeface="Calibri"/>
              </a:rPr>
              <a:t>er	</a:t>
            </a:r>
            <a:r>
              <a:rPr sz="2400" b="1" i="1" spc="-5" dirty="0">
                <a:latin typeface="Calibri"/>
                <a:cs typeface="Calibri"/>
              </a:rPr>
              <a:t>wo</a:t>
            </a:r>
            <a:r>
              <a:rPr sz="2400" b="1" i="1" spc="-10" dirty="0">
                <a:latin typeface="Calibri"/>
                <a:cs typeface="Calibri"/>
              </a:rPr>
              <a:t>r</a:t>
            </a:r>
            <a:r>
              <a:rPr sz="2400" b="1" i="1" dirty="0">
                <a:latin typeface="Calibri"/>
                <a:cs typeface="Calibri"/>
              </a:rPr>
              <a:t>d</a:t>
            </a:r>
            <a:r>
              <a:rPr sz="2400" b="1" i="1" spc="5" dirty="0">
                <a:latin typeface="Calibri"/>
                <a:cs typeface="Calibri"/>
              </a:rPr>
              <a:t>s</a:t>
            </a:r>
            <a:r>
              <a:rPr sz="2400" b="1" i="1" dirty="0">
                <a:latin typeface="Calibri"/>
                <a:cs typeface="Calibri"/>
              </a:rPr>
              <a:t>,	</a:t>
            </a:r>
            <a:r>
              <a:rPr sz="2400" b="1" i="1" spc="-20" dirty="0">
                <a:latin typeface="Calibri"/>
                <a:cs typeface="Calibri"/>
              </a:rPr>
              <a:t>f</a:t>
            </a:r>
            <a:r>
              <a:rPr sz="2400" b="1" i="1" spc="-5" dirty="0">
                <a:latin typeface="Calibri"/>
                <a:cs typeface="Calibri"/>
              </a:rPr>
              <a:t>o</a:t>
            </a:r>
            <a:r>
              <a:rPr sz="2400" b="1" i="1" dirty="0">
                <a:latin typeface="Calibri"/>
                <a:cs typeface="Calibri"/>
              </a:rPr>
              <a:t>r	</a:t>
            </a:r>
            <a:r>
              <a:rPr sz="2400" b="1" i="1" spc="-5" dirty="0">
                <a:latin typeface="Calibri"/>
                <a:cs typeface="Calibri"/>
              </a:rPr>
              <a:t>eac</a:t>
            </a:r>
            <a:r>
              <a:rPr sz="2400" b="1" i="1" dirty="0">
                <a:latin typeface="Calibri"/>
                <a:cs typeface="Calibri"/>
              </a:rPr>
              <a:t>h		</a:t>
            </a:r>
            <a:r>
              <a:rPr sz="2400" b="1" i="1" spc="-5" dirty="0">
                <a:latin typeface="Calibri"/>
                <a:cs typeface="Calibri"/>
              </a:rPr>
              <a:t>n</a:t>
            </a:r>
            <a:r>
              <a:rPr sz="2400" b="1" i="1" spc="-15" dirty="0">
                <a:latin typeface="Calibri"/>
                <a:cs typeface="Calibri"/>
              </a:rPr>
              <a:t>o</a:t>
            </a:r>
            <a:r>
              <a:rPr sz="2400" b="1" i="1" dirty="0">
                <a:latin typeface="Calibri"/>
                <a:cs typeface="Calibri"/>
              </a:rPr>
              <a:t>d</a:t>
            </a:r>
            <a:r>
              <a:rPr sz="2400" b="1" i="1" spc="-10" dirty="0">
                <a:latin typeface="Calibri"/>
                <a:cs typeface="Calibri"/>
              </a:rPr>
              <a:t>e</a:t>
            </a:r>
            <a:r>
              <a:rPr sz="2400" b="1" i="1" dirty="0">
                <a:latin typeface="Calibri"/>
                <a:cs typeface="Calibri"/>
              </a:rPr>
              <a:t>,	don’t	</a:t>
            </a:r>
            <a:r>
              <a:rPr sz="2400" b="1" i="1" spc="5" dirty="0">
                <a:latin typeface="Calibri"/>
                <a:cs typeface="Calibri"/>
              </a:rPr>
              <a:t>be  </a:t>
            </a:r>
            <a:r>
              <a:rPr sz="2400" b="1" i="1" spc="-10" dirty="0">
                <a:latin typeface="Calibri"/>
                <a:cs typeface="Calibri"/>
              </a:rPr>
              <a:t>influenced</a:t>
            </a:r>
            <a:r>
              <a:rPr sz="2400" b="1" i="1" spc="140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by</a:t>
            </a:r>
            <a:r>
              <a:rPr sz="2400" b="1" i="1" spc="15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the</a:t>
            </a:r>
            <a:r>
              <a:rPr sz="2400" b="1" i="1" spc="15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direction</a:t>
            </a:r>
            <a:r>
              <a:rPr sz="2400" b="1" i="1" spc="15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that</a:t>
            </a:r>
            <a:r>
              <a:rPr sz="2400" b="1" i="1" spc="1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an</a:t>
            </a:r>
            <a:r>
              <a:rPr sz="2400" b="1" i="1" spc="14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unknown</a:t>
            </a:r>
            <a:r>
              <a:rPr sz="2400" b="1" i="1" spc="14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current</a:t>
            </a:r>
            <a:r>
              <a:rPr sz="2400" b="1" i="1" spc="15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for</a:t>
            </a:r>
            <a:r>
              <a:rPr sz="2400" b="1" i="1" spc="14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another</a:t>
            </a:r>
            <a:r>
              <a:rPr sz="2400" b="1" i="1" spc="15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node </a:t>
            </a:r>
            <a:r>
              <a:rPr sz="2400" b="1" i="1" spc="-5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may	</a:t>
            </a:r>
            <a:r>
              <a:rPr sz="2400" b="1" i="1" spc="-5" dirty="0">
                <a:latin typeface="Calibri"/>
                <a:cs typeface="Calibri"/>
              </a:rPr>
              <a:t>ha</a:t>
            </a:r>
            <a:r>
              <a:rPr sz="2400" b="1" i="1" spc="-15" dirty="0">
                <a:latin typeface="Calibri"/>
                <a:cs typeface="Calibri"/>
              </a:rPr>
              <a:t>v</a:t>
            </a:r>
            <a:r>
              <a:rPr sz="2400" b="1" i="1" dirty="0">
                <a:latin typeface="Calibri"/>
                <a:cs typeface="Calibri"/>
              </a:rPr>
              <a:t>e	</a:t>
            </a:r>
            <a:r>
              <a:rPr sz="2400" b="1" i="1" spc="-5" dirty="0">
                <a:latin typeface="Calibri"/>
                <a:cs typeface="Calibri"/>
              </a:rPr>
              <a:t>ha</a:t>
            </a:r>
            <a:r>
              <a:rPr sz="2400" b="1" i="1" spc="5" dirty="0">
                <a:latin typeface="Calibri"/>
                <a:cs typeface="Calibri"/>
              </a:rPr>
              <a:t>d</a:t>
            </a:r>
            <a:r>
              <a:rPr sz="2400" b="1" i="1" dirty="0">
                <a:latin typeface="Calibri"/>
                <a:cs typeface="Calibri"/>
              </a:rPr>
              <a:t>.	</a:t>
            </a:r>
            <a:r>
              <a:rPr sz="2400" b="1" i="1" spc="-45" dirty="0">
                <a:latin typeface="Calibri"/>
                <a:cs typeface="Calibri"/>
              </a:rPr>
              <a:t>E</a:t>
            </a:r>
            <a:r>
              <a:rPr sz="2400" b="1" i="1" dirty="0">
                <a:latin typeface="Calibri"/>
                <a:cs typeface="Calibri"/>
              </a:rPr>
              <a:t>ach		</a:t>
            </a:r>
            <a:r>
              <a:rPr sz="2400" b="1" i="1" spc="-5" dirty="0">
                <a:latin typeface="Calibri"/>
                <a:cs typeface="Calibri"/>
              </a:rPr>
              <a:t>n</a:t>
            </a:r>
            <a:r>
              <a:rPr sz="2400" b="1" i="1" spc="-15" dirty="0">
                <a:latin typeface="Calibri"/>
                <a:cs typeface="Calibri"/>
              </a:rPr>
              <a:t>o</a:t>
            </a:r>
            <a:r>
              <a:rPr sz="2400" b="1" i="1" dirty="0">
                <a:latin typeface="Calibri"/>
                <a:cs typeface="Calibri"/>
              </a:rPr>
              <a:t>de	</a:t>
            </a:r>
            <a:r>
              <a:rPr sz="2400" b="1" i="1" spc="-5" dirty="0">
                <a:latin typeface="Calibri"/>
                <a:cs typeface="Calibri"/>
              </a:rPr>
              <a:t>i</a:t>
            </a:r>
            <a:r>
              <a:rPr sz="2400" b="1" i="1" dirty="0">
                <a:latin typeface="Calibri"/>
                <a:cs typeface="Calibri"/>
              </a:rPr>
              <a:t>s		</a:t>
            </a:r>
            <a:r>
              <a:rPr sz="2400" b="1" i="1" spc="-30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o	</a:t>
            </a:r>
            <a:r>
              <a:rPr sz="2400" b="1" i="1" spc="5" dirty="0">
                <a:latin typeface="Calibri"/>
                <a:cs typeface="Calibri"/>
              </a:rPr>
              <a:t>b</a:t>
            </a:r>
            <a:r>
              <a:rPr sz="2400" b="1" i="1" dirty="0">
                <a:latin typeface="Calibri"/>
                <a:cs typeface="Calibri"/>
              </a:rPr>
              <a:t>e	t</a:t>
            </a:r>
            <a:r>
              <a:rPr sz="2400" b="1" i="1" spc="-10" dirty="0">
                <a:latin typeface="Calibri"/>
                <a:cs typeface="Calibri"/>
              </a:rPr>
              <a:t>r</a:t>
            </a:r>
            <a:r>
              <a:rPr sz="2400" b="1" i="1" spc="-5" dirty="0">
                <a:latin typeface="Calibri"/>
                <a:cs typeface="Calibri"/>
              </a:rPr>
              <a:t>ea</a:t>
            </a:r>
            <a:r>
              <a:rPr sz="2400" b="1" i="1" spc="-30" dirty="0">
                <a:latin typeface="Calibri"/>
                <a:cs typeface="Calibri"/>
              </a:rPr>
              <a:t>t</a:t>
            </a:r>
            <a:r>
              <a:rPr sz="2400" b="1" i="1" spc="5" dirty="0">
                <a:latin typeface="Calibri"/>
                <a:cs typeface="Calibri"/>
              </a:rPr>
              <a:t>e</a:t>
            </a:r>
            <a:r>
              <a:rPr sz="2400" b="1" i="1" dirty="0">
                <a:latin typeface="Calibri"/>
                <a:cs typeface="Calibri"/>
              </a:rPr>
              <a:t>d	</a:t>
            </a:r>
            <a:r>
              <a:rPr sz="2400" b="1" i="1" spc="5" dirty="0">
                <a:latin typeface="Calibri"/>
                <a:cs typeface="Calibri"/>
              </a:rPr>
              <a:t>a</a:t>
            </a:r>
            <a:r>
              <a:rPr sz="2400" b="1" i="1" dirty="0">
                <a:latin typeface="Calibri"/>
                <a:cs typeface="Calibri"/>
              </a:rPr>
              <a:t>s	a	</a:t>
            </a:r>
            <a:r>
              <a:rPr sz="2400" b="1" i="1" spc="-5" dirty="0">
                <a:latin typeface="Calibri"/>
                <a:cs typeface="Calibri"/>
              </a:rPr>
              <a:t>s</a:t>
            </a:r>
            <a:r>
              <a:rPr sz="2400" b="1" i="1" spc="-15" dirty="0">
                <a:latin typeface="Calibri"/>
                <a:cs typeface="Calibri"/>
              </a:rPr>
              <a:t>e</a:t>
            </a:r>
            <a:r>
              <a:rPr sz="2400" b="1" i="1" dirty="0">
                <a:latin typeface="Calibri"/>
                <a:cs typeface="Calibri"/>
              </a:rPr>
              <a:t>para</a:t>
            </a:r>
            <a:r>
              <a:rPr sz="2400" b="1" i="1" spc="-35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e	</a:t>
            </a:r>
            <a:r>
              <a:rPr sz="2400" b="1" i="1" spc="-5" dirty="0">
                <a:latin typeface="Calibri"/>
                <a:cs typeface="Calibri"/>
              </a:rPr>
              <a:t>e</a:t>
            </a:r>
            <a:r>
              <a:rPr sz="2400" b="1" i="1" spc="-35" dirty="0">
                <a:latin typeface="Calibri"/>
                <a:cs typeface="Calibri"/>
              </a:rPr>
              <a:t>n</a:t>
            </a:r>
            <a:r>
              <a:rPr sz="2400" b="1" i="1" dirty="0">
                <a:latin typeface="Calibri"/>
                <a:cs typeface="Calibri"/>
              </a:rPr>
              <a:t>ti</a:t>
            </a:r>
            <a:r>
              <a:rPr sz="2400" b="1" i="1" spc="10" dirty="0">
                <a:latin typeface="Calibri"/>
                <a:cs typeface="Calibri"/>
              </a:rPr>
              <a:t>t</a:t>
            </a:r>
            <a:r>
              <a:rPr sz="2400" b="1" i="1" spc="-125" dirty="0">
                <a:latin typeface="Calibri"/>
                <a:cs typeface="Calibri"/>
              </a:rPr>
              <a:t>y</a:t>
            </a:r>
            <a:r>
              <a:rPr sz="2400" b="1" i="1" dirty="0">
                <a:latin typeface="Calibri"/>
                <a:cs typeface="Calibri"/>
              </a:rPr>
              <a:t>,  </a:t>
            </a:r>
            <a:r>
              <a:rPr sz="2400" b="1" i="1" spc="-10" dirty="0">
                <a:latin typeface="Calibri"/>
                <a:cs typeface="Calibri"/>
              </a:rPr>
              <a:t>independent</a:t>
            </a:r>
            <a:r>
              <a:rPr sz="2400" b="1" i="1" spc="17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of</a:t>
            </a:r>
            <a:r>
              <a:rPr sz="2400" b="1" i="1" spc="20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the</a:t>
            </a:r>
            <a:r>
              <a:rPr sz="2400" b="1" i="1" spc="18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application</a:t>
            </a:r>
            <a:r>
              <a:rPr sz="2400" b="1" i="1" spc="19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of</a:t>
            </a:r>
            <a:r>
              <a:rPr sz="2400" b="1" i="1" spc="20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Kirchhoff’s</a:t>
            </a:r>
            <a:r>
              <a:rPr sz="2400" b="1" i="1" spc="2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current</a:t>
            </a:r>
            <a:r>
              <a:rPr sz="2400" b="1" i="1" spc="19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law</a:t>
            </a:r>
            <a:r>
              <a:rPr sz="2400" b="1" i="1" spc="19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to</a:t>
            </a:r>
            <a:r>
              <a:rPr sz="2400" b="1" i="1" spc="18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the</a:t>
            </a:r>
            <a:r>
              <a:rPr sz="2400" b="1" i="1" spc="20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other </a:t>
            </a:r>
            <a:r>
              <a:rPr sz="2400" b="1" i="1" spc="-52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nodes.</a:t>
            </a:r>
            <a:endParaRPr sz="2400">
              <a:latin typeface="Calibri"/>
              <a:cs typeface="Calibri"/>
            </a:endParaRPr>
          </a:p>
          <a:p>
            <a:pPr marL="314325" indent="-3022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4960" algn="l"/>
              </a:tabLst>
            </a:pPr>
            <a:r>
              <a:rPr sz="2400" b="1" i="1" spc="-5" dirty="0">
                <a:latin typeface="Calibri"/>
                <a:cs typeface="Calibri"/>
              </a:rPr>
              <a:t>Solve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the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resulting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equations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for</a:t>
            </a:r>
            <a:r>
              <a:rPr sz="2400" b="1" i="1" spc="-5" dirty="0">
                <a:latin typeface="Calibri"/>
                <a:cs typeface="Calibri"/>
              </a:rPr>
              <a:t> the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nodal</a:t>
            </a:r>
            <a:r>
              <a:rPr sz="2400" b="1" i="1" spc="-10" dirty="0">
                <a:latin typeface="Calibri"/>
                <a:cs typeface="Calibri"/>
              </a:rPr>
              <a:t> voltages.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93980"/>
            <a:ext cx="6421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dirty="0">
                <a:latin typeface="Calibri"/>
                <a:cs typeface="Calibri"/>
              </a:rPr>
              <a:t>EXAMPLE</a:t>
            </a:r>
            <a:r>
              <a:rPr b="1" i="0" spc="-20" dirty="0">
                <a:latin typeface="Calibri"/>
                <a:cs typeface="Calibri"/>
              </a:rPr>
              <a:t> </a:t>
            </a:r>
            <a:r>
              <a:rPr b="1" i="0" spc="-5" dirty="0">
                <a:latin typeface="Calibri"/>
                <a:cs typeface="Calibri"/>
              </a:rPr>
              <a:t>8.21</a:t>
            </a:r>
            <a:r>
              <a:rPr b="1" i="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Determine</a:t>
            </a:r>
            <a:r>
              <a:rPr i="0" spc="3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the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nodal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voltages</a:t>
            </a:r>
            <a:r>
              <a:rPr i="0" spc="-5" dirty="0">
                <a:latin typeface="Calibri"/>
                <a:cs typeface="Calibri"/>
              </a:rPr>
              <a:t> </a:t>
            </a:r>
            <a:r>
              <a:rPr i="0" spc="-15" dirty="0">
                <a:latin typeface="Calibri"/>
                <a:cs typeface="Calibri"/>
              </a:rPr>
              <a:t>for</a:t>
            </a:r>
            <a:r>
              <a:rPr i="0" spc="-5" dirty="0">
                <a:latin typeface="Calibri"/>
                <a:cs typeface="Calibri"/>
              </a:rPr>
              <a:t> the</a:t>
            </a:r>
            <a:r>
              <a:rPr i="0" spc="2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network</a:t>
            </a:r>
            <a:r>
              <a:rPr i="0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shown.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595509" y="524129"/>
            <a:ext cx="4495800" cy="5867400"/>
            <a:chOff x="4648200" y="381000"/>
            <a:chExt cx="4495800" cy="6477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200" y="381000"/>
              <a:ext cx="4475861" cy="40233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4389120"/>
              <a:ext cx="4419599" cy="246887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8739" y="627329"/>
            <a:ext cx="4184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Applying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Kirchhoff’s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current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law: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3247316"/>
            <a:ext cx="37382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currents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defined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39" y="1258968"/>
            <a:ext cx="4461910" cy="187388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9342" y="3606537"/>
            <a:ext cx="3264359" cy="81306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0186" y="5267329"/>
            <a:ext cx="4273423" cy="98107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6771" y="4606335"/>
            <a:ext cx="2647950" cy="53340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>
          <a:xfrm>
            <a:off x="3850592" y="6484690"/>
            <a:ext cx="1559608" cy="162801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3145" y="199764"/>
            <a:ext cx="6898967" cy="59223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96367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909" y="183835"/>
            <a:ext cx="7413402" cy="47493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8874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smtClean="0"/>
              <a:t>MSc .Zahraa Hazim</a:t>
            </a:r>
            <a:endParaRPr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84989"/>
            <a:ext cx="5177790" cy="31718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805"/>
              </a:spcBef>
            </a:pPr>
            <a:r>
              <a:rPr sz="1800" b="1" spc="-5" dirty="0">
                <a:latin typeface="Calibri"/>
                <a:cs typeface="Calibri"/>
              </a:rPr>
              <a:t>8.2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CURRENT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SOURCES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795"/>
              </a:spcBef>
            </a:pP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0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current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source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determines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 the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direction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2000" b="1" i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magnitude</a:t>
            </a:r>
            <a:r>
              <a:rPr sz="2000" b="1" i="1" spc="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000" b="1" i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i="1" spc="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current</a:t>
            </a:r>
            <a:r>
              <a:rPr sz="2000" b="1" i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000" b="1" i="1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i="1" spc="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branch</a:t>
            </a:r>
            <a:r>
              <a:rPr sz="2000" b="1" i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where</a:t>
            </a:r>
            <a:r>
              <a:rPr sz="2000" b="1" i="1" spc="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5" dirty="0">
                <a:solidFill>
                  <a:srgbClr val="C00000"/>
                </a:solidFill>
                <a:latin typeface="Calibri"/>
                <a:cs typeface="Calibri"/>
              </a:rPr>
              <a:t>it </a:t>
            </a:r>
            <a:r>
              <a:rPr sz="2000" b="1" i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000" b="1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located.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magnitude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and the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polarity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of the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voltage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 across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 a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current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source</a:t>
            </a:r>
            <a:r>
              <a:rPr sz="2000" b="1" i="1" spc="4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are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each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function</a:t>
            </a:r>
            <a:r>
              <a:rPr sz="2000" b="1" i="1" spc="4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 the</a:t>
            </a:r>
            <a:r>
              <a:rPr sz="2000" b="1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network</a:t>
            </a:r>
            <a:r>
              <a:rPr sz="2000" b="1" i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 which</a:t>
            </a:r>
            <a:r>
              <a:rPr sz="2000" b="1" i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voltage</a:t>
            </a:r>
            <a:r>
              <a:rPr sz="2000" b="1" i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0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applied.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Calibri"/>
              <a:cs typeface="Calibri"/>
            </a:endParaRPr>
          </a:p>
          <a:p>
            <a:pPr marL="12700" marR="94615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EXAMPLE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8.1 </a:t>
            </a:r>
            <a:r>
              <a:rPr sz="1800" spc="-5" dirty="0">
                <a:latin typeface="Calibri"/>
                <a:cs typeface="Calibri"/>
              </a:rPr>
              <a:t>Find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voltage,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voltage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</a:t>
            </a:r>
            <a:r>
              <a:rPr sz="1200" i="1" dirty="0">
                <a:latin typeface="Calibri"/>
                <a:cs typeface="Calibri"/>
              </a:rPr>
              <a:t>1</a:t>
            </a:r>
            <a:r>
              <a:rPr sz="1800" i="1" dirty="0">
                <a:latin typeface="Calibri"/>
                <a:cs typeface="Calibri"/>
              </a:rPr>
              <a:t>, </a:t>
            </a:r>
            <a:r>
              <a:rPr sz="1800" i="1" spc="-5" dirty="0">
                <a:latin typeface="Calibri"/>
                <a:cs typeface="Calibri"/>
              </a:rPr>
              <a:t>and current </a:t>
            </a:r>
            <a:r>
              <a:rPr sz="1800" i="1" dirty="0">
                <a:latin typeface="Calibri"/>
                <a:cs typeface="Calibri"/>
              </a:rPr>
              <a:t>I</a:t>
            </a:r>
            <a:r>
              <a:rPr sz="1200" i="1" dirty="0">
                <a:latin typeface="Calibri"/>
                <a:cs typeface="Calibri"/>
              </a:rPr>
              <a:t>1</a:t>
            </a:r>
            <a:r>
              <a:rPr sz="1200" i="1" spc="1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-10" dirty="0">
                <a:latin typeface="Calibri"/>
                <a:cs typeface="Calibri"/>
              </a:rPr>
              <a:t> circuit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7757" y="788289"/>
            <a:ext cx="2954528" cy="35072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3021" y="4343401"/>
            <a:ext cx="3284001" cy="19812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45093" y="98756"/>
            <a:ext cx="4853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0" spc="-5" dirty="0">
                <a:latin typeface="Calibri"/>
                <a:cs typeface="Calibri"/>
              </a:rPr>
              <a:t>Analysis</a:t>
            </a:r>
            <a:r>
              <a:rPr sz="2400" b="1" i="0" spc="-20" dirty="0">
                <a:latin typeface="Calibri"/>
                <a:cs typeface="Calibri"/>
              </a:rPr>
              <a:t> </a:t>
            </a:r>
            <a:r>
              <a:rPr sz="2400" b="1" i="0" spc="-5" dirty="0">
                <a:latin typeface="Calibri"/>
                <a:cs typeface="Calibri"/>
              </a:rPr>
              <a:t>Methods </a:t>
            </a:r>
            <a:r>
              <a:rPr sz="2400" b="1" i="0" dirty="0">
                <a:latin typeface="Calibri"/>
                <a:cs typeface="Calibri"/>
              </a:rPr>
              <a:t>and</a:t>
            </a:r>
            <a:r>
              <a:rPr sz="2400" b="1" i="0" spc="-20" dirty="0">
                <a:latin typeface="Calibri"/>
                <a:cs typeface="Calibri"/>
              </a:rPr>
              <a:t> </a:t>
            </a:r>
            <a:r>
              <a:rPr sz="2400" b="1" i="0" spc="-5" dirty="0">
                <a:latin typeface="Calibri"/>
                <a:cs typeface="Calibri"/>
              </a:rPr>
              <a:t>Y-D</a:t>
            </a:r>
            <a:r>
              <a:rPr sz="2400" b="1" i="0" spc="5" dirty="0">
                <a:latin typeface="Calibri"/>
                <a:cs typeface="Calibri"/>
              </a:rPr>
              <a:t> </a:t>
            </a:r>
            <a:r>
              <a:rPr sz="2400" b="1" i="0" spc="-10" dirty="0">
                <a:latin typeface="Calibri"/>
                <a:cs typeface="Calibri"/>
              </a:rPr>
              <a:t>(Star-Delta)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962400"/>
            <a:ext cx="5724525" cy="23622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4377054" y="6441286"/>
            <a:ext cx="1947546" cy="162801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93980"/>
            <a:ext cx="5525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0" spc="-5" dirty="0">
                <a:latin typeface="Calibri"/>
                <a:cs typeface="Calibri"/>
              </a:rPr>
              <a:t>8.12</a:t>
            </a:r>
            <a:r>
              <a:rPr b="1" i="0" spc="390" dirty="0">
                <a:latin typeface="Calibri"/>
                <a:cs typeface="Calibri"/>
              </a:rPr>
              <a:t> </a:t>
            </a:r>
            <a:r>
              <a:rPr b="1" i="0" spc="-5" dirty="0">
                <a:latin typeface="Calibri"/>
                <a:cs typeface="Calibri"/>
              </a:rPr>
              <a:t>(Star-Delta)</a:t>
            </a:r>
            <a:r>
              <a:rPr b="1" i="0" spc="-15" dirty="0">
                <a:latin typeface="Calibri"/>
                <a:cs typeface="Calibri"/>
              </a:rPr>
              <a:t> </a:t>
            </a:r>
            <a:r>
              <a:rPr b="1" i="0" dirty="0">
                <a:latin typeface="Calibri"/>
                <a:cs typeface="Calibri"/>
              </a:rPr>
              <a:t>Y- Δ</a:t>
            </a:r>
            <a:r>
              <a:rPr b="1" i="0" spc="5" dirty="0">
                <a:latin typeface="Calibri"/>
                <a:cs typeface="Calibri"/>
              </a:rPr>
              <a:t> </a:t>
            </a:r>
            <a:r>
              <a:rPr b="1" i="0" spc="-5" dirty="0">
                <a:latin typeface="Calibri"/>
                <a:cs typeface="Calibri"/>
              </a:rPr>
              <a:t>(T-</a:t>
            </a:r>
            <a:r>
              <a:rPr b="1" i="0" dirty="0">
                <a:latin typeface="Calibri"/>
                <a:cs typeface="Calibri"/>
              </a:rPr>
              <a:t> π)</a:t>
            </a:r>
            <a:r>
              <a:rPr b="1" i="0" spc="5" dirty="0">
                <a:latin typeface="Calibri"/>
                <a:cs typeface="Calibri"/>
              </a:rPr>
              <a:t> </a:t>
            </a:r>
            <a:r>
              <a:rPr b="1" i="0" dirty="0">
                <a:latin typeface="Calibri"/>
                <a:cs typeface="Calibri"/>
              </a:rPr>
              <a:t>AND</a:t>
            </a:r>
            <a:r>
              <a:rPr b="1" i="0" spc="-5" dirty="0">
                <a:latin typeface="Calibri"/>
                <a:cs typeface="Calibri"/>
              </a:rPr>
              <a:t> </a:t>
            </a:r>
            <a:r>
              <a:rPr b="1" i="0" dirty="0">
                <a:latin typeface="Calibri"/>
                <a:cs typeface="Calibri"/>
              </a:rPr>
              <a:t>Δ</a:t>
            </a:r>
            <a:r>
              <a:rPr b="1" i="0" spc="5" dirty="0">
                <a:latin typeface="Calibri"/>
                <a:cs typeface="Calibri"/>
              </a:rPr>
              <a:t> </a:t>
            </a:r>
            <a:r>
              <a:rPr b="1" i="0" dirty="0">
                <a:latin typeface="Calibri"/>
                <a:cs typeface="Calibri"/>
              </a:rPr>
              <a:t>-Y</a:t>
            </a:r>
            <a:r>
              <a:rPr b="1" i="0" spc="10" dirty="0">
                <a:latin typeface="Calibri"/>
                <a:cs typeface="Calibri"/>
              </a:rPr>
              <a:t> </a:t>
            </a:r>
            <a:r>
              <a:rPr b="1" i="0" dirty="0">
                <a:latin typeface="Calibri"/>
                <a:cs typeface="Calibri"/>
              </a:rPr>
              <a:t>(π</a:t>
            </a:r>
            <a:r>
              <a:rPr b="1" i="0" spc="-5" dirty="0">
                <a:latin typeface="Calibri"/>
                <a:cs typeface="Calibri"/>
              </a:rPr>
              <a:t> -T) </a:t>
            </a:r>
            <a:r>
              <a:rPr b="1" i="0" spc="-10" dirty="0">
                <a:latin typeface="Calibri"/>
                <a:cs typeface="Calibri"/>
              </a:rPr>
              <a:t>CONVERSIONS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6969" y="3831969"/>
            <a:ext cx="3129155" cy="261375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39" y="4055491"/>
            <a:ext cx="510095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It </a:t>
            </a:r>
            <a:r>
              <a:rPr sz="1800" spc="-5" dirty="0">
                <a:latin typeface="Calibri"/>
                <a:cs typeface="Calibri"/>
              </a:rPr>
              <a:t>is our purpose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find some </a:t>
            </a:r>
            <a:r>
              <a:rPr sz="1800" spc="-10" dirty="0">
                <a:latin typeface="Calibri"/>
                <a:cs typeface="Calibri"/>
              </a:rPr>
              <a:t>expression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, R</a:t>
            </a:r>
            <a:r>
              <a:rPr sz="1400" spc="-5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 and 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3 </a:t>
            </a:r>
            <a:r>
              <a:rPr sz="1800" spc="-5" dirty="0">
                <a:latin typeface="Calibri"/>
                <a:cs typeface="Calibri"/>
              </a:rPr>
              <a:t>in terms of R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, R</a:t>
            </a:r>
            <a:r>
              <a:rPr sz="1400" spc="-5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and R</a:t>
            </a:r>
            <a:r>
              <a:rPr sz="1400" dirty="0">
                <a:latin typeface="Calibri"/>
                <a:cs typeface="Calibri"/>
              </a:rPr>
              <a:t>C </a:t>
            </a:r>
            <a:r>
              <a:rPr sz="1800" dirty="0">
                <a:latin typeface="Calibri"/>
                <a:cs typeface="Calibri"/>
              </a:rPr>
              <a:t>, and </a:t>
            </a:r>
            <a:r>
              <a:rPr sz="1800" spc="-5" dirty="0">
                <a:latin typeface="Calibri"/>
                <a:cs typeface="Calibri"/>
              </a:rPr>
              <a:t>vice </a:t>
            </a:r>
            <a:r>
              <a:rPr sz="1800" spc="-10" dirty="0">
                <a:latin typeface="Calibri"/>
                <a:cs typeface="Calibri"/>
              </a:rPr>
              <a:t>versa,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will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ensure</a:t>
            </a:r>
            <a:r>
              <a:rPr sz="1800" dirty="0">
                <a:latin typeface="Calibri"/>
                <a:cs typeface="Calibri"/>
              </a:rPr>
              <a:t> that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resistance</a:t>
            </a:r>
            <a:r>
              <a:rPr sz="1800" spc="-5" dirty="0">
                <a:latin typeface="Calibri"/>
                <a:cs typeface="Calibri"/>
              </a:rPr>
              <a:t> between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any</a:t>
            </a:r>
            <a:r>
              <a:rPr sz="1800" spc="-10" dirty="0">
                <a:latin typeface="Calibri"/>
                <a:cs typeface="Calibri"/>
              </a:rPr>
              <a:t> two </a:t>
            </a:r>
            <a:r>
              <a:rPr sz="1800" spc="-5" dirty="0">
                <a:latin typeface="Calibri"/>
                <a:cs typeface="Calibri"/>
              </a:rPr>
              <a:t> terminals of </a:t>
            </a:r>
            <a:r>
              <a:rPr sz="1800" dirty="0">
                <a:latin typeface="Calibri"/>
                <a:cs typeface="Calibri"/>
              </a:rPr>
              <a:t>the Y </a:t>
            </a:r>
            <a:r>
              <a:rPr sz="1800" spc="-10" dirty="0">
                <a:latin typeface="Calibri"/>
                <a:cs typeface="Calibri"/>
              </a:rPr>
              <a:t>configuration </a:t>
            </a:r>
            <a:r>
              <a:rPr sz="1800" spc="-5" dirty="0">
                <a:latin typeface="Calibri"/>
                <a:cs typeface="Calibri"/>
              </a:rPr>
              <a:t>will </a:t>
            </a:r>
            <a:r>
              <a:rPr sz="1800" dirty="0">
                <a:latin typeface="Calibri"/>
                <a:cs typeface="Calibri"/>
              </a:rPr>
              <a:t>be the </a:t>
            </a:r>
            <a:r>
              <a:rPr sz="1800" spc="-5" dirty="0">
                <a:latin typeface="Calibri"/>
                <a:cs typeface="Calibri"/>
              </a:rPr>
              <a:t>same with 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configuration</a:t>
            </a:r>
            <a:r>
              <a:rPr sz="1800" spc="-5" dirty="0">
                <a:latin typeface="Calibri"/>
                <a:cs typeface="Calibri"/>
              </a:rPr>
              <a:t> inserted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place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configuration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versa).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" y="638175"/>
            <a:ext cx="8963025" cy="286702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4113211" y="6477914"/>
            <a:ext cx="1830389" cy="162801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84" y="304800"/>
            <a:ext cx="8720373" cy="26403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6657" y="3124198"/>
            <a:ext cx="6249543" cy="30480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8874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" y="150470"/>
            <a:ext cx="8245754" cy="9329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159509"/>
            <a:ext cx="89877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i="0" spc="-10" dirty="0">
                <a:solidFill>
                  <a:srgbClr val="C00000"/>
                </a:solidFill>
                <a:latin typeface="Calibri"/>
                <a:cs typeface="Calibri"/>
              </a:rPr>
              <a:t>Note</a:t>
            </a:r>
            <a:r>
              <a:rPr sz="2000" b="1" i="0" spc="2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10" dirty="0">
                <a:solidFill>
                  <a:srgbClr val="C00000"/>
                </a:solidFill>
                <a:latin typeface="Calibri"/>
                <a:cs typeface="Calibri"/>
              </a:rPr>
              <a:t>that</a:t>
            </a:r>
            <a:r>
              <a:rPr sz="2000" b="1" i="0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5" dirty="0">
                <a:solidFill>
                  <a:srgbClr val="C00000"/>
                </a:solidFill>
                <a:latin typeface="Calibri"/>
                <a:cs typeface="Calibri"/>
              </a:rPr>
              <a:t>each</a:t>
            </a:r>
            <a:r>
              <a:rPr sz="2000" b="1" i="0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10" dirty="0">
                <a:solidFill>
                  <a:srgbClr val="C00000"/>
                </a:solidFill>
                <a:latin typeface="Calibri"/>
                <a:cs typeface="Calibri"/>
              </a:rPr>
              <a:t>resistor</a:t>
            </a:r>
            <a:r>
              <a:rPr sz="2000" b="1" i="0" spc="2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000" b="1" i="0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i="0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2000" b="1" i="0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10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000" b="1" i="0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equal</a:t>
            </a:r>
            <a:r>
              <a:rPr sz="2000" b="1" i="0" spc="20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000" b="1" i="0" spc="2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i="0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5" dirty="0">
                <a:solidFill>
                  <a:srgbClr val="C00000"/>
                </a:solidFill>
                <a:latin typeface="Calibri"/>
                <a:cs typeface="Calibri"/>
              </a:rPr>
              <a:t>product</a:t>
            </a:r>
            <a:r>
              <a:rPr sz="2000" b="1" i="0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000" b="1" i="0" spc="2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i="0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15" dirty="0">
                <a:solidFill>
                  <a:srgbClr val="C00000"/>
                </a:solidFill>
                <a:latin typeface="Calibri"/>
                <a:cs typeface="Calibri"/>
              </a:rPr>
              <a:t>resistors</a:t>
            </a:r>
            <a:r>
              <a:rPr sz="2000" b="1" i="0" spc="22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5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000" b="1" i="0" spc="2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i="0" spc="2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15" dirty="0">
                <a:solidFill>
                  <a:srgbClr val="C00000"/>
                </a:solidFill>
                <a:latin typeface="Calibri"/>
                <a:cs typeface="Calibri"/>
              </a:rPr>
              <a:t>two </a:t>
            </a:r>
            <a:r>
              <a:rPr sz="2000" b="1" i="0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5" dirty="0">
                <a:solidFill>
                  <a:srgbClr val="C00000"/>
                </a:solidFill>
                <a:latin typeface="Calibri"/>
                <a:cs typeface="Calibri"/>
              </a:rPr>
              <a:t>closest</a:t>
            </a:r>
            <a:r>
              <a:rPr sz="2000" b="1" i="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5" dirty="0">
                <a:solidFill>
                  <a:srgbClr val="C00000"/>
                </a:solidFill>
                <a:latin typeface="Calibri"/>
                <a:cs typeface="Calibri"/>
              </a:rPr>
              <a:t>branches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000" b="1" i="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i="0" spc="4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Δ</a:t>
            </a:r>
            <a:r>
              <a:rPr sz="2000" b="1" i="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divided</a:t>
            </a:r>
            <a:r>
              <a:rPr sz="2000" b="1" i="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5" dirty="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sz="2000" b="1" i="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i="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sum</a:t>
            </a:r>
            <a:r>
              <a:rPr sz="2000" b="1" i="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000" b="1" i="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i="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15" dirty="0">
                <a:solidFill>
                  <a:srgbClr val="C00000"/>
                </a:solidFill>
                <a:latin typeface="Calibri"/>
                <a:cs typeface="Calibri"/>
              </a:rPr>
              <a:t>resistors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spc="-5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000" b="1" i="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i="0" spc="4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C00000"/>
                </a:solidFill>
                <a:latin typeface="Calibri"/>
                <a:cs typeface="Calibri"/>
              </a:rPr>
              <a:t>Δ.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67" y="2037079"/>
            <a:ext cx="9014664" cy="8661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739" y="3064891"/>
            <a:ext cx="8988425" cy="1606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Note that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value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each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resistor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Δ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is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equal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sum of the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possible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product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combinations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resistances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Y divided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by the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resistance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 the Y 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farthest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from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resistor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be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determined.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919"/>
              </a:spcBef>
            </a:pPr>
            <a:r>
              <a:rPr sz="1800" spc="-10" dirty="0">
                <a:latin typeface="Calibri"/>
                <a:cs typeface="Calibri"/>
              </a:rPr>
              <a:t>Let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consider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would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occur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values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</a:t>
            </a:r>
            <a:r>
              <a:rPr sz="1800" spc="-5" dirty="0">
                <a:latin typeface="Calibri"/>
                <a:cs typeface="Calibri"/>
              </a:rPr>
              <a:t> or</a:t>
            </a:r>
            <a:r>
              <a:rPr sz="1800" dirty="0">
                <a:latin typeface="Calibri"/>
                <a:cs typeface="Calibri"/>
              </a:rPr>
              <a:t> Y </a:t>
            </a:r>
            <a:r>
              <a:rPr sz="1800" spc="-15" dirty="0">
                <a:latin typeface="Calibri"/>
                <a:cs typeface="Calibri"/>
              </a:rPr>
              <a:t>were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same.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5" dirty="0">
                <a:latin typeface="Calibri"/>
                <a:cs typeface="Calibri"/>
              </a:rPr>
              <a:t> R</a:t>
            </a:r>
            <a:r>
              <a:rPr sz="1400" spc="5" dirty="0">
                <a:latin typeface="Calibri"/>
                <a:cs typeface="Calibri"/>
              </a:rPr>
              <a:t>A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B</a:t>
            </a:r>
            <a:r>
              <a:rPr sz="1400" spc="509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(using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only)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following: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6892" y="4572000"/>
            <a:ext cx="6530213" cy="161706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7350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13434"/>
            <a:ext cx="89858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Y and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 </a:t>
            </a:r>
            <a:r>
              <a:rPr sz="1800" spc="-10" dirty="0">
                <a:latin typeface="Calibri"/>
                <a:cs typeface="Calibri"/>
              </a:rPr>
              <a:t>often </a:t>
            </a:r>
            <a:r>
              <a:rPr sz="1800" dirty="0">
                <a:latin typeface="Calibri"/>
                <a:cs typeface="Calibri"/>
              </a:rPr>
              <a:t>appear as </a:t>
            </a:r>
            <a:r>
              <a:rPr sz="1800" spc="-5" dirty="0">
                <a:latin typeface="Calibri"/>
                <a:cs typeface="Calibri"/>
              </a:rPr>
              <a:t>shown </a:t>
            </a:r>
            <a:r>
              <a:rPr sz="1800" spc="-20" dirty="0">
                <a:latin typeface="Calibri"/>
                <a:cs typeface="Calibri"/>
              </a:rPr>
              <a:t>below. </a:t>
            </a:r>
            <a:r>
              <a:rPr sz="1800" spc="-5" dirty="0">
                <a:latin typeface="Calibri"/>
                <a:cs typeface="Calibri"/>
              </a:rPr>
              <a:t>They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then </a:t>
            </a:r>
            <a:r>
              <a:rPr sz="1800" spc="-15" dirty="0">
                <a:latin typeface="Calibri"/>
                <a:cs typeface="Calibri"/>
              </a:rPr>
              <a:t>referred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as a </a:t>
            </a:r>
            <a:r>
              <a:rPr sz="1800" spc="-10" dirty="0">
                <a:latin typeface="Calibri"/>
                <a:cs typeface="Calibri"/>
              </a:rPr>
              <a:t>tee </a:t>
            </a:r>
            <a:r>
              <a:rPr sz="1800" spc="-5" dirty="0">
                <a:latin typeface="Calibri"/>
                <a:cs typeface="Calibri"/>
              </a:rPr>
              <a:t>(T) </a:t>
            </a:r>
            <a:r>
              <a:rPr sz="1800" dirty="0">
                <a:latin typeface="Calibri"/>
                <a:cs typeface="Calibri"/>
              </a:rPr>
              <a:t>and a </a:t>
            </a:r>
            <a:r>
              <a:rPr sz="1800" spc="5" dirty="0">
                <a:latin typeface="Calibri"/>
                <a:cs typeface="Calibri"/>
              </a:rPr>
              <a:t>pi </a:t>
            </a:r>
            <a:r>
              <a:rPr sz="1800" dirty="0">
                <a:latin typeface="Calibri"/>
                <a:cs typeface="Calibri"/>
              </a:rPr>
              <a:t>(π)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network, </a:t>
            </a:r>
            <a:r>
              <a:rPr sz="1800" spc="-15" dirty="0">
                <a:latin typeface="Calibri"/>
                <a:cs typeface="Calibri"/>
              </a:rPr>
              <a:t>respectively. </a:t>
            </a:r>
            <a:r>
              <a:rPr sz="1800" spc="-5" dirty="0">
                <a:latin typeface="Calibri"/>
                <a:cs typeface="Calibri"/>
              </a:rPr>
              <a:t>The equations used </a:t>
            </a:r>
            <a:r>
              <a:rPr sz="1800" spc="-10" dirty="0">
                <a:latin typeface="Calibri"/>
                <a:cs typeface="Calibri"/>
              </a:rPr>
              <a:t>to convert from </a:t>
            </a:r>
            <a:r>
              <a:rPr sz="1800" spc="-5" dirty="0">
                <a:latin typeface="Calibri"/>
                <a:cs typeface="Calibri"/>
              </a:rPr>
              <a:t>one </a:t>
            </a:r>
            <a:r>
              <a:rPr sz="1800" spc="-10" dirty="0">
                <a:latin typeface="Calibri"/>
                <a:cs typeface="Calibri"/>
              </a:rPr>
              <a:t>form 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other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15" dirty="0">
                <a:latin typeface="Calibri"/>
                <a:cs typeface="Calibri"/>
              </a:rPr>
              <a:t>exactly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same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those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developed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</a:t>
            </a:r>
            <a:r>
              <a:rPr sz="1800" spc="-10" dirty="0">
                <a:latin typeface="Calibri"/>
                <a:cs typeface="Calibri"/>
              </a:rPr>
              <a:t> transformation.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297" y="165181"/>
            <a:ext cx="6253360" cy="8849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227" y="2493768"/>
            <a:ext cx="6986273" cy="346024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4302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980"/>
            <a:ext cx="8943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EXAMPLE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8.29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total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resistance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 </a:t>
            </a:r>
            <a:r>
              <a:rPr sz="1800" spc="-5" dirty="0">
                <a:latin typeface="Calibri"/>
                <a:cs typeface="Calibri"/>
              </a:rPr>
              <a:t>shown,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where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R</a:t>
            </a:r>
            <a:r>
              <a:rPr sz="1400" spc="10" dirty="0">
                <a:latin typeface="Calibri"/>
                <a:cs typeface="Calibri"/>
              </a:rPr>
              <a:t>A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3Ω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B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3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Ω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=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Ω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4348" y="593979"/>
            <a:ext cx="3230941" cy="46948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99" y="963930"/>
            <a:ext cx="5623499" cy="23545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76" y="3717028"/>
            <a:ext cx="5425098" cy="25498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3"/>
            <a:ext cx="1692022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980"/>
            <a:ext cx="5824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EXAMPLE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8.30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total resistance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 </a:t>
            </a:r>
            <a:r>
              <a:rPr sz="1800" spc="-5" dirty="0">
                <a:latin typeface="Calibri"/>
                <a:cs typeface="Calibri"/>
              </a:rPr>
              <a:t>shown.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Calibri"/>
                <a:cs typeface="Calibri"/>
              </a:rPr>
              <a:t>a.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Converting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Y: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5681" y="92675"/>
            <a:ext cx="3027428" cy="21315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078479"/>
            <a:ext cx="9021634" cy="29512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681" y="1063924"/>
            <a:ext cx="3941673" cy="19047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6588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smtClean="0"/>
              <a:t>MSc .Zahraa Hazim</a:t>
            </a:r>
            <a:endParaRPr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980"/>
            <a:ext cx="2484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Converting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 Y</a:t>
            </a:r>
            <a:r>
              <a:rPr sz="1800" i="1" spc="-15" dirty="0">
                <a:latin typeface="Calibri"/>
                <a:cs typeface="Calibri"/>
              </a:rPr>
              <a:t> to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Δ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" y="538480"/>
            <a:ext cx="8995028" cy="28041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5064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73507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dirty="0" smtClean="0"/>
              <a:t>MSc .</a:t>
            </a:r>
            <a:r>
              <a:rPr lang="en-US" dirty="0" err="1" smtClean="0"/>
              <a:t>Zahraa</a:t>
            </a:r>
            <a:r>
              <a:rPr lang="en-US" dirty="0" smtClean="0"/>
              <a:t> </a:t>
            </a:r>
            <a:r>
              <a:rPr lang="en-US" dirty="0" err="1" smtClean="0"/>
              <a:t>Hazim</a:t>
            </a: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9905" y="89408"/>
            <a:ext cx="1421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PROBLEMS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03834"/>
            <a:ext cx="6351270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SECTION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8.2 </a:t>
            </a:r>
            <a:r>
              <a:rPr sz="1800" b="1" spc="-10" dirty="0">
                <a:latin typeface="Calibri"/>
                <a:cs typeface="Calibri"/>
              </a:rPr>
              <a:t>Current </a:t>
            </a:r>
            <a:r>
              <a:rPr sz="1800" b="1" spc="-5" dirty="0">
                <a:latin typeface="Calibri"/>
                <a:cs typeface="Calibri"/>
              </a:rPr>
              <a:t>Sources:</a:t>
            </a:r>
            <a:r>
              <a:rPr sz="1800" b="1" spc="3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2,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4,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SECTION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8.3 Source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Conversions: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7,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8, 9,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SECTION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8.4 </a:t>
            </a:r>
            <a:r>
              <a:rPr sz="1800" b="1" spc="-10" dirty="0">
                <a:latin typeface="Calibri"/>
                <a:cs typeface="Calibri"/>
              </a:rPr>
              <a:t>Current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Sources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0" dirty="0">
                <a:latin typeface="Calibri"/>
                <a:cs typeface="Calibri"/>
              </a:rPr>
              <a:t> Parallel: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11,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12,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SECTION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8.6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Branch-Current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Analysis: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15,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16,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18,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24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SECTION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8.9 </a:t>
            </a:r>
            <a:r>
              <a:rPr sz="1800" b="1" dirty="0">
                <a:latin typeface="Calibri"/>
                <a:cs typeface="Calibri"/>
              </a:rPr>
              <a:t>Nodal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Analysis: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35,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36,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38,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40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SECTION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8.12</a:t>
            </a:r>
            <a:r>
              <a:rPr sz="1800" b="1" spc="4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 –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Δ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(T-π)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 Δ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 Y </a:t>
            </a:r>
            <a:r>
              <a:rPr sz="1800" b="1" spc="-5" dirty="0">
                <a:latin typeface="Calibri"/>
                <a:cs typeface="Calibri"/>
              </a:rPr>
              <a:t>(π-T) </a:t>
            </a:r>
            <a:r>
              <a:rPr sz="1800" b="1" spc="-10" dirty="0">
                <a:latin typeface="Calibri"/>
                <a:cs typeface="Calibri"/>
              </a:rPr>
              <a:t>Conversions: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51,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52,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54,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56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>
          <a:xfrm>
            <a:off x="4132326" y="6465214"/>
            <a:ext cx="1811274" cy="240386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28600" y="381000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SECTION 8.2 Current </a:t>
            </a:r>
            <a:r>
              <a:rPr lang="en-US" dirty="0" smtClean="0"/>
              <a:t>Sources</a:t>
            </a:r>
          </a:p>
          <a:p>
            <a:endParaRPr lang="en-US" dirty="0"/>
          </a:p>
          <a:p>
            <a:r>
              <a:rPr lang="en-US" dirty="0"/>
              <a:t>1. For the network in Fig. 8.102:</a:t>
            </a:r>
          </a:p>
          <a:p>
            <a:r>
              <a:rPr lang="en-US" dirty="0"/>
              <a:t>a. Determine currents I2 and I3.</a:t>
            </a:r>
          </a:p>
          <a:p>
            <a:r>
              <a:rPr lang="en-US" dirty="0"/>
              <a:t>b. Find voltage V1.</a:t>
            </a:r>
          </a:p>
          <a:p>
            <a:r>
              <a:rPr lang="en-US" dirty="0"/>
              <a:t>c. Find the voltage across the source Vs.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800" y="762000"/>
            <a:ext cx="2912999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31268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 For the network in Fig. 8.103:</a:t>
            </a:r>
          </a:p>
          <a:p>
            <a:r>
              <a:rPr lang="en-US" dirty="0"/>
              <a:t>a. Find current I2. Comment on the impact of </a:t>
            </a:r>
            <a:r>
              <a:rPr lang="en-US" dirty="0" err="1" smtClean="0"/>
              <a:t>Rp</a:t>
            </a:r>
            <a:r>
              <a:rPr lang="en-US" dirty="0" smtClean="0"/>
              <a:t> </a:t>
            </a:r>
            <a:r>
              <a:rPr lang="en-US" dirty="0"/>
              <a:t>&gt; &gt; </a:t>
            </a:r>
            <a:r>
              <a:rPr lang="en-US" dirty="0" smtClean="0"/>
              <a:t>R1 </a:t>
            </a:r>
            <a:r>
              <a:rPr lang="en-US" dirty="0"/>
              <a:t>or R2.</a:t>
            </a:r>
          </a:p>
          <a:p>
            <a:r>
              <a:rPr lang="en-US" dirty="0"/>
              <a:t>b. Calculate voltage V2.</a:t>
            </a:r>
          </a:p>
          <a:p>
            <a:r>
              <a:rPr lang="en-US" dirty="0"/>
              <a:t>c. Find the source voltage Vs.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01" y="3198610"/>
            <a:ext cx="291299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91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>
          <a:xfrm>
            <a:off x="4132326" y="6465214"/>
            <a:ext cx="1582674" cy="162801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14010" y="52918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the network in Fig. 8.105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a. Find voltage Vs.</a:t>
            </a:r>
          </a:p>
          <a:p>
            <a:r>
              <a:rPr lang="en-US" dirty="0"/>
              <a:t>b. Calculate current I2.</a:t>
            </a:r>
          </a:p>
          <a:p>
            <a:r>
              <a:rPr lang="en-US" dirty="0"/>
              <a:t>c. Find the source current Is.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87216"/>
            <a:ext cx="3200400" cy="190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8005" y="28508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6. For the network in Fig. 8.107:</a:t>
            </a:r>
          </a:p>
          <a:p>
            <a:r>
              <a:rPr lang="en-US" dirty="0"/>
              <a:t>a. Find the currents I1 and Is.</a:t>
            </a:r>
          </a:p>
          <a:p>
            <a:r>
              <a:rPr lang="en-US" dirty="0"/>
              <a:t>b. Find the voltages Vs and V3.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2928345"/>
            <a:ext cx="3429000" cy="19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6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387" y="2763747"/>
            <a:ext cx="7428144" cy="327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93980"/>
            <a:ext cx="4295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i="0" dirty="0">
                <a:latin typeface="Calibri"/>
                <a:cs typeface="Calibri"/>
              </a:rPr>
              <a:t>EXAMPLE</a:t>
            </a:r>
            <a:r>
              <a:rPr b="1" i="0" spc="-30" dirty="0">
                <a:latin typeface="Calibri"/>
                <a:cs typeface="Calibri"/>
              </a:rPr>
              <a:t> </a:t>
            </a:r>
            <a:r>
              <a:rPr b="1" i="0" spc="-5" dirty="0">
                <a:latin typeface="Calibri"/>
                <a:cs typeface="Calibri"/>
              </a:rPr>
              <a:t>8.2</a:t>
            </a:r>
            <a:r>
              <a:rPr b="1" i="0" spc="-10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Find</a:t>
            </a:r>
            <a:r>
              <a:rPr i="0" dirty="0">
                <a:latin typeface="Calibri"/>
                <a:cs typeface="Calibri"/>
              </a:rPr>
              <a:t> the </a:t>
            </a:r>
            <a:r>
              <a:rPr i="0" spc="-10" dirty="0">
                <a:latin typeface="Calibri"/>
                <a:cs typeface="Calibri"/>
              </a:rPr>
              <a:t>voltage</a:t>
            </a:r>
            <a:r>
              <a:rPr i="0" spc="-5" dirty="0">
                <a:latin typeface="Calibri"/>
                <a:cs typeface="Calibri"/>
              </a:rPr>
              <a:t> </a:t>
            </a:r>
            <a:r>
              <a:rPr spc="-40" dirty="0"/>
              <a:t>Vs</a:t>
            </a:r>
            <a:r>
              <a:rPr spc="-5" dirty="0"/>
              <a:t> and currents </a:t>
            </a:r>
            <a:r>
              <a:rPr spc="-390" dirty="0"/>
              <a:t> </a:t>
            </a:r>
            <a:r>
              <a:rPr dirty="0"/>
              <a:t>I</a:t>
            </a:r>
            <a:r>
              <a:rPr sz="1200" dirty="0"/>
              <a:t>1</a:t>
            </a:r>
            <a:r>
              <a:rPr sz="1200" spc="120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dirty="0"/>
              <a:t>I</a:t>
            </a:r>
            <a:r>
              <a:rPr sz="1200" dirty="0"/>
              <a:t>2</a:t>
            </a:r>
            <a:r>
              <a:rPr sz="1200" spc="120" dirty="0"/>
              <a:t> </a:t>
            </a:r>
            <a:r>
              <a:rPr spc="-10" dirty="0"/>
              <a:t>for</a:t>
            </a:r>
            <a:r>
              <a:rPr spc="5" dirty="0"/>
              <a:t> </a:t>
            </a:r>
            <a:r>
              <a:rPr dirty="0"/>
              <a:t>the</a:t>
            </a:r>
            <a:r>
              <a:rPr spc="-5" dirty="0"/>
              <a:t> network</a:t>
            </a:r>
            <a:r>
              <a:rPr spc="10" dirty="0"/>
              <a:t> </a:t>
            </a:r>
            <a:r>
              <a:rPr i="0" spc="-5" dirty="0">
                <a:latin typeface="Calibri"/>
                <a:cs typeface="Calibri"/>
              </a:rPr>
              <a:t>in</a:t>
            </a:r>
            <a:r>
              <a:rPr i="0" spc="5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Fig.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6588" y="112025"/>
            <a:ext cx="3883517" cy="2215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4939" y="1084834"/>
            <a:ext cx="44145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current source, </a:t>
            </a:r>
            <a:r>
              <a:rPr sz="1800" i="1" spc="-40" dirty="0">
                <a:latin typeface="Calibri"/>
                <a:cs typeface="Calibri"/>
              </a:rPr>
              <a:t>Vs </a:t>
            </a:r>
            <a:r>
              <a:rPr sz="1800" i="1" spc="-5" dirty="0">
                <a:latin typeface="Calibri"/>
                <a:cs typeface="Calibri"/>
              </a:rPr>
              <a:t>must be determined, 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and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for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voltage</a:t>
            </a:r>
            <a:r>
              <a:rPr sz="1800" i="1" spc="-5" dirty="0">
                <a:latin typeface="Calibri"/>
                <a:cs typeface="Calibri"/>
              </a:rPr>
              <a:t> source,</a:t>
            </a:r>
            <a:r>
              <a:rPr sz="1800" i="1" dirty="0">
                <a:latin typeface="Calibri"/>
                <a:cs typeface="Calibri"/>
              </a:rPr>
              <a:t> Is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must</a:t>
            </a:r>
            <a:r>
              <a:rPr sz="1800" i="1" spc="-5" dirty="0">
                <a:latin typeface="Calibri"/>
                <a:cs typeface="Calibri"/>
              </a:rPr>
              <a:t> be 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determined.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Since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voltage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parallel,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6588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>
          <a:xfrm>
            <a:off x="4132326" y="6465214"/>
            <a:ext cx="1419683" cy="316586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 smtClean="0"/>
              <a:t>MSc. ZAHRAA HAZIM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239858-034C-443C-858E-398793D8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94" y="1945107"/>
            <a:ext cx="6705600" cy="803317"/>
          </a:xfrm>
        </p:spPr>
        <p:txBody>
          <a:bodyPr>
            <a:norm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B88955-BE5E-45DB-99CD-C7762FDAB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94" y="2833126"/>
            <a:ext cx="2971800" cy="27492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71726" y="1295400"/>
            <a:ext cx="65531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2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051" y="90708"/>
            <a:ext cx="4762948" cy="26759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9321" y="3200400"/>
            <a:ext cx="5332585" cy="27368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93980"/>
            <a:ext cx="4110354" cy="604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8.3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SOURCE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CONVERSIONS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voltage source, </a:t>
            </a:r>
            <a:r>
              <a:rPr sz="1800" spc="-5" dirty="0">
                <a:latin typeface="Calibri"/>
                <a:cs typeface="Calibri"/>
              </a:rPr>
              <a:t>if </a:t>
            </a:r>
            <a:r>
              <a:rPr sz="1800" i="1" spc="-5" dirty="0">
                <a:latin typeface="Calibri"/>
                <a:cs typeface="Calibri"/>
              </a:rPr>
              <a:t>Rs=0 </a:t>
            </a:r>
            <a:r>
              <a:rPr sz="1800" i="1" dirty="0">
                <a:latin typeface="Calibri"/>
                <a:cs typeface="Calibri"/>
              </a:rPr>
              <a:t>, </a:t>
            </a:r>
            <a:r>
              <a:rPr sz="1800" i="1" spc="-5" dirty="0">
                <a:latin typeface="Calibri"/>
                <a:cs typeface="Calibri"/>
              </a:rPr>
              <a:t>or if it is </a:t>
            </a:r>
            <a:r>
              <a:rPr sz="1800" i="1" spc="-10" dirty="0">
                <a:latin typeface="Calibri"/>
                <a:cs typeface="Calibri"/>
              </a:rPr>
              <a:t>so </a:t>
            </a:r>
            <a:r>
              <a:rPr sz="1800" i="1" spc="-5" dirty="0">
                <a:latin typeface="Calibri"/>
                <a:cs typeface="Calibri"/>
              </a:rPr>
              <a:t> small</a:t>
            </a:r>
            <a:r>
              <a:rPr sz="1800" i="1" spc="17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compared</a:t>
            </a:r>
            <a:r>
              <a:rPr sz="1800" i="1" spc="190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to</a:t>
            </a:r>
            <a:r>
              <a:rPr sz="1800" i="1" spc="185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any</a:t>
            </a:r>
            <a:r>
              <a:rPr sz="1800" i="1" spc="18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series</a:t>
            </a:r>
            <a:r>
              <a:rPr sz="1800" i="1" spc="19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resistors</a:t>
            </a:r>
            <a:r>
              <a:rPr sz="1800" i="1" spc="1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 </a:t>
            </a:r>
            <a:r>
              <a:rPr sz="1800" spc="-10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5" dirty="0">
                <a:latin typeface="Calibri"/>
                <a:cs typeface="Calibri"/>
              </a:rPr>
              <a:t>ignored, </a:t>
            </a:r>
            <a:r>
              <a:rPr sz="1800" dirty="0">
                <a:latin typeface="Calibri"/>
                <a:cs typeface="Calibri"/>
              </a:rPr>
              <a:t>then </a:t>
            </a:r>
            <a:r>
              <a:rPr sz="1800" spc="-10" dirty="0">
                <a:latin typeface="Calibri"/>
                <a:cs typeface="Calibri"/>
              </a:rPr>
              <a:t>we have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“</a:t>
            </a:r>
            <a:r>
              <a:rPr sz="1800" b="1" spc="-5" dirty="0">
                <a:latin typeface="Calibri"/>
                <a:cs typeface="Calibri"/>
              </a:rPr>
              <a:t>ideal</a:t>
            </a:r>
            <a:r>
              <a:rPr sz="1800" spc="-5" dirty="0">
                <a:latin typeface="Calibri"/>
                <a:cs typeface="Calibri"/>
              </a:rPr>
              <a:t>”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voltage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source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10" dirty="0">
                <a:latin typeface="Calibri"/>
                <a:cs typeface="Calibri"/>
              </a:rPr>
              <a:t>practical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purposes.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alibri"/>
              <a:cs typeface="Calibri"/>
            </a:endParaRPr>
          </a:p>
          <a:p>
            <a:pPr marL="12700" marR="6350" algn="just">
              <a:lnSpc>
                <a:spcPct val="986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current source, </a:t>
            </a:r>
            <a:r>
              <a:rPr sz="1800" spc="-5" dirty="0">
                <a:latin typeface="Calibri"/>
                <a:cs typeface="Calibri"/>
              </a:rPr>
              <a:t>since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resistor </a:t>
            </a:r>
            <a:r>
              <a:rPr sz="1800" i="1" spc="-10" dirty="0">
                <a:latin typeface="Calibri"/>
                <a:cs typeface="Calibri"/>
              </a:rPr>
              <a:t>Rp </a:t>
            </a:r>
            <a:r>
              <a:rPr sz="1800" i="1" spc="-5" dirty="0">
                <a:latin typeface="Calibri"/>
                <a:cs typeface="Calibri"/>
              </a:rPr>
              <a:t> is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in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parallel,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if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R</a:t>
            </a:r>
            <a:r>
              <a:rPr sz="1200" i="1" spc="-5" dirty="0">
                <a:latin typeface="Calibri"/>
                <a:cs typeface="Calibri"/>
              </a:rPr>
              <a:t>P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=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900" i="1" spc="-75" dirty="0">
                <a:latin typeface="Times New Roman"/>
                <a:cs typeface="Times New Roman"/>
              </a:rPr>
              <a:t>∞</a:t>
            </a:r>
            <a:r>
              <a:rPr sz="1900" i="1" spc="-7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Calibri"/>
                <a:cs typeface="Calibri"/>
              </a:rPr>
              <a:t>,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or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if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it</a:t>
            </a:r>
            <a:r>
              <a:rPr sz="1800" i="1" dirty="0">
                <a:latin typeface="Calibri"/>
                <a:cs typeface="Calibri"/>
              </a:rPr>
              <a:t> is</a:t>
            </a:r>
            <a:r>
              <a:rPr sz="1800" i="1" spc="40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large 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enough </a:t>
            </a:r>
            <a:r>
              <a:rPr sz="1800" i="1" spc="-10" dirty="0">
                <a:latin typeface="Calibri"/>
                <a:cs typeface="Calibri"/>
              </a:rPr>
              <a:t>compared </a:t>
            </a:r>
            <a:r>
              <a:rPr sz="1800" i="1" spc="-15" dirty="0">
                <a:latin typeface="Calibri"/>
                <a:cs typeface="Calibri"/>
              </a:rPr>
              <a:t>to any </a:t>
            </a:r>
            <a:r>
              <a:rPr sz="1800" i="1" spc="-5" dirty="0">
                <a:latin typeface="Calibri"/>
                <a:cs typeface="Calibri"/>
              </a:rPr>
              <a:t>parallel resistive 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elements </a:t>
            </a:r>
            <a:r>
              <a:rPr sz="1800" spc="-5" dirty="0">
                <a:latin typeface="Calibri"/>
                <a:cs typeface="Calibri"/>
              </a:rPr>
              <a:t>that it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5" dirty="0">
                <a:latin typeface="Calibri"/>
                <a:cs typeface="Calibri"/>
              </a:rPr>
              <a:t>ignored, </a:t>
            </a:r>
            <a:r>
              <a:rPr sz="1800" dirty="0">
                <a:latin typeface="Calibri"/>
                <a:cs typeface="Calibri"/>
              </a:rPr>
              <a:t>then </a:t>
            </a:r>
            <a:r>
              <a:rPr sz="1800" spc="-15" dirty="0">
                <a:latin typeface="Calibri"/>
                <a:cs typeface="Calibri"/>
              </a:rPr>
              <a:t>we </a:t>
            </a:r>
            <a:r>
              <a:rPr sz="1800" spc="-10" dirty="0">
                <a:latin typeface="Calibri"/>
                <a:cs typeface="Calibri"/>
              </a:rPr>
              <a:t> have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</a:t>
            </a:r>
            <a:r>
              <a:rPr sz="1800" b="1" dirty="0">
                <a:latin typeface="Calibri"/>
                <a:cs typeface="Calibri"/>
              </a:rPr>
              <a:t>ideal”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current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source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Note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that:</a:t>
            </a:r>
            <a:endParaRPr sz="2000">
              <a:latin typeface="Calibri"/>
              <a:cs typeface="Calibri"/>
            </a:endParaRPr>
          </a:p>
          <a:p>
            <a:pPr marL="12700" marR="767715" algn="just">
              <a:lnSpc>
                <a:spcPct val="100000"/>
              </a:lnSpc>
              <a:buAutoNum type="arabicPlain"/>
              <a:tabLst>
                <a:tab pos="421640" algn="l"/>
              </a:tabLst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Ideal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sources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cannot</a:t>
            </a:r>
            <a:r>
              <a:rPr sz="20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be </a:t>
            </a:r>
            <a:r>
              <a:rPr sz="20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converted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 from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one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type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another.</a:t>
            </a:r>
            <a:endParaRPr sz="2000">
              <a:latin typeface="Calibri"/>
              <a:cs typeface="Calibri"/>
            </a:endParaRPr>
          </a:p>
          <a:p>
            <a:pPr marL="12700" marR="768350" algn="just">
              <a:lnSpc>
                <a:spcPct val="100000"/>
              </a:lnSpc>
              <a:spcBef>
                <a:spcPts val="5"/>
              </a:spcBef>
              <a:buFont typeface="Calibri"/>
              <a:buAutoNum type="arabicPlain"/>
              <a:tabLst>
                <a:tab pos="323850" algn="l"/>
              </a:tabLst>
            </a:pP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The equivalence between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0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current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source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 and</a:t>
            </a:r>
            <a:r>
              <a:rPr sz="20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0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voltage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 source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5" dirty="0">
                <a:solidFill>
                  <a:srgbClr val="C00000"/>
                </a:solidFill>
                <a:latin typeface="Calibri"/>
                <a:cs typeface="Calibri"/>
              </a:rPr>
              <a:t>exists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only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 at</a:t>
            </a:r>
            <a:r>
              <a:rPr sz="20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their </a:t>
            </a:r>
            <a:r>
              <a:rPr sz="20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external 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terminals.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4302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93980"/>
            <a:ext cx="53270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EXAMPLE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8.4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circuit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Fig.</a:t>
            </a:r>
            <a:endParaRPr sz="1800">
              <a:latin typeface="Calibri"/>
              <a:cs typeface="Calibri"/>
            </a:endParaRPr>
          </a:p>
          <a:p>
            <a:pPr marL="230504" indent="-218440" algn="just">
              <a:lnSpc>
                <a:spcPct val="100000"/>
              </a:lnSpc>
              <a:buAutoNum type="alphaLcPeriod"/>
              <a:tabLst>
                <a:tab pos="231140" algn="l"/>
              </a:tabLst>
            </a:pPr>
            <a:r>
              <a:rPr sz="1800" spc="-10" dirty="0">
                <a:latin typeface="Calibri"/>
                <a:cs typeface="Calibri"/>
              </a:rPr>
              <a:t>Determine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current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L</a:t>
            </a:r>
            <a:r>
              <a:rPr sz="1800" i="1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Convert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voltage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current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AutoNum type="alphaLcPeriod"/>
              <a:tabLst>
                <a:tab pos="221615" algn="l"/>
              </a:tabLst>
            </a:pPr>
            <a:r>
              <a:rPr sz="1800" dirty="0">
                <a:latin typeface="Calibri"/>
                <a:cs typeface="Calibri"/>
              </a:rPr>
              <a:t>Using the </a:t>
            </a:r>
            <a:r>
              <a:rPr sz="1800" spc="-10" dirty="0">
                <a:latin typeface="Calibri"/>
                <a:cs typeface="Calibri"/>
              </a:rPr>
              <a:t>resulting current source </a:t>
            </a:r>
            <a:r>
              <a:rPr sz="1800" spc="-5" dirty="0">
                <a:latin typeface="Calibri"/>
                <a:cs typeface="Calibri"/>
              </a:rPr>
              <a:t>of part (b), </a:t>
            </a:r>
            <a:r>
              <a:rPr sz="1800" spc="-10" dirty="0">
                <a:latin typeface="Calibri"/>
                <a:cs typeface="Calibri"/>
              </a:rPr>
              <a:t>calculate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current </a:t>
            </a:r>
            <a:r>
              <a:rPr sz="1800" spc="-5" dirty="0">
                <a:latin typeface="Calibri"/>
                <a:cs typeface="Calibri"/>
              </a:rPr>
              <a:t>through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load </a:t>
            </a:r>
            <a:r>
              <a:rPr sz="1800" spc="-30" dirty="0">
                <a:latin typeface="Calibri"/>
                <a:cs typeface="Calibri"/>
              </a:rPr>
              <a:t>resistor,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compare your </a:t>
            </a:r>
            <a:r>
              <a:rPr sz="1800" spc="-5" dirty="0">
                <a:latin typeface="Calibri"/>
                <a:cs typeface="Calibri"/>
              </a:rPr>
              <a:t> answer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result</a:t>
            </a:r>
            <a:r>
              <a:rPr sz="1800" spc="-5" dirty="0">
                <a:latin typeface="Calibri"/>
                <a:cs typeface="Calibri"/>
              </a:rPr>
              <a:t> 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146" y="54693"/>
            <a:ext cx="2406486" cy="273465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4939" y="2177171"/>
            <a:ext cx="8684261" cy="4147429"/>
            <a:chOff x="76197" y="2120900"/>
            <a:chExt cx="9067800" cy="4721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099" y="2120900"/>
              <a:ext cx="4800596" cy="2540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4801" y="3505200"/>
              <a:ext cx="4759071" cy="2743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97" y="4648198"/>
              <a:ext cx="3783711" cy="21945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6588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87155" cy="400621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800" b="1" spc="-5" dirty="0">
                <a:latin typeface="Calibri"/>
                <a:cs typeface="Calibri"/>
              </a:rPr>
              <a:t>8.4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CURRENT </a:t>
            </a:r>
            <a:r>
              <a:rPr sz="1800" b="1" spc="-10" dirty="0">
                <a:latin typeface="Calibri"/>
                <a:cs typeface="Calibri"/>
              </a:rPr>
              <a:t>SOURCES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PARALLEL</a:t>
            </a:r>
            <a:endParaRPr sz="180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  <a:spcBef>
                <a:spcPts val="975"/>
              </a:spcBef>
            </a:pPr>
            <a:r>
              <a:rPr sz="1800" b="1" i="1" spc="-5" dirty="0">
                <a:latin typeface="Calibri"/>
                <a:cs typeface="Calibri"/>
              </a:rPr>
              <a:t>Current sources of different values cannot be placed </a:t>
            </a:r>
            <a:r>
              <a:rPr sz="1800" b="1" i="1" dirty="0">
                <a:latin typeface="Calibri"/>
                <a:cs typeface="Calibri"/>
              </a:rPr>
              <a:t>in </a:t>
            </a:r>
            <a:r>
              <a:rPr sz="1800" b="1" i="1" spc="-5" dirty="0">
                <a:latin typeface="Calibri"/>
                <a:cs typeface="Calibri"/>
              </a:rPr>
              <a:t>series </a:t>
            </a:r>
            <a:r>
              <a:rPr sz="1800" b="1" i="1" dirty="0">
                <a:latin typeface="Calibri"/>
                <a:cs typeface="Calibri"/>
              </a:rPr>
              <a:t>due </a:t>
            </a:r>
            <a:r>
              <a:rPr sz="1800" b="1" i="1" spc="-15" dirty="0">
                <a:latin typeface="Calibri"/>
                <a:cs typeface="Calibri"/>
              </a:rPr>
              <a:t>to </a:t>
            </a:r>
            <a:r>
              <a:rPr sz="1800" b="1" i="1" dirty="0">
                <a:latin typeface="Calibri"/>
                <a:cs typeface="Calibri"/>
              </a:rPr>
              <a:t>a </a:t>
            </a:r>
            <a:r>
              <a:rPr sz="1800" b="1" i="1" spc="-5" dirty="0">
                <a:latin typeface="Calibri"/>
                <a:cs typeface="Calibri"/>
              </a:rPr>
              <a:t>violation </a:t>
            </a:r>
            <a:r>
              <a:rPr sz="1800" b="1" i="1" spc="5" dirty="0">
                <a:latin typeface="Calibri"/>
                <a:cs typeface="Calibri"/>
              </a:rPr>
              <a:t>of </a:t>
            </a:r>
            <a:r>
              <a:rPr sz="1800" b="1" i="1" dirty="0">
                <a:latin typeface="Calibri"/>
                <a:cs typeface="Calibri"/>
              </a:rPr>
              <a:t>Kirchhoff’s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current</a:t>
            </a:r>
            <a:r>
              <a:rPr sz="1800" b="1" i="1" spc="-20" dirty="0">
                <a:latin typeface="Calibri"/>
                <a:cs typeface="Calibri"/>
              </a:rPr>
              <a:t> law.</a:t>
            </a:r>
            <a:endParaRPr sz="180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However,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current </a:t>
            </a:r>
            <a:r>
              <a:rPr sz="1800" spc="-10" dirty="0">
                <a:latin typeface="Calibri"/>
                <a:cs typeface="Calibri"/>
              </a:rPr>
              <a:t>sources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5" dirty="0">
                <a:latin typeface="Calibri"/>
                <a:cs typeface="Calibri"/>
              </a:rPr>
              <a:t>placed 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parallel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just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voltage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sources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 placed </a:t>
            </a:r>
            <a:r>
              <a:rPr sz="1800" spc="-1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 series.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general,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b="1" i="1" spc="-20" dirty="0">
                <a:latin typeface="Calibri"/>
                <a:cs typeface="Calibri"/>
              </a:rPr>
              <a:t>Two </a:t>
            </a:r>
            <a:r>
              <a:rPr sz="1800" b="1" i="1" spc="-5" dirty="0">
                <a:latin typeface="Calibri"/>
                <a:cs typeface="Calibri"/>
              </a:rPr>
              <a:t>or </a:t>
            </a:r>
            <a:r>
              <a:rPr sz="1800" b="1" i="1" dirty="0">
                <a:latin typeface="Calibri"/>
                <a:cs typeface="Calibri"/>
              </a:rPr>
              <a:t>more </a:t>
            </a:r>
            <a:r>
              <a:rPr sz="1800" b="1" i="1" spc="-5" dirty="0">
                <a:latin typeface="Calibri"/>
                <a:cs typeface="Calibri"/>
              </a:rPr>
              <a:t>current sources </a:t>
            </a:r>
            <a:r>
              <a:rPr sz="1800" b="1" i="1" dirty="0">
                <a:latin typeface="Calibri"/>
                <a:cs typeface="Calibri"/>
              </a:rPr>
              <a:t>in </a:t>
            </a:r>
            <a:r>
              <a:rPr sz="1800" b="1" i="1" spc="-5" dirty="0">
                <a:latin typeface="Calibri"/>
                <a:cs typeface="Calibri"/>
              </a:rPr>
              <a:t>parallel can be replaced </a:t>
            </a:r>
            <a:r>
              <a:rPr sz="1800" b="1" i="1" spc="-10" dirty="0">
                <a:latin typeface="Calibri"/>
                <a:cs typeface="Calibri"/>
              </a:rPr>
              <a:t>by </a:t>
            </a:r>
            <a:r>
              <a:rPr sz="1800" b="1" i="1" dirty="0">
                <a:latin typeface="Calibri"/>
                <a:cs typeface="Calibri"/>
              </a:rPr>
              <a:t>a single </a:t>
            </a:r>
            <a:r>
              <a:rPr sz="1800" b="1" i="1" spc="-5" dirty="0">
                <a:latin typeface="Calibri"/>
                <a:cs typeface="Calibri"/>
              </a:rPr>
              <a:t>current source having </a:t>
            </a:r>
            <a:r>
              <a:rPr sz="1800" b="1" i="1" dirty="0">
                <a:latin typeface="Calibri"/>
                <a:cs typeface="Calibri"/>
              </a:rPr>
              <a:t>a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magnitude </a:t>
            </a:r>
            <a:r>
              <a:rPr sz="1800" b="1" i="1" spc="-5" dirty="0">
                <a:latin typeface="Calibri"/>
                <a:cs typeface="Calibri"/>
              </a:rPr>
              <a:t>determined </a:t>
            </a:r>
            <a:r>
              <a:rPr sz="1800" b="1" i="1" spc="-10" dirty="0">
                <a:latin typeface="Calibri"/>
                <a:cs typeface="Calibri"/>
              </a:rPr>
              <a:t>by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5" dirty="0">
                <a:latin typeface="Calibri"/>
                <a:cs typeface="Calibri"/>
              </a:rPr>
              <a:t>difference </a:t>
            </a:r>
            <a:r>
              <a:rPr sz="1800" b="1" i="1" spc="5" dirty="0">
                <a:latin typeface="Calibri"/>
                <a:cs typeface="Calibri"/>
              </a:rPr>
              <a:t>of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5" dirty="0">
                <a:latin typeface="Calibri"/>
                <a:cs typeface="Calibri"/>
              </a:rPr>
              <a:t>sum </a:t>
            </a:r>
            <a:r>
              <a:rPr sz="1800" b="1" i="1" spc="5" dirty="0">
                <a:latin typeface="Calibri"/>
                <a:cs typeface="Calibri"/>
              </a:rPr>
              <a:t>of </a:t>
            </a:r>
            <a:r>
              <a:rPr sz="1800" b="1" i="1" dirty="0">
                <a:latin typeface="Calibri"/>
                <a:cs typeface="Calibri"/>
              </a:rPr>
              <a:t>the currents in </a:t>
            </a:r>
            <a:r>
              <a:rPr sz="1800" b="1" i="1" spc="-5" dirty="0">
                <a:latin typeface="Calibri"/>
                <a:cs typeface="Calibri"/>
              </a:rPr>
              <a:t>one </a:t>
            </a:r>
            <a:r>
              <a:rPr sz="1800" b="1" i="1" dirty="0">
                <a:latin typeface="Calibri"/>
                <a:cs typeface="Calibri"/>
              </a:rPr>
              <a:t>direction and the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sum </a:t>
            </a:r>
            <a:r>
              <a:rPr sz="1800" b="1" i="1" dirty="0">
                <a:latin typeface="Calibri"/>
                <a:cs typeface="Calibri"/>
              </a:rPr>
              <a:t>in the </a:t>
            </a:r>
            <a:r>
              <a:rPr sz="1800" b="1" i="1" spc="-5" dirty="0">
                <a:latin typeface="Calibri"/>
                <a:cs typeface="Calibri"/>
              </a:rPr>
              <a:t>opposite direction. The new </a:t>
            </a:r>
            <a:r>
              <a:rPr sz="1800" b="1" i="1" dirty="0">
                <a:latin typeface="Calibri"/>
                <a:cs typeface="Calibri"/>
              </a:rPr>
              <a:t>parallel </a:t>
            </a:r>
            <a:r>
              <a:rPr sz="1800" b="1" i="1" spc="-5" dirty="0">
                <a:latin typeface="Calibri"/>
                <a:cs typeface="Calibri"/>
              </a:rPr>
              <a:t>internal </a:t>
            </a:r>
            <a:r>
              <a:rPr sz="1800" b="1" i="1" spc="-10" dirty="0">
                <a:latin typeface="Calibri"/>
                <a:cs typeface="Calibri"/>
              </a:rPr>
              <a:t>resistance </a:t>
            </a:r>
            <a:r>
              <a:rPr sz="1800" b="1" i="1" dirty="0">
                <a:latin typeface="Calibri"/>
                <a:cs typeface="Calibri"/>
              </a:rPr>
              <a:t>is the </a:t>
            </a:r>
            <a:r>
              <a:rPr sz="1800" b="1" i="1" spc="-15" dirty="0">
                <a:latin typeface="Calibri"/>
                <a:cs typeface="Calibri"/>
              </a:rPr>
              <a:t>total </a:t>
            </a:r>
            <a:r>
              <a:rPr sz="1800" b="1" i="1" spc="-10" dirty="0">
                <a:latin typeface="Calibri"/>
                <a:cs typeface="Calibri"/>
              </a:rPr>
              <a:t>resistance </a:t>
            </a:r>
            <a:r>
              <a:rPr sz="1800" b="1" i="1" spc="5" dirty="0">
                <a:latin typeface="Calibri"/>
                <a:cs typeface="Calibri"/>
              </a:rPr>
              <a:t>of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resulting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parallel </a:t>
            </a:r>
            <a:r>
              <a:rPr sz="1800" b="1" i="1" spc="-5" dirty="0">
                <a:latin typeface="Calibri"/>
                <a:cs typeface="Calibri"/>
              </a:rPr>
              <a:t>resistive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elements.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3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Current</a:t>
            </a:r>
            <a:r>
              <a:rPr sz="23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sources</a:t>
            </a:r>
            <a:r>
              <a:rPr sz="23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of</a:t>
            </a:r>
            <a:r>
              <a:rPr sz="23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different </a:t>
            </a:r>
            <a:r>
              <a:rPr sz="23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current</a:t>
            </a:r>
            <a:r>
              <a:rPr sz="2300" b="1" i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ratings</a:t>
            </a:r>
            <a:r>
              <a:rPr sz="23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cannot</a:t>
            </a:r>
            <a:r>
              <a:rPr sz="2300" b="1" i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be</a:t>
            </a:r>
            <a:r>
              <a:rPr sz="23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connected</a:t>
            </a:r>
            <a:r>
              <a:rPr sz="23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in</a:t>
            </a:r>
            <a:r>
              <a:rPr sz="23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series.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EXAMPLE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8.6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Reduce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parallel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current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Fig.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single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current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53" y="4130247"/>
            <a:ext cx="5082093" cy="20906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3689" y="4019521"/>
            <a:ext cx="2854470" cy="220133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198346" y="5046962"/>
            <a:ext cx="686435" cy="257175"/>
          </a:xfrm>
          <a:custGeom>
            <a:avLst/>
            <a:gdLst/>
            <a:ahLst/>
            <a:cxnLst/>
            <a:rect l="l" t="t" r="r" b="b"/>
            <a:pathLst>
              <a:path w="686435" h="257175">
                <a:moveTo>
                  <a:pt x="572543" y="128339"/>
                </a:moveTo>
                <a:lnTo>
                  <a:pt x="443357" y="203650"/>
                </a:lnTo>
                <a:lnTo>
                  <a:pt x="434909" y="211226"/>
                </a:lnTo>
                <a:lnTo>
                  <a:pt x="430164" y="221112"/>
                </a:lnTo>
                <a:lnTo>
                  <a:pt x="429444" y="232046"/>
                </a:lnTo>
                <a:lnTo>
                  <a:pt x="433070" y="242766"/>
                </a:lnTo>
                <a:lnTo>
                  <a:pt x="440646" y="251213"/>
                </a:lnTo>
                <a:lnTo>
                  <a:pt x="450532" y="255958"/>
                </a:lnTo>
                <a:lnTo>
                  <a:pt x="461466" y="256678"/>
                </a:lnTo>
                <a:lnTo>
                  <a:pt x="472186" y="253053"/>
                </a:lnTo>
                <a:lnTo>
                  <a:pt x="636953" y="156914"/>
                </a:lnTo>
                <a:lnTo>
                  <a:pt x="629158" y="156914"/>
                </a:lnTo>
                <a:lnTo>
                  <a:pt x="629158" y="152977"/>
                </a:lnTo>
                <a:lnTo>
                  <a:pt x="614807" y="152977"/>
                </a:lnTo>
                <a:lnTo>
                  <a:pt x="572543" y="128339"/>
                </a:lnTo>
                <a:close/>
              </a:path>
              <a:path w="686435" h="257175">
                <a:moveTo>
                  <a:pt x="523526" y="99764"/>
                </a:moveTo>
                <a:lnTo>
                  <a:pt x="0" y="99764"/>
                </a:lnTo>
                <a:lnTo>
                  <a:pt x="0" y="156914"/>
                </a:lnTo>
                <a:lnTo>
                  <a:pt x="523526" y="156914"/>
                </a:lnTo>
                <a:lnTo>
                  <a:pt x="572543" y="128339"/>
                </a:lnTo>
                <a:lnTo>
                  <a:pt x="523526" y="99764"/>
                </a:lnTo>
                <a:close/>
              </a:path>
              <a:path w="686435" h="257175">
                <a:moveTo>
                  <a:pt x="636953" y="99764"/>
                </a:moveTo>
                <a:lnTo>
                  <a:pt x="629158" y="99764"/>
                </a:lnTo>
                <a:lnTo>
                  <a:pt x="629158" y="156914"/>
                </a:lnTo>
                <a:lnTo>
                  <a:pt x="636953" y="156914"/>
                </a:lnTo>
                <a:lnTo>
                  <a:pt x="685926" y="128339"/>
                </a:lnTo>
                <a:lnTo>
                  <a:pt x="636953" y="99764"/>
                </a:lnTo>
                <a:close/>
              </a:path>
              <a:path w="686435" h="257175">
                <a:moveTo>
                  <a:pt x="614807" y="103701"/>
                </a:moveTo>
                <a:lnTo>
                  <a:pt x="572543" y="128339"/>
                </a:lnTo>
                <a:lnTo>
                  <a:pt x="614807" y="152977"/>
                </a:lnTo>
                <a:lnTo>
                  <a:pt x="614807" y="103701"/>
                </a:lnTo>
                <a:close/>
              </a:path>
              <a:path w="686435" h="257175">
                <a:moveTo>
                  <a:pt x="629158" y="103701"/>
                </a:moveTo>
                <a:lnTo>
                  <a:pt x="614807" y="103701"/>
                </a:lnTo>
                <a:lnTo>
                  <a:pt x="614807" y="152977"/>
                </a:lnTo>
                <a:lnTo>
                  <a:pt x="629158" y="152977"/>
                </a:lnTo>
                <a:lnTo>
                  <a:pt x="629158" y="103701"/>
                </a:lnTo>
                <a:close/>
              </a:path>
              <a:path w="686435" h="257175">
                <a:moveTo>
                  <a:pt x="461466" y="0"/>
                </a:moveTo>
                <a:lnTo>
                  <a:pt x="450532" y="720"/>
                </a:lnTo>
                <a:lnTo>
                  <a:pt x="440646" y="5464"/>
                </a:lnTo>
                <a:lnTo>
                  <a:pt x="433070" y="13912"/>
                </a:lnTo>
                <a:lnTo>
                  <a:pt x="429444" y="24632"/>
                </a:lnTo>
                <a:lnTo>
                  <a:pt x="430164" y="35565"/>
                </a:lnTo>
                <a:lnTo>
                  <a:pt x="434909" y="45452"/>
                </a:lnTo>
                <a:lnTo>
                  <a:pt x="443357" y="53028"/>
                </a:lnTo>
                <a:lnTo>
                  <a:pt x="572543" y="128339"/>
                </a:lnTo>
                <a:lnTo>
                  <a:pt x="614807" y="103701"/>
                </a:lnTo>
                <a:lnTo>
                  <a:pt x="629158" y="103701"/>
                </a:lnTo>
                <a:lnTo>
                  <a:pt x="629158" y="99764"/>
                </a:lnTo>
                <a:lnTo>
                  <a:pt x="636953" y="99764"/>
                </a:lnTo>
                <a:lnTo>
                  <a:pt x="472186" y="3625"/>
                </a:lnTo>
                <a:lnTo>
                  <a:pt x="46146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5826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i="0" dirty="0">
                <a:latin typeface="Calibri"/>
                <a:cs typeface="Calibri"/>
              </a:rPr>
              <a:t>EXAMPLE</a:t>
            </a:r>
            <a:r>
              <a:rPr b="1" i="0" spc="-20" dirty="0">
                <a:latin typeface="Calibri"/>
                <a:cs typeface="Calibri"/>
              </a:rPr>
              <a:t> </a:t>
            </a:r>
            <a:r>
              <a:rPr b="1" i="0" spc="-5" dirty="0">
                <a:latin typeface="Calibri"/>
                <a:cs typeface="Calibri"/>
              </a:rPr>
              <a:t>8.8</a:t>
            </a:r>
            <a:r>
              <a:rPr b="1" i="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Reduce</a:t>
            </a:r>
            <a:r>
              <a:rPr i="0" spc="2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the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network </a:t>
            </a:r>
            <a:r>
              <a:rPr i="0" dirty="0">
                <a:latin typeface="Calibri"/>
                <a:cs typeface="Calibri"/>
              </a:rPr>
              <a:t>in</a:t>
            </a:r>
            <a:r>
              <a:rPr i="0" spc="15" dirty="0">
                <a:latin typeface="Calibri"/>
                <a:cs typeface="Calibri"/>
              </a:rPr>
              <a:t> </a:t>
            </a:r>
            <a:r>
              <a:rPr i="0" spc="-5" dirty="0">
                <a:latin typeface="Calibri"/>
                <a:cs typeface="Calibri"/>
              </a:rPr>
              <a:t>Fig. </a:t>
            </a:r>
            <a:r>
              <a:rPr i="0" spc="-10" dirty="0">
                <a:latin typeface="Calibri"/>
                <a:cs typeface="Calibri"/>
              </a:rPr>
              <a:t>to</a:t>
            </a:r>
            <a:r>
              <a:rPr i="0" dirty="0">
                <a:latin typeface="Calibri"/>
                <a:cs typeface="Calibri"/>
              </a:rPr>
              <a:t> a</a:t>
            </a:r>
            <a:r>
              <a:rPr i="0" spc="-5" dirty="0">
                <a:latin typeface="Calibri"/>
                <a:cs typeface="Calibri"/>
              </a:rPr>
              <a:t> single</a:t>
            </a:r>
            <a:r>
              <a:rPr i="0" spc="1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current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source,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and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calculate</a:t>
            </a:r>
            <a:r>
              <a:rPr i="0" spc="2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the</a:t>
            </a:r>
            <a:r>
              <a:rPr i="0" spc="1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current </a:t>
            </a:r>
            <a:r>
              <a:rPr i="0" spc="-39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through </a:t>
            </a:r>
            <a:r>
              <a:rPr i="0" dirty="0">
                <a:latin typeface="Calibri"/>
                <a:cs typeface="Calibri"/>
              </a:rPr>
              <a:t>R</a:t>
            </a:r>
            <a:r>
              <a:rPr sz="1200" i="0" dirty="0">
                <a:latin typeface="Calibri"/>
                <a:cs typeface="Calibri"/>
              </a:rPr>
              <a:t>L</a:t>
            </a:r>
            <a:r>
              <a:rPr sz="1200" i="0" spc="135" dirty="0">
                <a:latin typeface="Calibri"/>
                <a:cs typeface="Calibri"/>
              </a:rPr>
              <a:t> </a:t>
            </a:r>
            <a:r>
              <a:rPr dirty="0"/>
              <a:t>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65" y="934613"/>
            <a:ext cx="9014226" cy="18393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3686" y="3210087"/>
            <a:ext cx="3263694" cy="24907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177" y="3344091"/>
            <a:ext cx="3892748" cy="7315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39" y="4325492"/>
            <a:ext cx="3655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Applying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divider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rule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resulting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Fig.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326" y="5237747"/>
            <a:ext cx="4836720" cy="67376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7350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980"/>
            <a:ext cx="8986520" cy="212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8.6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BRANCH-CURRENT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ANALYSIS</a:t>
            </a:r>
            <a:endParaRPr sz="1800">
              <a:latin typeface="Calibri"/>
              <a:cs typeface="Calibri"/>
            </a:endParaRPr>
          </a:p>
          <a:p>
            <a:pPr marL="239395" indent="-227329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240029" algn="l"/>
              </a:tabLst>
            </a:pPr>
            <a:r>
              <a:rPr sz="1800" b="1" i="1" spc="-5" dirty="0">
                <a:latin typeface="Calibri"/>
                <a:cs typeface="Calibri"/>
              </a:rPr>
              <a:t>Assign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 </a:t>
            </a:r>
            <a:r>
              <a:rPr sz="1800" b="1" i="1" spc="-5" dirty="0">
                <a:latin typeface="Calibri"/>
                <a:cs typeface="Calibri"/>
              </a:rPr>
              <a:t>distinct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current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of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arbitrary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direction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15" dirty="0">
                <a:latin typeface="Calibri"/>
                <a:cs typeface="Calibri"/>
              </a:rPr>
              <a:t>to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each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branch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of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the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network.</a:t>
            </a:r>
            <a:endParaRPr sz="1800">
              <a:latin typeface="Calibri"/>
              <a:cs typeface="Calibri"/>
            </a:endParaRPr>
          </a:p>
          <a:p>
            <a:pPr marL="239395" indent="-227329">
              <a:lnSpc>
                <a:spcPct val="100000"/>
              </a:lnSpc>
              <a:buAutoNum type="arabicPeriod"/>
              <a:tabLst>
                <a:tab pos="240029" algn="l"/>
              </a:tabLst>
            </a:pPr>
            <a:r>
              <a:rPr sz="1800" b="1" i="1" spc="-5" dirty="0">
                <a:latin typeface="Calibri"/>
                <a:cs typeface="Calibri"/>
              </a:rPr>
              <a:t>Indicate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 polarities </a:t>
            </a:r>
            <a:r>
              <a:rPr sz="1800" b="1" i="1" spc="-10" dirty="0">
                <a:latin typeface="Calibri"/>
                <a:cs typeface="Calibri"/>
              </a:rPr>
              <a:t>for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each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resistor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as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determined </a:t>
            </a:r>
            <a:r>
              <a:rPr sz="1800" b="1" i="1" spc="-10" dirty="0">
                <a:latin typeface="Calibri"/>
                <a:cs typeface="Calibri"/>
              </a:rPr>
              <a:t>by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assumed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current </a:t>
            </a:r>
            <a:r>
              <a:rPr sz="1800" b="1" i="1" dirty="0">
                <a:latin typeface="Calibri"/>
                <a:cs typeface="Calibri"/>
              </a:rPr>
              <a:t>direction.</a:t>
            </a:r>
            <a:endParaRPr sz="1800">
              <a:latin typeface="Calibri"/>
              <a:cs typeface="Calibri"/>
            </a:endParaRPr>
          </a:p>
          <a:p>
            <a:pPr marL="239395" indent="-227329">
              <a:lnSpc>
                <a:spcPct val="100000"/>
              </a:lnSpc>
              <a:buAutoNum type="arabicPeriod"/>
              <a:tabLst>
                <a:tab pos="240029" algn="l"/>
              </a:tabLst>
            </a:pPr>
            <a:r>
              <a:rPr sz="1800" b="1" i="1" dirty="0">
                <a:latin typeface="Calibri"/>
                <a:cs typeface="Calibri"/>
              </a:rPr>
              <a:t>Apply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Kirchhoff’s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voltage</a:t>
            </a:r>
            <a:r>
              <a:rPr sz="1800" b="1" i="1" spc="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law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around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each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closed,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independent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loop</a:t>
            </a:r>
            <a:r>
              <a:rPr sz="1800" b="1" i="1" spc="-5" dirty="0">
                <a:latin typeface="Calibri"/>
                <a:cs typeface="Calibri"/>
              </a:rPr>
              <a:t> of</a:t>
            </a:r>
            <a:r>
              <a:rPr sz="1800" b="1" i="1" spc="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5" dirty="0">
                <a:latin typeface="Calibri"/>
                <a:cs typeface="Calibri"/>
              </a:rPr>
              <a:t>network.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276860" algn="l"/>
              </a:tabLst>
            </a:pPr>
            <a:r>
              <a:rPr sz="1800" b="1" i="1" dirty="0">
                <a:latin typeface="Calibri"/>
                <a:cs typeface="Calibri"/>
              </a:rPr>
              <a:t>Apply</a:t>
            </a:r>
            <a:r>
              <a:rPr sz="1800" b="1" i="1" spc="28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Kirchhoff’s</a:t>
            </a:r>
            <a:r>
              <a:rPr sz="1800" b="1" i="1" spc="29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current</a:t>
            </a:r>
            <a:r>
              <a:rPr sz="1800" b="1" i="1" spc="28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law</a:t>
            </a:r>
            <a:r>
              <a:rPr sz="1800" b="1" i="1" spc="28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at</a:t>
            </a:r>
            <a:r>
              <a:rPr sz="1800" b="1" i="1" spc="28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28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minimum</a:t>
            </a:r>
            <a:r>
              <a:rPr sz="1800" b="1" i="1" spc="29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number</a:t>
            </a:r>
            <a:r>
              <a:rPr sz="1800" b="1" i="1" spc="295" dirty="0">
                <a:latin typeface="Calibri"/>
                <a:cs typeface="Calibri"/>
              </a:rPr>
              <a:t> </a:t>
            </a:r>
            <a:r>
              <a:rPr sz="1800" b="1" i="1" spc="5" dirty="0">
                <a:latin typeface="Calibri"/>
                <a:cs typeface="Calibri"/>
              </a:rPr>
              <a:t>of</a:t>
            </a:r>
            <a:r>
              <a:rPr sz="1800" b="1" i="1" spc="28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nodes</a:t>
            </a:r>
            <a:r>
              <a:rPr sz="1800" b="1" i="1" spc="28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that</a:t>
            </a:r>
            <a:r>
              <a:rPr sz="1800" b="1" i="1" spc="27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will</a:t>
            </a:r>
            <a:r>
              <a:rPr sz="1800" b="1" i="1" spc="27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include</a:t>
            </a:r>
            <a:r>
              <a:rPr sz="1800" b="1" i="1" spc="28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all</a:t>
            </a:r>
            <a:r>
              <a:rPr sz="1800" b="1" i="1" spc="28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39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branch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currents of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 </a:t>
            </a:r>
            <a:r>
              <a:rPr sz="1800" b="1" i="1" spc="-5" dirty="0">
                <a:latin typeface="Calibri"/>
                <a:cs typeface="Calibri"/>
              </a:rPr>
              <a:t>network.</a:t>
            </a:r>
            <a:endParaRPr sz="1800">
              <a:latin typeface="Calibri"/>
              <a:cs typeface="Calibri"/>
            </a:endParaRPr>
          </a:p>
          <a:p>
            <a:pPr marL="239395" indent="-227329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0029" algn="l"/>
              </a:tabLst>
            </a:pPr>
            <a:r>
              <a:rPr sz="1800" b="1" i="1" spc="-5" dirty="0">
                <a:latin typeface="Calibri"/>
                <a:cs typeface="Calibri"/>
              </a:rPr>
              <a:t>Solve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resulting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simultaneous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linear</a:t>
            </a:r>
            <a:r>
              <a:rPr sz="1800" b="1" i="1" spc="-5" dirty="0">
                <a:latin typeface="Calibri"/>
                <a:cs typeface="Calibri"/>
              </a:rPr>
              <a:t> equations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for</a:t>
            </a:r>
            <a:r>
              <a:rPr sz="1800" b="1" i="1" spc="3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assumed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branch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currents.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2902" y="2516944"/>
            <a:ext cx="5172857" cy="15978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273" y="4407974"/>
            <a:ext cx="8270113" cy="1752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4302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0841" y="43542"/>
            <a:ext cx="3951462" cy="30915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93980"/>
            <a:ext cx="4719320" cy="286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98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EXAMPLE </a:t>
            </a:r>
            <a:r>
              <a:rPr sz="1800" b="1" spc="-5" dirty="0">
                <a:latin typeface="Calibri"/>
                <a:cs typeface="Calibri"/>
              </a:rPr>
              <a:t>8.9 </a:t>
            </a:r>
            <a:r>
              <a:rPr sz="1800" dirty="0">
                <a:latin typeface="Calibri"/>
                <a:cs typeface="Calibri"/>
              </a:rPr>
              <a:t>Apply the </a:t>
            </a:r>
            <a:r>
              <a:rPr sz="1800" spc="-10" dirty="0">
                <a:latin typeface="Calibri"/>
                <a:cs typeface="Calibri"/>
              </a:rPr>
              <a:t>branch-current </a:t>
            </a:r>
            <a:r>
              <a:rPr sz="1800" spc="-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method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network 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Fig.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Step</a:t>
            </a:r>
            <a:r>
              <a:rPr sz="1800" spc="-5" dirty="0">
                <a:latin typeface="Calibri"/>
                <a:cs typeface="Calibri"/>
              </a:rPr>
              <a:t> 1: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Since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three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distinct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branches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(cda,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cba,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ca),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three</a:t>
            </a:r>
            <a:r>
              <a:rPr sz="1800" spc="-5" dirty="0">
                <a:latin typeface="Calibri"/>
                <a:cs typeface="Calibri"/>
              </a:rPr>
              <a:t> currents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arbitrary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directions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(I</a:t>
            </a:r>
            <a:r>
              <a:rPr sz="1400" spc="-5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chosen,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shown.</a:t>
            </a:r>
            <a:endParaRPr sz="18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current </a:t>
            </a:r>
            <a:r>
              <a:rPr sz="1800" spc="-5" dirty="0">
                <a:latin typeface="Calibri"/>
                <a:cs typeface="Calibri"/>
              </a:rPr>
              <a:t>directions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1 </a:t>
            </a:r>
            <a:r>
              <a:rPr sz="1800" dirty="0">
                <a:latin typeface="Calibri"/>
                <a:cs typeface="Calibri"/>
              </a:rPr>
              <a:t>and I</a:t>
            </a:r>
            <a:r>
              <a:rPr sz="1400" dirty="0">
                <a:latin typeface="Calibri"/>
                <a:cs typeface="Calibri"/>
              </a:rPr>
              <a:t>2 </a:t>
            </a:r>
            <a:r>
              <a:rPr sz="1800" spc="-10" dirty="0">
                <a:latin typeface="Calibri"/>
                <a:cs typeface="Calibri"/>
              </a:rPr>
              <a:t>were </a:t>
            </a:r>
            <a:r>
              <a:rPr sz="1800" spc="-5" dirty="0">
                <a:latin typeface="Calibri"/>
                <a:cs typeface="Calibri"/>
              </a:rPr>
              <a:t>chosen to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match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“pressure”</a:t>
            </a:r>
            <a:r>
              <a:rPr sz="1800" spc="-5" dirty="0">
                <a:latin typeface="Calibri"/>
                <a:cs typeface="Calibri"/>
              </a:rPr>
              <a:t> applied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spc="-10" dirty="0">
                <a:latin typeface="Calibri"/>
                <a:cs typeface="Calibri"/>
              </a:rPr>
              <a:t>sources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1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400" spc="-5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respectively.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Since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3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leaving.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218815"/>
            <a:ext cx="7924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1980" algn="l"/>
              </a:tabLst>
            </a:pP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ep	</a:t>
            </a:r>
            <a:r>
              <a:rPr sz="1800" spc="-5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:  </a:t>
            </a:r>
            <a:r>
              <a:rPr sz="1800" spc="-15" dirty="0">
                <a:latin typeface="Calibri"/>
                <a:cs typeface="Calibri"/>
              </a:rPr>
              <a:t>resistor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196" y="3218815"/>
            <a:ext cx="10534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Polarities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drawn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assumed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0194" y="3218815"/>
            <a:ext cx="9080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-22860" algn="r">
              <a:lnSpc>
                <a:spcPct val="100000"/>
              </a:lnSpc>
              <a:spcBef>
                <a:spcPts val="100"/>
              </a:spcBef>
              <a:tabLst>
                <a:tab pos="372110" algn="l"/>
                <a:tab pos="454025" algn="l"/>
              </a:tabLst>
            </a:pP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		ea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 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	ag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ee  </a:t>
            </a:r>
            <a:r>
              <a:rPr sz="1800" spc="-10" dirty="0">
                <a:latin typeface="Calibri"/>
                <a:cs typeface="Calibri"/>
              </a:rPr>
              <a:t>current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4042029"/>
            <a:ext cx="197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directions,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shown.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1400" y="2971800"/>
            <a:ext cx="5549646" cy="31242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132326" y="6465214"/>
            <a:ext cx="1658874" cy="162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z="1400" dirty="0" smtClean="0"/>
              <a:t>MSc .</a:t>
            </a:r>
            <a:r>
              <a:rPr lang="en-US" sz="1400" dirty="0" err="1" smtClean="0"/>
              <a:t>Zahraa</a:t>
            </a:r>
            <a:r>
              <a:rPr lang="en-US" sz="1400" dirty="0" smtClean="0"/>
              <a:t> </a:t>
            </a:r>
            <a:r>
              <a:rPr lang="en-US" sz="1400" dirty="0" err="1" smtClean="0"/>
              <a:t>Hazim</a:t>
            </a:r>
            <a:endParaRPr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1785</Words>
  <Application>Microsoft Office PowerPoint</Application>
  <PresentationFormat>On-screen Show (4:3)</PresentationFormat>
  <Paragraphs>150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Times New Roman</vt:lpstr>
      <vt:lpstr>Office Theme</vt:lpstr>
      <vt:lpstr>PowerPoint Presentation</vt:lpstr>
      <vt:lpstr>Analysis Methods and Y-D (Star-Delta)</vt:lpstr>
      <vt:lpstr>EXAMPLE 8.2 Find the voltage Vs and currents  I1 and I2 for the network in Fig.</vt:lpstr>
      <vt:lpstr>PowerPoint Presentation</vt:lpstr>
      <vt:lpstr>PowerPoint Presentation</vt:lpstr>
      <vt:lpstr>PowerPoint Presentation</vt:lpstr>
      <vt:lpstr>EXAMPLE 8.8 Reduce the network in Fig. to a single current source, and calculate the current  through RL .</vt:lpstr>
      <vt:lpstr>PowerPoint Presentation</vt:lpstr>
      <vt:lpstr>PowerPoint Presentation</vt:lpstr>
      <vt:lpstr>Step 3: Kirchhoff’s voltage law is applied around each closed loop (1 and 2) in the clockwise  direction:</vt:lpstr>
      <vt:lpstr>Step 5: There are three equations and three unknowns (units removed for clarity):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8.21 Determine the nodal voltages for the network shown.</vt:lpstr>
      <vt:lpstr>PowerPoint Presentation</vt:lpstr>
      <vt:lpstr>PowerPoint Presentation</vt:lpstr>
      <vt:lpstr>8.12 (Star-Delta) Y- Δ (T- π) AND Δ -Y (π -T) CONVERSIONS</vt:lpstr>
      <vt:lpstr>PowerPoint Presentation</vt:lpstr>
      <vt:lpstr>Note that each resistor of the Y is equal to the product of the resistors in the two  closest branches of the Δ divided by the sum of the resistors in the Δ.</vt:lpstr>
      <vt:lpstr>PowerPoint Presentation</vt:lpstr>
      <vt:lpstr>PowerPoint Presentation</vt:lpstr>
      <vt:lpstr>PowerPoint Presentation</vt:lpstr>
      <vt:lpstr>PowerPoint Presentation</vt:lpstr>
      <vt:lpstr>PROBLEMS</vt:lpstr>
      <vt:lpstr>PowerPoint Presentation</vt:lpstr>
      <vt:lpstr>PowerPoint Presentation</vt:lpstr>
      <vt:lpstr>Thank you very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Semiconductor Diodes</dc:title>
  <dc:creator>user</dc:creator>
  <cp:lastModifiedBy>HP</cp:lastModifiedBy>
  <cp:revision>4</cp:revision>
  <dcterms:created xsi:type="dcterms:W3CDTF">2021-12-24T13:02:54Z</dcterms:created>
  <dcterms:modified xsi:type="dcterms:W3CDTF">2024-08-25T20:48:52Z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2021-12-24T00:00:00Z</vt:filetime>
  </property>
</Properties>
</file>