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2" r:id="rId9"/>
    <p:sldId id="271" r:id="rId10"/>
    <p:sldId id="263" r:id="rId11"/>
    <p:sldId id="272" r:id="rId12"/>
    <p:sldId id="267" r:id="rId13"/>
    <p:sldId id="268" r:id="rId14"/>
    <p:sldId id="270" r:id="rId15"/>
    <p:sldId id="273" r:id="rId16"/>
    <p:sldId id="26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6E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59D492-3704-444F-BFAB-A8FBC4741C6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7E3AA9-1AD5-455B-8A85-B2A888DF856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7"/>
          <p:cNvSpPr txBox="1"/>
          <p:nvPr/>
        </p:nvSpPr>
        <p:spPr>
          <a:xfrm>
            <a:off x="1172308" y="3717337"/>
            <a:ext cx="9343293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400" b="1" dirty="0"/>
              <a:t>  </a:t>
            </a:r>
            <a:br>
              <a:rPr lang="ar-IQ" b="1" dirty="0"/>
            </a:br>
            <a:endParaRPr lang="ar-IQ" b="1" dirty="0"/>
          </a:p>
          <a:p>
            <a:pPr algn="ctr"/>
            <a:r>
              <a:rPr lang="en-US" dirty="0"/>
              <a:t>Presented by Dr. Fadhil Sahib .</a:t>
            </a:r>
            <a:endParaRPr lang="ar-IQ" dirty="0"/>
          </a:p>
        </p:txBody>
      </p:sp>
      <p:sp>
        <p:nvSpPr>
          <p:cNvPr id="9" name="مربع نص 8"/>
          <p:cNvSpPr txBox="1"/>
          <p:nvPr/>
        </p:nvSpPr>
        <p:spPr>
          <a:xfrm>
            <a:off x="1172308" y="1711568"/>
            <a:ext cx="8593016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7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UPPER </a:t>
            </a:r>
            <a:r>
              <a:rPr lang="en-US" sz="72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LIMb</a:t>
            </a:r>
            <a:endParaRPr lang="en-US" sz="7200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0823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7528" y="1484418"/>
            <a:ext cx="103676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3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The lower end of the </a:t>
            </a:r>
            <a:r>
              <a:rPr lang="en-US" sz="3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humerus</a:t>
            </a:r>
            <a:r>
              <a:rPr lang="en-US" sz="3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possesses the medial and lateral epicondyles for the attachment of muscles and ligaments , the rounded </a:t>
            </a:r>
            <a:r>
              <a:rPr lang="en-US" sz="3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capitulum</a:t>
            </a:r>
            <a:r>
              <a:rPr lang="en-US" sz="3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for articulation with the head of the radius , and the pulley-shaped trochlea for articulation with the trochlear notch of the ulna . </a:t>
            </a:r>
            <a:endParaRPr lang="en-US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23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87533" y="1330051"/>
            <a:ext cx="9963397" cy="43521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ea typeface="Calibri" panose="020F0502020204030204" pitchFamily="34" charset="0"/>
                <a:cs typeface="Arial" panose="020B0604020202020204" pitchFamily="34" charset="0"/>
              </a:rPr>
              <a:t>    Above the </a:t>
            </a:r>
            <a:r>
              <a:rPr lang="en-US" sz="3200" dirty="0" err="1">
                <a:ea typeface="Calibri" panose="020F0502020204030204" pitchFamily="34" charset="0"/>
                <a:cs typeface="Arial" panose="020B0604020202020204" pitchFamily="34" charset="0"/>
              </a:rPr>
              <a:t>capitulum</a:t>
            </a:r>
            <a:r>
              <a:rPr lang="en-US" sz="3200" dirty="0">
                <a:ea typeface="Calibri" panose="020F0502020204030204" pitchFamily="34" charset="0"/>
                <a:cs typeface="Arial" panose="020B0604020202020204" pitchFamily="34" charset="0"/>
              </a:rPr>
              <a:t> is the radial fossa , which receives the head of the radius when the elbow is flexed . Above the trochlea anteriorly is the coronoid fossa , which during the same movement receives the coronoid process of the ulna.</a:t>
            </a:r>
          </a:p>
          <a:p>
            <a:pPr algn="just">
              <a:lnSpc>
                <a:spcPct val="150000"/>
              </a:lnSpc>
            </a:pP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570340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36" y="1022627"/>
            <a:ext cx="8082155" cy="515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983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517" y="1147764"/>
            <a:ext cx="6901835" cy="518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2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9397" y="971198"/>
            <a:ext cx="1046216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u="sng" dirty="0" err="1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Centennial-Bold"/>
              </a:rPr>
              <a:t>Sternoclavicular</a:t>
            </a:r>
            <a:r>
              <a:rPr lang="en-US" sz="2800" b="1" u="sng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Centennial-Bold"/>
              </a:rPr>
              <a:t> Joint:</a:t>
            </a:r>
            <a:endParaRPr lang="en-US" sz="2800" u="sng" dirty="0">
              <a:solidFill>
                <a:schemeClr val="bg2">
                  <a:lumMod val="5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FFA600"/>
                </a:solidFill>
                <a:ea typeface="Calibri" panose="020F0502020204030204" pitchFamily="34" charset="0"/>
                <a:cs typeface="ZapfDingbats"/>
              </a:rPr>
              <a:t>■ </a:t>
            </a:r>
            <a:r>
              <a:rPr lang="en-US" sz="2800" b="1" dirty="0">
                <a:solidFill>
                  <a:srgbClr val="000000"/>
                </a:solidFill>
                <a:ea typeface="Calibri" panose="020F0502020204030204" pitchFamily="34" charset="0"/>
                <a:cs typeface="Minion-Bold"/>
              </a:rPr>
              <a:t>Articulation: 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This occurs between clavicle, the manubrium </a:t>
            </a:r>
            <a:r>
              <a:rPr lang="en-US" sz="2800" dirty="0" err="1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sterni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, and the 1st costal cartilage.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FFA600"/>
                </a:solidFill>
                <a:ea typeface="Calibri" panose="020F0502020204030204" pitchFamily="34" charset="0"/>
                <a:cs typeface="ZapfDingbats"/>
              </a:rPr>
              <a:t>■ </a:t>
            </a:r>
            <a:r>
              <a:rPr lang="en-US" sz="2800" b="1" dirty="0">
                <a:solidFill>
                  <a:srgbClr val="000000"/>
                </a:solidFill>
                <a:ea typeface="Calibri" panose="020F0502020204030204" pitchFamily="34" charset="0"/>
                <a:cs typeface="Minion-Bold"/>
              </a:rPr>
              <a:t>Type: 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Synovial double-plane joint.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32798" y="3860322"/>
            <a:ext cx="10348759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u="sng" dirty="0" err="1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Centennial-Bold"/>
              </a:rPr>
              <a:t>Acromioclavicular</a:t>
            </a:r>
            <a:r>
              <a:rPr lang="en-US" sz="2800" b="1" u="sng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Centennial-Bold"/>
              </a:rPr>
              <a:t> Joint:</a:t>
            </a:r>
            <a:endParaRPr lang="en-US" sz="2800" u="sng" dirty="0">
              <a:solidFill>
                <a:schemeClr val="bg2">
                  <a:lumMod val="5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A600"/>
                </a:solidFill>
                <a:ea typeface="Calibri" panose="020F0502020204030204" pitchFamily="34" charset="0"/>
                <a:cs typeface="ZapfDingbats"/>
              </a:rPr>
              <a:t>■ </a:t>
            </a:r>
            <a:r>
              <a:rPr lang="en-US" sz="2800" b="1" dirty="0">
                <a:solidFill>
                  <a:srgbClr val="000000"/>
                </a:solidFill>
                <a:ea typeface="Calibri" panose="020F0502020204030204" pitchFamily="34" charset="0"/>
                <a:cs typeface="Minion-Bold"/>
              </a:rPr>
              <a:t>Articulation: 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This occurs between the acromion of the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scapula and the lateral end of the clavicle .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000000"/>
                </a:solidFill>
                <a:ea typeface="Calibri" panose="020F0502020204030204" pitchFamily="34" charset="0"/>
                <a:cs typeface="Minion-Bold"/>
              </a:rPr>
              <a:t>Type: 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Synovial plane joint.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785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938150" y="1472543"/>
            <a:ext cx="10284031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Centennial-Bold"/>
              </a:rPr>
              <a:t>Shoulder Joint:</a:t>
            </a:r>
            <a:endParaRPr lang="en-US" sz="2800" dirty="0">
              <a:solidFill>
                <a:schemeClr val="bg2">
                  <a:lumMod val="5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FFA600"/>
                </a:solidFill>
                <a:ea typeface="Calibri" panose="020F0502020204030204" pitchFamily="34" charset="0"/>
                <a:cs typeface="ZapfDingbats"/>
              </a:rPr>
              <a:t>■ </a:t>
            </a:r>
            <a:r>
              <a:rPr lang="en-US" sz="2800" b="1" dirty="0">
                <a:solidFill>
                  <a:srgbClr val="000000"/>
                </a:solidFill>
                <a:ea typeface="Calibri" panose="020F0502020204030204" pitchFamily="34" charset="0"/>
                <a:cs typeface="Minion-Bold"/>
              </a:rPr>
              <a:t>Articulation: 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This occurs between the  head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of the </a:t>
            </a:r>
            <a:r>
              <a:rPr lang="en-US" sz="2800" dirty="0" err="1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humerus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 and </a:t>
            </a:r>
            <a:r>
              <a:rPr lang="en-US" sz="2800" dirty="0" err="1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glenoid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 cavity of the scapula. 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FFA600"/>
                </a:solidFill>
                <a:ea typeface="Calibri" panose="020F0502020204030204" pitchFamily="34" charset="0"/>
                <a:cs typeface="ZapfDingbats"/>
              </a:rPr>
              <a:t>■ </a:t>
            </a:r>
            <a:r>
              <a:rPr lang="en-US" sz="2800" b="1" dirty="0">
                <a:solidFill>
                  <a:srgbClr val="000000"/>
                </a:solidFill>
                <a:ea typeface="Calibri" panose="020F0502020204030204" pitchFamily="34" charset="0"/>
                <a:cs typeface="Minion-Bold"/>
              </a:rPr>
              <a:t>Type: 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  <a:cs typeface="Minion-Regular"/>
              </a:rPr>
              <a:t>Synovial ball-and-socket joint.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90171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17" y="921858"/>
            <a:ext cx="6804562" cy="537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407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540" y="849100"/>
            <a:ext cx="11664563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556E73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err="1">
                <a:solidFill>
                  <a:srgbClr val="556E73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clavicle,scapula,humerus,joints</a:t>
            </a:r>
            <a:r>
              <a:rPr lang="en-US" sz="3200" b="1" dirty="0">
                <a:solidFill>
                  <a:srgbClr val="556E73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755193" y="1623952"/>
            <a:ext cx="2242020" cy="55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Clavicle</a:t>
            </a:r>
            <a:endParaRPr lang="en-US" sz="2800" u="sng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66207" y="2419543"/>
            <a:ext cx="10359124" cy="3452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The clavicle is a long , horizontally located ,across the root of the neck. It articulates with the sternum and first costal cartilage medially and with the acromion process of the scapula laterally .</a:t>
            </a:r>
            <a:r>
              <a:rPr lang="en-US" sz="2800" b="1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its medial two-thirds are convex forward and its lateral third is concave forward .</a:t>
            </a:r>
          </a:p>
        </p:txBody>
      </p:sp>
    </p:spTree>
    <p:extLst>
      <p:ext uri="{BB962C8B-B14F-4D97-AF65-F5344CB8AC3E}">
        <p14:creationId xmlns:p14="http://schemas.microsoft.com/office/powerpoint/2010/main" val="197299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6031" y="1113693"/>
            <a:ext cx="8159261" cy="554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484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6156" y="831830"/>
            <a:ext cx="38033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Scapula</a:t>
            </a:r>
            <a:r>
              <a:rPr lang="en-US" sz="2000" b="1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u="sng" dirty="0"/>
          </a:p>
        </p:txBody>
      </p:sp>
      <p:sp>
        <p:nvSpPr>
          <p:cNvPr id="4" name="Rectangle 3"/>
          <p:cNvSpPr/>
          <p:nvPr/>
        </p:nvSpPr>
        <p:spPr>
          <a:xfrm>
            <a:off x="586155" y="1408510"/>
            <a:ext cx="1089226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Minion-Regular"/>
              </a:rPr>
              <a:t>    </a:t>
            </a:r>
            <a:r>
              <a:rPr lang="en-US" sz="2800" dirty="0"/>
              <a:t>The scapula is a flat triangular bone that lies on the posterior chest wall between the 2nd and 7th ribs.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 On its posterior surface, the </a:t>
            </a:r>
            <a:r>
              <a:rPr lang="en-US" sz="2800" b="1" dirty="0"/>
              <a:t>spine of the scapula </a:t>
            </a:r>
            <a:r>
              <a:rPr lang="en-US" sz="2800" dirty="0"/>
              <a:t>projects backward.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The lateral end of the spine is free and forms the </a:t>
            </a:r>
            <a:r>
              <a:rPr lang="en-US" sz="2800" b="1" dirty="0" err="1"/>
              <a:t>acromion,</a:t>
            </a:r>
            <a:r>
              <a:rPr lang="en-US" sz="2800" dirty="0" err="1"/>
              <a:t>which</a:t>
            </a:r>
            <a:r>
              <a:rPr lang="en-US" sz="2800" dirty="0"/>
              <a:t> articulates with the clavicle.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 The </a:t>
            </a:r>
            <a:r>
              <a:rPr lang="en-US" sz="2800" dirty="0" err="1"/>
              <a:t>superolateral</a:t>
            </a:r>
            <a:r>
              <a:rPr lang="en-US" sz="2800" dirty="0"/>
              <a:t> angle of the scapula forms the pear-shaped </a:t>
            </a:r>
            <a:r>
              <a:rPr lang="en-US" sz="2800" b="1" dirty="0"/>
              <a:t>glenoid cavity, </a:t>
            </a:r>
            <a:r>
              <a:rPr lang="en-US" sz="2800" dirty="0"/>
              <a:t>or </a:t>
            </a:r>
            <a:r>
              <a:rPr lang="en-US" sz="2800" b="1" dirty="0"/>
              <a:t>fossa, </a:t>
            </a:r>
            <a:r>
              <a:rPr lang="en-US" sz="2800" dirty="0"/>
              <a:t>which articulates with the head of the </a:t>
            </a:r>
            <a:r>
              <a:rPr lang="en-US" sz="2800" dirty="0" err="1"/>
              <a:t>humerus</a:t>
            </a:r>
            <a:r>
              <a:rPr lang="en-US" sz="2800" dirty="0"/>
              <a:t> at the shoulder joint. </a:t>
            </a:r>
          </a:p>
        </p:txBody>
      </p:sp>
    </p:spTree>
    <p:extLst>
      <p:ext uri="{BB962C8B-B14F-4D97-AF65-F5344CB8AC3E}">
        <p14:creationId xmlns:p14="http://schemas.microsoft.com/office/powerpoint/2010/main" val="428703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646" y="1034961"/>
            <a:ext cx="8205639" cy="559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722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4736" y="1279275"/>
            <a:ext cx="1045698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    The anterior surface of the scapula is concave and forms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the shallow </a:t>
            </a:r>
            <a:r>
              <a:rPr lang="en-US" sz="2800" b="1" dirty="0"/>
              <a:t>subscapular fossa.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/>
              <a:t>    </a:t>
            </a:r>
            <a:r>
              <a:rPr lang="en-US" sz="2800" dirty="0"/>
              <a:t>The posterior surface of the scapula is divided by the spine into the </a:t>
            </a:r>
            <a:r>
              <a:rPr lang="en-US" sz="2800" b="1" dirty="0"/>
              <a:t>supraspinous fossa </a:t>
            </a:r>
            <a:r>
              <a:rPr lang="en-US" sz="2800" dirty="0"/>
              <a:t>above and an </a:t>
            </a:r>
            <a:r>
              <a:rPr lang="en-US" sz="2800" b="1" dirty="0" err="1"/>
              <a:t>infraspinous</a:t>
            </a:r>
            <a:r>
              <a:rPr lang="en-US" sz="2800" b="1" dirty="0"/>
              <a:t> fossa</a:t>
            </a:r>
            <a:r>
              <a:rPr lang="en-US" sz="2800" dirty="0"/>
              <a:t>.  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    The </a:t>
            </a:r>
            <a:r>
              <a:rPr lang="en-US" sz="2800" b="1" dirty="0"/>
              <a:t>inferior angle </a:t>
            </a:r>
            <a:r>
              <a:rPr lang="en-US" sz="2800" dirty="0"/>
              <a:t>of the scapula can be palpated easily and marks the level of the 7th rib and the spine of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the 7th thoracic vertebra.</a:t>
            </a:r>
          </a:p>
        </p:txBody>
      </p:sp>
    </p:spTree>
    <p:extLst>
      <p:ext uri="{BB962C8B-B14F-4D97-AF65-F5344CB8AC3E}">
        <p14:creationId xmlns:p14="http://schemas.microsoft.com/office/powerpoint/2010/main" val="3086968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577" y="819378"/>
            <a:ext cx="6409061" cy="575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7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4033" y="775000"/>
            <a:ext cx="3256695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Humerus</a:t>
            </a:r>
            <a:r>
              <a:rPr lang="en-US" sz="4000" b="1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4000" u="sng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1" y="1846860"/>
            <a:ext cx="11224591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The </a:t>
            </a:r>
            <a:r>
              <a:rPr lang="en-US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humerus</a:t>
            </a:r>
            <a:r>
              <a:rPr lang="en-US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articulates with the scapula at the shoulder joint and with the radius and ulna at the elbow joint . The upper end of the </a:t>
            </a:r>
            <a:r>
              <a:rPr lang="en-US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humerus</a:t>
            </a:r>
            <a:r>
              <a:rPr lang="en-US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has a head ,which  articulates with the glenoid cavity of the scapula . Immediately below the head is the anatomical neck . Below the neck are the greater and lesser </a:t>
            </a:r>
            <a:r>
              <a:rPr lang="en-US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tuberosies</a:t>
            </a:r>
            <a:r>
              <a:rPr lang="en-US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, separated from each other by the </a:t>
            </a:r>
            <a:r>
              <a:rPr lang="en-US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bicipital</a:t>
            </a:r>
            <a:r>
              <a:rPr lang="en-US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groove.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6996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914416" y="1484428"/>
            <a:ext cx="9987148" cy="26108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   About halfway down the lateral aspect of the shaft is a roughened elevation called the deltoid tuberosity . Behind and below the tuberosity is a spiral groove , which accommodates the radial nerve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7646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</TotalTime>
  <Words>505</Words>
  <Application>Microsoft Office PowerPoint</Application>
  <PresentationFormat>Widescreen</PresentationFormat>
  <Paragraphs>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Algerian</vt:lpstr>
      <vt:lpstr>Calibri</vt:lpstr>
      <vt:lpstr>Constantia</vt:lpstr>
      <vt:lpstr>Minion-Regular</vt:lpstr>
      <vt:lpstr>Wingdings 2</vt:lpstr>
      <vt:lpstr>تدفق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fffadhilsssahib@gmail.com</cp:lastModifiedBy>
  <cp:revision>32</cp:revision>
  <dcterms:created xsi:type="dcterms:W3CDTF">2021-02-02T12:24:40Z</dcterms:created>
  <dcterms:modified xsi:type="dcterms:W3CDTF">2024-12-20T12:30:44Z</dcterms:modified>
</cp:coreProperties>
</file>