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 u="sng">
                <a:solidFill>
                  <a:srgbClr val="04607A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 u="sng">
                <a:solidFill>
                  <a:srgbClr val="04607A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 u="sng">
                <a:solidFill>
                  <a:srgbClr val="04607A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 u="sng">
                <a:solidFill>
                  <a:srgbClr val="04607A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-48" y="740"/>
            <a:ext cx="12192048" cy="102742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66704" y="0"/>
            <a:ext cx="6325295" cy="60003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11848668" cy="109247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12140172" cy="102684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9772" y="742645"/>
            <a:ext cx="6681292" cy="10366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 u="sng">
                <a:solidFill>
                  <a:srgbClr val="04607A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4249" y="1754251"/>
            <a:ext cx="8984615" cy="3812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8" y="0"/>
            <a:ext cx="12192635" cy="6858000"/>
            <a:chOff x="-48" y="0"/>
            <a:chExt cx="121926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8" y="740"/>
              <a:ext cx="12192048" cy="10274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6704" y="0"/>
              <a:ext cx="6325295" cy="6000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1848668" cy="10924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12140172" cy="102684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1475" y="1339596"/>
            <a:ext cx="9755124" cy="41300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C65531-7254-A738-DFF1-D7C90D1A31A0}"/>
              </a:ext>
            </a:extLst>
          </p:cNvPr>
          <p:cNvSpPr txBox="1"/>
          <p:nvPr/>
        </p:nvSpPr>
        <p:spPr>
          <a:xfrm>
            <a:off x="4191000" y="4788932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Presented by :Dr. Fadhil Sahib 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9672" y="764239"/>
            <a:ext cx="10058400" cy="60937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9690" y="1795399"/>
            <a:ext cx="905573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06830" algn="l"/>
                <a:tab pos="2420620" algn="l"/>
              </a:tabLst>
            </a:pPr>
            <a:r>
              <a:rPr sz="3200" b="1" spc="-10" dirty="0">
                <a:latin typeface="Constantia"/>
                <a:cs typeface="Constantia"/>
              </a:rPr>
              <a:t>Plane</a:t>
            </a:r>
            <a:r>
              <a:rPr sz="3200" b="1" dirty="0">
                <a:latin typeface="Constantia"/>
                <a:cs typeface="Constantia"/>
              </a:rPr>
              <a:t>	</a:t>
            </a:r>
            <a:r>
              <a:rPr sz="3200" b="1" spc="-10" dirty="0">
                <a:latin typeface="Constantia"/>
                <a:cs typeface="Constantia"/>
              </a:rPr>
              <a:t>joint</a:t>
            </a:r>
            <a:r>
              <a:rPr sz="3200" b="1" dirty="0">
                <a:latin typeface="Constantia"/>
                <a:cs typeface="Constantia"/>
              </a:rPr>
              <a:t>	</a:t>
            </a:r>
            <a:r>
              <a:rPr sz="3200" dirty="0">
                <a:latin typeface="Constantia"/>
                <a:cs typeface="Constantia"/>
              </a:rPr>
              <a:t>(arthrodial</a:t>
            </a:r>
            <a:r>
              <a:rPr sz="3200" spc="-125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joint</a:t>
            </a:r>
            <a:r>
              <a:rPr sz="3200" dirty="0">
                <a:latin typeface="Constantia"/>
                <a:cs typeface="Constantia"/>
              </a:rPr>
              <a:t>,</a:t>
            </a:r>
            <a:r>
              <a:rPr sz="3200" spc="-19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gliding</a:t>
            </a:r>
            <a:endParaRPr sz="320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</a:pPr>
            <a:r>
              <a:rPr sz="3200" dirty="0">
                <a:latin typeface="Constantia"/>
                <a:cs typeface="Constantia"/>
              </a:rPr>
              <a:t>joint,</a:t>
            </a:r>
            <a:r>
              <a:rPr sz="3200" spc="-40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plane</a:t>
            </a:r>
            <a:r>
              <a:rPr sz="3200" b="1" spc="-8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articulation)</a:t>
            </a:r>
            <a:r>
              <a:rPr sz="3200" spc="-5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is</a:t>
            </a:r>
            <a:r>
              <a:rPr sz="3200" spc="-17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</a:t>
            </a:r>
            <a:r>
              <a:rPr sz="3200" spc="-105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synovial</a:t>
            </a:r>
            <a:r>
              <a:rPr sz="3200" b="1" spc="-70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joint</a:t>
            </a:r>
            <a:r>
              <a:rPr sz="3200" b="1" spc="-8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which, </a:t>
            </a:r>
            <a:r>
              <a:rPr sz="3200" dirty="0">
                <a:latin typeface="Constantia"/>
                <a:cs typeface="Constantia"/>
              </a:rPr>
              <a:t>under</a:t>
            </a:r>
            <a:r>
              <a:rPr sz="3200" spc="-20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physiological</a:t>
            </a:r>
            <a:r>
              <a:rPr sz="3200" spc="-20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conditions,</a:t>
            </a:r>
            <a:r>
              <a:rPr sz="3200" spc="-16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allows</a:t>
            </a:r>
            <a:r>
              <a:rPr sz="3200" spc="-19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only</a:t>
            </a:r>
            <a:r>
              <a:rPr sz="3200" spc="-19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gliding movement.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596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40" dirty="0"/>
              <a:t> </a:t>
            </a:r>
            <a:r>
              <a:rPr spc="-20" dirty="0"/>
              <a:t>bones</a:t>
            </a:r>
            <a:r>
              <a:rPr spc="-250" dirty="0"/>
              <a:t> </a:t>
            </a:r>
            <a:r>
              <a:rPr dirty="0"/>
              <a:t>of</a:t>
            </a:r>
            <a:r>
              <a:rPr spc="25" dirty="0"/>
              <a:t> </a:t>
            </a:r>
            <a:r>
              <a:rPr dirty="0"/>
              <a:t>the</a:t>
            </a:r>
            <a:r>
              <a:rPr spc="-165" dirty="0"/>
              <a:t> </a:t>
            </a:r>
            <a:r>
              <a:rPr spc="-10" dirty="0"/>
              <a:t>foot: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10813" y="2006244"/>
            <a:ext cx="8299450" cy="4689475"/>
            <a:chOff x="3710813" y="2006244"/>
            <a:chExt cx="8299450" cy="46894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0813" y="2006244"/>
              <a:ext cx="8299196" cy="46890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4467" y="3028188"/>
              <a:ext cx="851916" cy="12954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4158" y="3061461"/>
              <a:ext cx="720090" cy="1152525"/>
            </a:xfrm>
            <a:custGeom>
              <a:avLst/>
              <a:gdLst/>
              <a:ahLst/>
              <a:cxnLst/>
              <a:rect l="l" t="t" r="r" b="b"/>
              <a:pathLst>
                <a:path w="720090" h="1152525">
                  <a:moveTo>
                    <a:pt x="0" y="0"/>
                  </a:moveTo>
                  <a:lnTo>
                    <a:pt x="72529" y="1221"/>
                  </a:lnTo>
                  <a:lnTo>
                    <a:pt x="140086" y="4724"/>
                  </a:lnTo>
                  <a:lnTo>
                    <a:pt x="201223" y="10266"/>
                  </a:lnTo>
                  <a:lnTo>
                    <a:pt x="254492" y="17605"/>
                  </a:lnTo>
                  <a:lnTo>
                    <a:pt x="298443" y="26497"/>
                  </a:lnTo>
                  <a:lnTo>
                    <a:pt x="352604" y="47973"/>
                  </a:lnTo>
                  <a:lnTo>
                    <a:pt x="359918" y="60071"/>
                  </a:lnTo>
                  <a:lnTo>
                    <a:pt x="359918" y="516127"/>
                  </a:lnTo>
                  <a:lnTo>
                    <a:pt x="367236" y="528220"/>
                  </a:lnTo>
                  <a:lnTo>
                    <a:pt x="421432" y="549661"/>
                  </a:lnTo>
                  <a:lnTo>
                    <a:pt x="465407" y="558530"/>
                  </a:lnTo>
                  <a:lnTo>
                    <a:pt x="518699" y="565845"/>
                  </a:lnTo>
                  <a:lnTo>
                    <a:pt x="579856" y="571367"/>
                  </a:lnTo>
                  <a:lnTo>
                    <a:pt x="647427" y="574855"/>
                  </a:lnTo>
                  <a:lnTo>
                    <a:pt x="719963" y="576071"/>
                  </a:lnTo>
                  <a:lnTo>
                    <a:pt x="647427" y="577293"/>
                  </a:lnTo>
                  <a:lnTo>
                    <a:pt x="579856" y="580796"/>
                  </a:lnTo>
                  <a:lnTo>
                    <a:pt x="518699" y="586338"/>
                  </a:lnTo>
                  <a:lnTo>
                    <a:pt x="465407" y="593677"/>
                  </a:lnTo>
                  <a:lnTo>
                    <a:pt x="421432" y="602569"/>
                  </a:lnTo>
                  <a:lnTo>
                    <a:pt x="367236" y="624045"/>
                  </a:lnTo>
                  <a:lnTo>
                    <a:pt x="359918" y="636143"/>
                  </a:lnTo>
                  <a:lnTo>
                    <a:pt x="359918" y="1092200"/>
                  </a:lnTo>
                  <a:lnTo>
                    <a:pt x="352604" y="1104292"/>
                  </a:lnTo>
                  <a:lnTo>
                    <a:pt x="298443" y="1125733"/>
                  </a:lnTo>
                  <a:lnTo>
                    <a:pt x="254492" y="1134602"/>
                  </a:lnTo>
                  <a:lnTo>
                    <a:pt x="201223" y="1141917"/>
                  </a:lnTo>
                  <a:lnTo>
                    <a:pt x="140086" y="1147439"/>
                  </a:lnTo>
                  <a:lnTo>
                    <a:pt x="72529" y="1150927"/>
                  </a:lnTo>
                  <a:lnTo>
                    <a:pt x="0" y="1152144"/>
                  </a:lnTo>
                </a:path>
              </a:pathLst>
            </a:custGeom>
            <a:ln w="25400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10692" y="2020290"/>
            <a:ext cx="3155950" cy="2220595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303530" indent="-295275">
              <a:lnSpc>
                <a:spcPct val="100000"/>
              </a:lnSpc>
              <a:spcBef>
                <a:spcPts val="2020"/>
              </a:spcBef>
              <a:buClr>
                <a:srgbClr val="FF0000"/>
              </a:buClr>
              <a:buSzPct val="96875"/>
              <a:buFont typeface="Constantia"/>
              <a:buAutoNum type="arabicPlain"/>
              <a:tabLst>
                <a:tab pos="303530" algn="l"/>
              </a:tabLst>
            </a:pPr>
            <a:r>
              <a:rPr sz="3200" spc="-20" dirty="0">
                <a:latin typeface="Constantia"/>
                <a:cs typeface="Constantia"/>
              </a:rPr>
              <a:t>Tarsal</a:t>
            </a:r>
            <a:r>
              <a:rPr sz="3200" spc="-16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bones</a:t>
            </a:r>
            <a:endParaRPr sz="3200">
              <a:latin typeface="Constantia"/>
              <a:cs typeface="Constantia"/>
            </a:endParaRPr>
          </a:p>
          <a:p>
            <a:pPr marL="349885" indent="-340995">
              <a:lnSpc>
                <a:spcPct val="100000"/>
              </a:lnSpc>
              <a:spcBef>
                <a:spcPts val="1920"/>
              </a:spcBef>
              <a:buClr>
                <a:srgbClr val="FF0000"/>
              </a:buClr>
              <a:buSzPct val="96875"/>
              <a:buFont typeface="Constantia"/>
              <a:buAutoNum type="arabicPlain"/>
              <a:tabLst>
                <a:tab pos="349885" algn="l"/>
              </a:tabLst>
            </a:pPr>
            <a:r>
              <a:rPr sz="3200" dirty="0">
                <a:latin typeface="Constantia"/>
                <a:cs typeface="Constantia"/>
              </a:rPr>
              <a:t>The</a:t>
            </a:r>
            <a:r>
              <a:rPr sz="3200" spc="-8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metatarsals</a:t>
            </a:r>
            <a:endParaRPr sz="3200">
              <a:latin typeface="Constantia"/>
              <a:cs typeface="Constantia"/>
            </a:endParaRPr>
          </a:p>
          <a:p>
            <a:pPr marL="339725" indent="-330200">
              <a:lnSpc>
                <a:spcPct val="100000"/>
              </a:lnSpc>
              <a:spcBef>
                <a:spcPts val="1920"/>
              </a:spcBef>
              <a:buClr>
                <a:srgbClr val="FF0000"/>
              </a:buClr>
              <a:buSzPct val="96875"/>
              <a:buFont typeface="Constantia"/>
              <a:buAutoNum type="arabicPlain"/>
              <a:tabLst>
                <a:tab pos="339725" algn="l"/>
              </a:tabLst>
            </a:pPr>
            <a:r>
              <a:rPr sz="3200" dirty="0">
                <a:latin typeface="Constantia"/>
                <a:cs typeface="Constantia"/>
              </a:rPr>
              <a:t>The</a:t>
            </a:r>
            <a:r>
              <a:rPr sz="3200" spc="-12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phalanges.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66683" y="3136277"/>
            <a:ext cx="1224280" cy="1008380"/>
          </a:xfrm>
          <a:prstGeom prst="rect">
            <a:avLst/>
          </a:prstGeom>
          <a:solidFill>
            <a:srgbClr val="7BC961"/>
          </a:solidFill>
          <a:ln w="25400">
            <a:solidFill>
              <a:srgbClr val="589346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45"/>
              </a:spcBef>
            </a:pPr>
            <a:endParaRPr sz="2000">
              <a:latin typeface="Times New Roman"/>
              <a:cs typeface="Times New Roman"/>
            </a:endParaRPr>
          </a:p>
          <a:p>
            <a:pPr marL="251460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Tarsal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154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Tarsal</a:t>
            </a:r>
            <a:r>
              <a:rPr spc="-215" dirty="0"/>
              <a:t> </a:t>
            </a:r>
            <a:r>
              <a:rPr spc="-10" dirty="0"/>
              <a:t>Bones: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2054174"/>
            <a:ext cx="4291965" cy="4081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Constantia"/>
                <a:cs typeface="Constantia"/>
              </a:rPr>
              <a:t>The</a:t>
            </a:r>
            <a:r>
              <a:rPr sz="2600" b="1" spc="-10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tarsal</a:t>
            </a:r>
            <a:r>
              <a:rPr sz="2600" b="1" spc="-3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bones</a:t>
            </a:r>
            <a:r>
              <a:rPr sz="2600" b="1" spc="-125" dirty="0">
                <a:latin typeface="Constantia"/>
                <a:cs typeface="Constantia"/>
              </a:rPr>
              <a:t> </a:t>
            </a:r>
            <a:r>
              <a:rPr sz="2600" b="1" spc="-20" dirty="0">
                <a:latin typeface="Constantia"/>
                <a:cs typeface="Constantia"/>
              </a:rPr>
              <a:t>are:</a:t>
            </a:r>
            <a:endParaRPr sz="2600">
              <a:latin typeface="Constantia"/>
              <a:cs typeface="Constantia"/>
            </a:endParaRPr>
          </a:p>
          <a:p>
            <a:pPr marL="407034" indent="-394335">
              <a:lnSpc>
                <a:spcPct val="100000"/>
              </a:lnSpc>
              <a:spcBef>
                <a:spcPts val="1870"/>
              </a:spcBef>
              <a:buClr>
                <a:srgbClr val="FF0000"/>
              </a:buClr>
              <a:buFont typeface="Constantia"/>
              <a:buAutoNum type="arabicPlain"/>
              <a:tabLst>
                <a:tab pos="407034" algn="l"/>
              </a:tabLst>
            </a:pPr>
            <a:r>
              <a:rPr sz="2600" spc="-10" dirty="0">
                <a:latin typeface="Constantia"/>
                <a:cs typeface="Constantia"/>
              </a:rPr>
              <a:t>The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calcaneum.</a:t>
            </a:r>
            <a:endParaRPr sz="2600">
              <a:latin typeface="Constantia"/>
              <a:cs typeface="Constantia"/>
            </a:endParaRPr>
          </a:p>
          <a:p>
            <a:pPr marL="363855" indent="-351155">
              <a:lnSpc>
                <a:spcPct val="100000"/>
              </a:lnSpc>
              <a:spcBef>
                <a:spcPts val="1875"/>
              </a:spcBef>
              <a:buClr>
                <a:srgbClr val="FF0000"/>
              </a:buClr>
              <a:buFont typeface="Constantia"/>
              <a:buAutoNum type="arabicPlain"/>
              <a:tabLst>
                <a:tab pos="363855" algn="l"/>
              </a:tabLst>
            </a:pP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talus.</a:t>
            </a:r>
            <a:endParaRPr sz="2600">
              <a:latin typeface="Constantia"/>
              <a:cs typeface="Constantia"/>
            </a:endParaRPr>
          </a:p>
          <a:p>
            <a:pPr marL="357505" indent="-344805">
              <a:lnSpc>
                <a:spcPct val="100000"/>
              </a:lnSpc>
              <a:spcBef>
                <a:spcPts val="1875"/>
              </a:spcBef>
              <a:buClr>
                <a:srgbClr val="FF0000"/>
              </a:buClr>
              <a:buFont typeface="Constantia"/>
              <a:buAutoNum type="arabicPlain"/>
              <a:tabLst>
                <a:tab pos="357505" algn="l"/>
              </a:tabLst>
            </a:pP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navicular.</a:t>
            </a:r>
            <a:endParaRPr sz="2600">
              <a:latin typeface="Constantia"/>
              <a:cs typeface="Constantia"/>
            </a:endParaRPr>
          </a:p>
          <a:p>
            <a:pPr marL="376555" indent="-363855">
              <a:lnSpc>
                <a:spcPct val="100000"/>
              </a:lnSpc>
              <a:spcBef>
                <a:spcPts val="1870"/>
              </a:spcBef>
              <a:buClr>
                <a:srgbClr val="FF0000"/>
              </a:buClr>
              <a:buFont typeface="Constantia"/>
              <a:buAutoNum type="arabicPlain"/>
              <a:tabLst>
                <a:tab pos="376555" algn="l"/>
              </a:tabLst>
            </a:pP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cuboid.</a:t>
            </a:r>
            <a:endParaRPr sz="2600">
              <a:latin typeface="Constantia"/>
              <a:cs typeface="Constantia"/>
            </a:endParaRPr>
          </a:p>
          <a:p>
            <a:pPr marL="358140" indent="-345440">
              <a:lnSpc>
                <a:spcPct val="100000"/>
              </a:lnSpc>
              <a:spcBef>
                <a:spcPts val="1875"/>
              </a:spcBef>
              <a:buClr>
                <a:srgbClr val="FF0000"/>
              </a:buClr>
              <a:buFont typeface="Constantia"/>
              <a:buAutoNum type="arabicPlain"/>
              <a:tabLst>
                <a:tab pos="358140" algn="l"/>
              </a:tabLst>
            </a:pP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three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cuneiform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bones.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spc="-5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4249" y="1118742"/>
            <a:ext cx="2574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Calcaneum: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07034" indent="15811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The</a:t>
            </a:r>
            <a:r>
              <a:rPr spc="-145" dirty="0"/>
              <a:t> </a:t>
            </a:r>
            <a:r>
              <a:rPr dirty="0"/>
              <a:t>calcaneum</a:t>
            </a:r>
            <a:r>
              <a:rPr spc="-65" dirty="0"/>
              <a:t> </a:t>
            </a:r>
            <a:r>
              <a:rPr dirty="0"/>
              <a:t>is</a:t>
            </a:r>
            <a:r>
              <a:rPr spc="-110" dirty="0"/>
              <a:t> </a:t>
            </a:r>
            <a:r>
              <a:rPr dirty="0"/>
              <a:t>the</a:t>
            </a:r>
            <a:r>
              <a:rPr spc="-85" dirty="0"/>
              <a:t> </a:t>
            </a:r>
            <a:r>
              <a:rPr spc="-10" dirty="0"/>
              <a:t>largest</a:t>
            </a:r>
            <a:r>
              <a:rPr spc="-85" dirty="0"/>
              <a:t> </a:t>
            </a:r>
            <a:r>
              <a:rPr dirty="0"/>
              <a:t>bone</a:t>
            </a:r>
            <a:r>
              <a:rPr spc="-155" dirty="0"/>
              <a:t> </a:t>
            </a:r>
            <a:r>
              <a:rPr dirty="0"/>
              <a:t>of the</a:t>
            </a:r>
            <a:r>
              <a:rPr spc="-90" dirty="0"/>
              <a:t> </a:t>
            </a:r>
            <a:r>
              <a:rPr spc="-10" dirty="0"/>
              <a:t>foot</a:t>
            </a:r>
            <a:r>
              <a:rPr spc="-155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forms</a:t>
            </a:r>
            <a:r>
              <a:rPr spc="-105" dirty="0"/>
              <a:t> </a:t>
            </a:r>
            <a:r>
              <a:rPr spc="-25" dirty="0"/>
              <a:t>the </a:t>
            </a:r>
            <a:r>
              <a:rPr spc="-20" dirty="0"/>
              <a:t>prominence</a:t>
            </a:r>
            <a:r>
              <a:rPr spc="-130" dirty="0"/>
              <a:t> </a:t>
            </a:r>
            <a:r>
              <a:rPr dirty="0"/>
              <a:t>of</a:t>
            </a:r>
            <a:r>
              <a:rPr spc="35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spc="-10" dirty="0"/>
              <a:t>heel.</a:t>
            </a: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Talus:</a:t>
            </a:r>
            <a:endParaRPr sz="3200">
              <a:latin typeface="Constantia"/>
              <a:cs typeface="Constantia"/>
            </a:endParaRPr>
          </a:p>
          <a:p>
            <a:pPr marL="12700" marR="5080" indent="158115">
              <a:lnSpc>
                <a:spcPct val="100000"/>
              </a:lnSpc>
              <a:spcBef>
                <a:spcPts val="660"/>
              </a:spcBef>
            </a:pPr>
            <a:r>
              <a:rPr dirty="0"/>
              <a:t>The</a:t>
            </a:r>
            <a:r>
              <a:rPr spc="-85" dirty="0"/>
              <a:t> </a:t>
            </a:r>
            <a:r>
              <a:rPr dirty="0"/>
              <a:t>talus</a:t>
            </a:r>
            <a:r>
              <a:rPr spc="-145" dirty="0"/>
              <a:t> </a:t>
            </a:r>
            <a:r>
              <a:rPr spc="-10" dirty="0"/>
              <a:t>articulates</a:t>
            </a:r>
            <a:r>
              <a:rPr spc="-145" dirty="0"/>
              <a:t> </a:t>
            </a:r>
            <a:r>
              <a:rPr spc="-30" dirty="0"/>
              <a:t>above</a:t>
            </a:r>
            <a:r>
              <a:rPr spc="-150" dirty="0"/>
              <a:t> </a:t>
            </a:r>
            <a:r>
              <a:rPr dirty="0"/>
              <a:t>at</a:t>
            </a:r>
            <a:r>
              <a:rPr spc="-95" dirty="0"/>
              <a:t> </a:t>
            </a:r>
            <a:r>
              <a:rPr dirty="0"/>
              <a:t>the</a:t>
            </a:r>
            <a:r>
              <a:rPr spc="-125" dirty="0"/>
              <a:t> </a:t>
            </a:r>
            <a:r>
              <a:rPr dirty="0"/>
              <a:t>ankle</a:t>
            </a:r>
            <a:r>
              <a:rPr spc="-85" dirty="0"/>
              <a:t> </a:t>
            </a:r>
            <a:r>
              <a:rPr spc="-10" dirty="0"/>
              <a:t>joint</a:t>
            </a:r>
            <a:r>
              <a:rPr spc="-145" dirty="0"/>
              <a:t> </a:t>
            </a:r>
            <a:r>
              <a:rPr dirty="0"/>
              <a:t>with</a:t>
            </a:r>
            <a:r>
              <a:rPr spc="-70" dirty="0"/>
              <a:t> </a:t>
            </a:r>
            <a:r>
              <a:rPr dirty="0"/>
              <a:t>the</a:t>
            </a:r>
            <a:r>
              <a:rPr spc="-90" dirty="0"/>
              <a:t> </a:t>
            </a:r>
            <a:r>
              <a:rPr dirty="0"/>
              <a:t>tibia</a:t>
            </a:r>
            <a:r>
              <a:rPr spc="-145" dirty="0"/>
              <a:t> </a:t>
            </a:r>
            <a:r>
              <a:rPr spc="-25" dirty="0"/>
              <a:t>and </a:t>
            </a:r>
            <a:r>
              <a:rPr spc="-10" dirty="0"/>
              <a:t>fibula.</a:t>
            </a: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pc="-30" dirty="0"/>
              <a:t>It</a:t>
            </a:r>
            <a:r>
              <a:rPr spc="-130" dirty="0"/>
              <a:t> </a:t>
            </a:r>
            <a:r>
              <a:rPr dirty="0"/>
              <a:t>possesses</a:t>
            </a:r>
            <a:r>
              <a:rPr spc="-150" dirty="0"/>
              <a:t> </a:t>
            </a:r>
            <a:r>
              <a:rPr dirty="0"/>
              <a:t>a</a:t>
            </a:r>
            <a:r>
              <a:rPr spc="-75" dirty="0"/>
              <a:t> </a:t>
            </a:r>
            <a:r>
              <a:rPr dirty="0"/>
              <a:t>head,</a:t>
            </a:r>
            <a:r>
              <a:rPr spc="-70" dirty="0"/>
              <a:t> </a:t>
            </a:r>
            <a:r>
              <a:rPr dirty="0"/>
              <a:t>a</a:t>
            </a:r>
            <a:r>
              <a:rPr spc="-75" dirty="0"/>
              <a:t> </a:t>
            </a:r>
            <a:r>
              <a:rPr dirty="0"/>
              <a:t>neck</a:t>
            </a:r>
            <a:r>
              <a:rPr spc="-35" dirty="0"/>
              <a:t> </a:t>
            </a:r>
            <a:r>
              <a:rPr dirty="0"/>
              <a:t>,</a:t>
            </a:r>
            <a:r>
              <a:rPr spc="-90" dirty="0"/>
              <a:t> </a:t>
            </a:r>
            <a:r>
              <a:rPr dirty="0"/>
              <a:t>and</a:t>
            </a:r>
            <a:r>
              <a:rPr spc="-85" dirty="0"/>
              <a:t> </a:t>
            </a:r>
            <a:r>
              <a:rPr dirty="0"/>
              <a:t>a</a:t>
            </a:r>
            <a:r>
              <a:rPr spc="-75" dirty="0"/>
              <a:t> </a:t>
            </a:r>
            <a:r>
              <a:rPr spc="-10" dirty="0"/>
              <a:t>body.</a:t>
            </a: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Cuneiform</a:t>
            </a:r>
            <a:r>
              <a:rPr sz="3200" b="1" u="sng" spc="-17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Bones: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/>
              <a:t>The</a:t>
            </a:r>
            <a:r>
              <a:rPr spc="-105" dirty="0"/>
              <a:t> </a:t>
            </a:r>
            <a:r>
              <a:rPr spc="-10" dirty="0"/>
              <a:t>three</a:t>
            </a:r>
            <a:r>
              <a:rPr spc="-135" dirty="0"/>
              <a:t> </a:t>
            </a:r>
            <a:r>
              <a:rPr dirty="0"/>
              <a:t>small,</a:t>
            </a:r>
            <a:r>
              <a:rPr spc="-100" dirty="0"/>
              <a:t> </a:t>
            </a:r>
            <a:r>
              <a:rPr spc="-40" dirty="0"/>
              <a:t>wedge-</a:t>
            </a:r>
            <a:r>
              <a:rPr dirty="0"/>
              <a:t>shaped</a:t>
            </a:r>
            <a:r>
              <a:rPr spc="-100" dirty="0"/>
              <a:t> </a:t>
            </a:r>
            <a:r>
              <a:rPr dirty="0"/>
              <a:t>cuneiform</a:t>
            </a:r>
            <a:r>
              <a:rPr spc="-80" dirty="0"/>
              <a:t> </a:t>
            </a:r>
            <a:r>
              <a:rPr spc="-10" dirty="0"/>
              <a:t>bones.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4417" y="958011"/>
            <a:ext cx="7942960" cy="569861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8872" y="1592071"/>
            <a:ext cx="9811385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sng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Metatarsal</a:t>
            </a:r>
            <a:r>
              <a:rPr sz="3200" b="1" u="sng" spc="-10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Bones</a:t>
            </a:r>
            <a:r>
              <a:rPr sz="3200" b="1" u="sng" spc="-19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and</a:t>
            </a:r>
            <a:r>
              <a:rPr sz="3200" b="1" u="sng" spc="-4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Phalanges:</a:t>
            </a:r>
            <a:endParaRPr sz="3200">
              <a:latin typeface="Constantia"/>
              <a:cs typeface="Constantia"/>
            </a:endParaRPr>
          </a:p>
          <a:p>
            <a:pPr marL="12700" marR="231775" indent="194945">
              <a:lnSpc>
                <a:spcPct val="150100"/>
              </a:lnSpc>
              <a:spcBef>
                <a:spcPts val="760"/>
              </a:spcBef>
            </a:pPr>
            <a:r>
              <a:rPr sz="3200" dirty="0">
                <a:latin typeface="Constantia"/>
                <a:cs typeface="Constantia"/>
              </a:rPr>
              <a:t>The</a:t>
            </a:r>
            <a:r>
              <a:rPr sz="3200" spc="-10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metatarsal</a:t>
            </a:r>
            <a:r>
              <a:rPr sz="3200" spc="-2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bones</a:t>
            </a:r>
            <a:r>
              <a:rPr sz="3200" spc="-15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and</a:t>
            </a:r>
            <a:r>
              <a:rPr sz="3200" spc="-7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phalanges</a:t>
            </a:r>
            <a:r>
              <a:rPr sz="3200" spc="-17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each</a:t>
            </a:r>
            <a:r>
              <a:rPr sz="3200" spc="-7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had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</a:t>
            </a:r>
            <a:r>
              <a:rPr sz="3200" spc="-8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head, </a:t>
            </a:r>
            <a:r>
              <a:rPr sz="3200" dirty="0">
                <a:latin typeface="Constantia"/>
                <a:cs typeface="Constantia"/>
              </a:rPr>
              <a:t>shaft,</a:t>
            </a:r>
            <a:r>
              <a:rPr sz="3200" spc="-10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and</a:t>
            </a:r>
            <a:r>
              <a:rPr sz="3200" spc="-2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base.</a:t>
            </a:r>
            <a:endParaRPr sz="3200">
              <a:latin typeface="Constantia"/>
              <a:cs typeface="Constantia"/>
            </a:endParaRPr>
          </a:p>
          <a:p>
            <a:pPr marL="12700" marR="5080" indent="202565">
              <a:lnSpc>
                <a:spcPct val="150000"/>
              </a:lnSpc>
              <a:spcBef>
                <a:spcPts val="775"/>
              </a:spcBef>
            </a:pPr>
            <a:r>
              <a:rPr sz="3200" dirty="0">
                <a:latin typeface="Constantia"/>
                <a:cs typeface="Constantia"/>
              </a:rPr>
              <a:t>Each</a:t>
            </a:r>
            <a:r>
              <a:rPr sz="3200" spc="-12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toe</a:t>
            </a:r>
            <a:r>
              <a:rPr sz="3200" spc="-12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has</a:t>
            </a:r>
            <a:r>
              <a:rPr sz="3200" spc="-105" dirty="0">
                <a:latin typeface="Constantia"/>
                <a:cs typeface="Constantia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nstantia"/>
                <a:cs typeface="Constantia"/>
              </a:rPr>
              <a:t>three</a:t>
            </a:r>
            <a:r>
              <a:rPr sz="3200" b="1" spc="-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phalanges</a:t>
            </a:r>
            <a:r>
              <a:rPr sz="3200" spc="-180" dirty="0">
                <a:latin typeface="Constantia"/>
                <a:cs typeface="Constantia"/>
              </a:rPr>
              <a:t> </a:t>
            </a:r>
            <a:r>
              <a:rPr sz="3200" spc="-30" dirty="0">
                <a:latin typeface="Constantia"/>
                <a:cs typeface="Constantia"/>
              </a:rPr>
              <a:t>except</a:t>
            </a:r>
            <a:r>
              <a:rPr sz="3200" spc="-16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the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big</a:t>
            </a:r>
            <a:r>
              <a:rPr sz="3200" spc="-7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toe,</a:t>
            </a:r>
            <a:r>
              <a:rPr sz="3200" spc="-11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which possesses</a:t>
            </a:r>
            <a:r>
              <a:rPr sz="3200" spc="-16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only</a:t>
            </a:r>
            <a:r>
              <a:rPr sz="3200" spc="-130" dirty="0">
                <a:latin typeface="Constantia"/>
                <a:cs typeface="Constantia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Constantia"/>
                <a:cs typeface="Constantia"/>
              </a:rPr>
              <a:t>two</a:t>
            </a:r>
            <a:r>
              <a:rPr sz="3200" spc="-20" dirty="0">
                <a:latin typeface="Constantia"/>
                <a:cs typeface="Constantia"/>
              </a:rPr>
              <a:t>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0541" y="1008710"/>
            <a:ext cx="9543415" cy="4563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Ankle</a:t>
            </a:r>
            <a:r>
              <a:rPr sz="3200" b="1" u="sng" spc="-1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Joint</a:t>
            </a:r>
            <a:endParaRPr sz="3200">
              <a:latin typeface="Constantia"/>
              <a:cs typeface="Constantia"/>
            </a:endParaRPr>
          </a:p>
          <a:p>
            <a:pPr marL="13970">
              <a:lnSpc>
                <a:spcPct val="100000"/>
              </a:lnSpc>
              <a:spcBef>
                <a:spcPts val="2690"/>
              </a:spcBef>
            </a:pPr>
            <a:r>
              <a:rPr sz="3200" b="1" spc="-10" dirty="0">
                <a:latin typeface="Constantia"/>
                <a:cs typeface="Constantia"/>
              </a:rPr>
              <a:t>Articulation:</a:t>
            </a:r>
            <a:endParaRPr sz="3200">
              <a:latin typeface="Constantia"/>
              <a:cs typeface="Constantia"/>
            </a:endParaRPr>
          </a:p>
          <a:p>
            <a:pPr marL="13970" marR="5080" indent="196215">
              <a:lnSpc>
                <a:spcPct val="150000"/>
              </a:lnSpc>
              <a:spcBef>
                <a:spcPts val="770"/>
              </a:spcBef>
            </a:pPr>
            <a:r>
              <a:rPr sz="3200" dirty="0">
                <a:latin typeface="Constantia"/>
                <a:cs typeface="Constantia"/>
              </a:rPr>
              <a:t>Articulation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is</a:t>
            </a:r>
            <a:r>
              <a:rPr sz="3200" spc="-8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between</a:t>
            </a:r>
            <a:r>
              <a:rPr sz="3200" spc="-10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the</a:t>
            </a:r>
            <a:r>
              <a:rPr sz="3200" spc="-125" dirty="0">
                <a:latin typeface="Constantia"/>
                <a:cs typeface="Constantia"/>
              </a:rPr>
              <a:t> </a:t>
            </a:r>
            <a:r>
              <a:rPr sz="3200" spc="-40" dirty="0">
                <a:latin typeface="Constantia"/>
                <a:cs typeface="Constantia"/>
              </a:rPr>
              <a:t>lower</a:t>
            </a:r>
            <a:r>
              <a:rPr sz="3200" spc="-21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end</a:t>
            </a:r>
            <a:r>
              <a:rPr sz="3200" spc="-11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-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the</a:t>
            </a:r>
            <a:r>
              <a:rPr sz="3200" spc="-14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tibia,</a:t>
            </a:r>
            <a:r>
              <a:rPr sz="3200" spc="-60" dirty="0">
                <a:latin typeface="Constantia"/>
                <a:cs typeface="Constantia"/>
              </a:rPr>
              <a:t> </a:t>
            </a:r>
            <a:r>
              <a:rPr sz="3200" spc="-25" dirty="0">
                <a:latin typeface="Constantia"/>
                <a:cs typeface="Constantia"/>
              </a:rPr>
              <a:t>the </a:t>
            </a:r>
            <a:r>
              <a:rPr sz="3200" dirty="0">
                <a:latin typeface="Constantia"/>
                <a:cs typeface="Constantia"/>
              </a:rPr>
              <a:t>two</a:t>
            </a:r>
            <a:r>
              <a:rPr sz="3200" spc="-12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malleoli,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and</a:t>
            </a:r>
            <a:r>
              <a:rPr sz="3200" spc="-6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the</a:t>
            </a:r>
            <a:r>
              <a:rPr sz="3200" spc="-12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body</a:t>
            </a:r>
            <a:r>
              <a:rPr sz="3200" spc="-18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 the</a:t>
            </a:r>
            <a:r>
              <a:rPr sz="3200" spc="-14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talus.</a:t>
            </a:r>
            <a:endParaRPr sz="3200">
              <a:latin typeface="Constantia"/>
              <a:cs typeface="Constantia"/>
            </a:endParaRPr>
          </a:p>
          <a:p>
            <a:pPr marL="13970">
              <a:lnSpc>
                <a:spcPct val="100000"/>
              </a:lnSpc>
              <a:spcBef>
                <a:spcPts val="2690"/>
              </a:spcBef>
            </a:pPr>
            <a:r>
              <a:rPr sz="3200" b="1" spc="-10" dirty="0">
                <a:latin typeface="Constantia"/>
                <a:cs typeface="Constantia"/>
              </a:rPr>
              <a:t>Type:</a:t>
            </a:r>
            <a:endParaRPr sz="3200">
              <a:latin typeface="Constantia"/>
              <a:cs typeface="Constantia"/>
            </a:endParaRPr>
          </a:p>
          <a:p>
            <a:pPr marL="13970">
              <a:lnSpc>
                <a:spcPct val="100000"/>
              </a:lnSpc>
              <a:spcBef>
                <a:spcPts val="2690"/>
              </a:spcBef>
            </a:pPr>
            <a:r>
              <a:rPr sz="3200" dirty="0">
                <a:latin typeface="Constantia"/>
                <a:cs typeface="Constantia"/>
              </a:rPr>
              <a:t>The</a:t>
            </a:r>
            <a:r>
              <a:rPr sz="3200" spc="-20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ankle</a:t>
            </a:r>
            <a:r>
              <a:rPr sz="3200" spc="-10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is</a:t>
            </a:r>
            <a:r>
              <a:rPr sz="3200" spc="-16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</a:t>
            </a:r>
            <a:r>
              <a:rPr sz="3200" spc="-17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synovial</a:t>
            </a:r>
            <a:r>
              <a:rPr sz="3200" spc="-3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joint.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2524" y="1136726"/>
            <a:ext cx="9248140" cy="5059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u="sng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Tarsometatarsal</a:t>
            </a:r>
            <a:r>
              <a:rPr sz="2600" b="1" u="sng" spc="-13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b="1" u="sng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joint: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185"/>
              </a:spcBef>
            </a:pPr>
            <a:r>
              <a:rPr sz="2600" b="1" spc="-10" dirty="0">
                <a:latin typeface="Constantia"/>
                <a:cs typeface="Constantia"/>
              </a:rPr>
              <a:t>Articulation:</a:t>
            </a:r>
            <a:endParaRPr sz="2600">
              <a:latin typeface="Constantia"/>
              <a:cs typeface="Constantia"/>
            </a:endParaRPr>
          </a:p>
          <a:p>
            <a:pPr marL="94615">
              <a:lnSpc>
                <a:spcPct val="100000"/>
              </a:lnSpc>
              <a:spcBef>
                <a:spcPts val="2185"/>
              </a:spcBef>
            </a:pPr>
            <a:r>
              <a:rPr sz="2600" spc="-10" dirty="0">
                <a:latin typeface="Constantia"/>
                <a:cs typeface="Constantia"/>
              </a:rPr>
              <a:t>Between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tarsal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metatarsal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bone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185"/>
              </a:spcBef>
            </a:pPr>
            <a:r>
              <a:rPr sz="2600" b="1" spc="-10" dirty="0">
                <a:latin typeface="Constantia"/>
                <a:cs typeface="Constantia"/>
              </a:rPr>
              <a:t>Type: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185"/>
              </a:spcBef>
            </a:pPr>
            <a:r>
              <a:rPr sz="2600" dirty="0">
                <a:latin typeface="Constantia"/>
                <a:cs typeface="Constantia"/>
              </a:rPr>
              <a:t>synovial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joints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185"/>
              </a:spcBef>
            </a:pPr>
            <a:r>
              <a:rPr sz="2600" b="1" u="sng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The</a:t>
            </a:r>
            <a:r>
              <a:rPr sz="2600" b="1" u="sng" spc="-15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b="1" u="sng" spc="-2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arches</a:t>
            </a:r>
            <a:r>
              <a:rPr sz="2600" b="1" u="sng" spc="-13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of</a:t>
            </a:r>
            <a:r>
              <a:rPr sz="2600" b="1" u="sng" spc="3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the</a:t>
            </a:r>
            <a:r>
              <a:rPr sz="2600" b="1" u="sng" spc="-10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b="1" u="sng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foot:</a:t>
            </a:r>
            <a:endParaRPr sz="2600">
              <a:latin typeface="Constantia"/>
              <a:cs typeface="Constantia"/>
            </a:endParaRPr>
          </a:p>
          <a:p>
            <a:pPr marL="12700" marR="5080" indent="158115">
              <a:lnSpc>
                <a:spcPct val="150100"/>
              </a:lnSpc>
              <a:spcBef>
                <a:spcPts val="620"/>
              </a:spcBef>
            </a:pPr>
            <a:r>
              <a:rPr sz="2600" spc="-10" dirty="0">
                <a:latin typeface="Constantia"/>
                <a:cs typeface="Constantia"/>
              </a:rPr>
              <a:t>The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arches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are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maintained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by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shape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 the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bones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foot,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ligaments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 muscles,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particularly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plantar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surface.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816" y="1388643"/>
            <a:ext cx="3256915" cy="3653790"/>
          </a:xfrm>
          <a:prstGeom prst="rect">
            <a:avLst/>
          </a:prstGeom>
        </p:spPr>
        <p:txBody>
          <a:bodyPr vert="horz" wrap="square" lIns="0" tIns="317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0"/>
              </a:spcBef>
            </a:pPr>
            <a:r>
              <a:rPr sz="4000" b="1" u="sng" spc="-25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Arch</a:t>
            </a:r>
            <a:r>
              <a:rPr sz="4000" b="1" u="sng" spc="-185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 </a:t>
            </a:r>
            <a:r>
              <a:rPr sz="4000" b="1" u="sng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of</a:t>
            </a:r>
            <a:r>
              <a:rPr sz="4000" b="1" u="sng" spc="4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 </a:t>
            </a:r>
            <a:r>
              <a:rPr sz="4000" b="1" u="sng" spc="-1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onstantia"/>
                <a:cs typeface="Constantia"/>
              </a:rPr>
              <a:t>foot:</a:t>
            </a:r>
            <a:endParaRPr sz="4000">
              <a:latin typeface="Constantia"/>
              <a:cs typeface="Constantia"/>
            </a:endParaRPr>
          </a:p>
          <a:p>
            <a:pPr marL="497840" indent="-485140">
              <a:lnSpc>
                <a:spcPct val="100000"/>
              </a:lnSpc>
              <a:spcBef>
                <a:spcPts val="2405"/>
              </a:spcBef>
              <a:buClr>
                <a:srgbClr val="FF0000"/>
              </a:buClr>
              <a:buFont typeface="Constantia"/>
              <a:buAutoNum type="arabicPlain"/>
              <a:tabLst>
                <a:tab pos="497840" algn="l"/>
              </a:tabLst>
            </a:pPr>
            <a:r>
              <a:rPr sz="4000" spc="-10" dirty="0">
                <a:solidFill>
                  <a:srgbClr val="04607A"/>
                </a:solidFill>
                <a:latin typeface="Constantia"/>
                <a:cs typeface="Constantia"/>
              </a:rPr>
              <a:t>Normal</a:t>
            </a:r>
            <a:r>
              <a:rPr sz="4000" spc="-220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4000" spc="-20" dirty="0">
                <a:solidFill>
                  <a:srgbClr val="04607A"/>
                </a:solidFill>
                <a:latin typeface="Constantia"/>
                <a:cs typeface="Constantia"/>
              </a:rPr>
              <a:t>arch</a:t>
            </a:r>
            <a:endParaRPr sz="4000">
              <a:latin typeface="Constantia"/>
              <a:cs typeface="Constantia"/>
            </a:endParaRPr>
          </a:p>
          <a:p>
            <a:pPr marL="562610" indent="-549910">
              <a:lnSpc>
                <a:spcPct val="100000"/>
              </a:lnSpc>
              <a:spcBef>
                <a:spcPts val="2400"/>
              </a:spcBef>
              <a:buClr>
                <a:srgbClr val="FF0000"/>
              </a:buClr>
              <a:buFont typeface="Constantia"/>
              <a:buAutoNum type="arabicPlain"/>
              <a:tabLst>
                <a:tab pos="562610" algn="l"/>
              </a:tabLst>
            </a:pPr>
            <a:r>
              <a:rPr sz="4000" spc="-10" dirty="0">
                <a:solidFill>
                  <a:srgbClr val="04607A"/>
                </a:solidFill>
                <a:latin typeface="Constantia"/>
                <a:cs typeface="Constantia"/>
              </a:rPr>
              <a:t>High</a:t>
            </a:r>
            <a:r>
              <a:rPr sz="4000" spc="-220" dirty="0">
                <a:solidFill>
                  <a:srgbClr val="04607A"/>
                </a:solidFill>
                <a:latin typeface="Constantia"/>
                <a:cs typeface="Constantia"/>
              </a:rPr>
              <a:t> </a:t>
            </a:r>
            <a:r>
              <a:rPr sz="4000" spc="-20" dirty="0">
                <a:solidFill>
                  <a:srgbClr val="04607A"/>
                </a:solidFill>
                <a:latin typeface="Constantia"/>
                <a:cs typeface="Constantia"/>
              </a:rPr>
              <a:t>arch</a:t>
            </a:r>
            <a:endParaRPr sz="4000">
              <a:latin typeface="Constantia"/>
              <a:cs typeface="Constantia"/>
            </a:endParaRPr>
          </a:p>
          <a:p>
            <a:pPr marL="543560" indent="-530860">
              <a:lnSpc>
                <a:spcPct val="100000"/>
              </a:lnSpc>
              <a:spcBef>
                <a:spcPts val="2160"/>
              </a:spcBef>
              <a:buClr>
                <a:srgbClr val="FF0000"/>
              </a:buClr>
              <a:buFont typeface="Constantia"/>
              <a:buAutoNum type="arabicPlain"/>
              <a:tabLst>
                <a:tab pos="543560" algn="l"/>
              </a:tabLst>
            </a:pPr>
            <a:r>
              <a:rPr sz="4000" spc="-10" dirty="0">
                <a:solidFill>
                  <a:srgbClr val="03485C"/>
                </a:solidFill>
                <a:latin typeface="Constantia"/>
                <a:cs typeface="Constantia"/>
              </a:rPr>
              <a:t>Flat</a:t>
            </a:r>
            <a:r>
              <a:rPr sz="4000" spc="-215" dirty="0">
                <a:solidFill>
                  <a:srgbClr val="03485C"/>
                </a:solidFill>
                <a:latin typeface="Constantia"/>
                <a:cs typeface="Constantia"/>
              </a:rPr>
              <a:t> </a:t>
            </a:r>
            <a:r>
              <a:rPr sz="4000" spc="-20" dirty="0">
                <a:solidFill>
                  <a:srgbClr val="03485C"/>
                </a:solidFill>
                <a:latin typeface="Constantia"/>
                <a:cs typeface="Constantia"/>
              </a:rPr>
              <a:t>arch</a:t>
            </a:r>
            <a:endParaRPr sz="4000">
              <a:latin typeface="Constantia"/>
              <a:cs typeface="Constant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2151" y="1038669"/>
            <a:ext cx="6471793" cy="54235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364" rIns="0" bIns="0" rtlCol="0">
            <a:spAutoFit/>
          </a:bodyPr>
          <a:lstStyle/>
          <a:p>
            <a:pPr marL="72898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onstantia"/>
                <a:cs typeface="Constantia"/>
              </a:rPr>
              <a:t>Knee</a:t>
            </a:r>
            <a:r>
              <a:rPr sz="4400" b="0" spc="-135" dirty="0">
                <a:latin typeface="Constantia"/>
                <a:cs typeface="Constantia"/>
              </a:rPr>
              <a:t> </a:t>
            </a:r>
            <a:r>
              <a:rPr sz="4400" b="0" spc="-10" dirty="0">
                <a:latin typeface="Constantia"/>
                <a:cs typeface="Constantia"/>
              </a:rPr>
              <a:t>Joint</a:t>
            </a:r>
            <a:endParaRPr sz="4400">
              <a:latin typeface="Constantia"/>
              <a:cs typeface="Constant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5780" y="1720542"/>
            <a:ext cx="6414389" cy="502145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6205" y="1932254"/>
            <a:ext cx="28009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6705" indent="-306705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62500"/>
              <a:buFont typeface="Segoe UI Symbol"/>
              <a:buChar char="⚫"/>
              <a:tabLst>
                <a:tab pos="306705" algn="l"/>
              </a:tabLst>
            </a:pPr>
            <a:r>
              <a:rPr sz="4400" b="1" dirty="0">
                <a:latin typeface="Constantia"/>
                <a:cs typeface="Constantia"/>
              </a:rPr>
              <a:t>THE</a:t>
            </a:r>
            <a:r>
              <a:rPr sz="4400" b="1" spc="-10" dirty="0">
                <a:latin typeface="Constantia"/>
                <a:cs typeface="Constantia"/>
              </a:rPr>
              <a:t> </a:t>
            </a:r>
            <a:r>
              <a:rPr sz="4400" b="1" spc="-25" dirty="0">
                <a:latin typeface="Constantia"/>
                <a:cs typeface="Constantia"/>
              </a:rPr>
              <a:t>END</a:t>
            </a:r>
            <a:endParaRPr sz="4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8589" y="1475473"/>
            <a:ext cx="6578219" cy="47647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844" y="805434"/>
            <a:ext cx="2094864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Knee</a:t>
            </a:r>
            <a:r>
              <a:rPr sz="3300" u="sng" spc="-1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30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joint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1144320" y="1332565"/>
            <a:ext cx="10161905" cy="5193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>
              <a:lnSpc>
                <a:spcPct val="150000"/>
              </a:lnSpc>
              <a:spcBef>
                <a:spcPts val="100"/>
              </a:spcBef>
            </a:pPr>
            <a:r>
              <a:rPr sz="3000" dirty="0">
                <a:latin typeface="Constantia"/>
                <a:cs typeface="Constantia"/>
              </a:rPr>
              <a:t>The</a:t>
            </a:r>
            <a:r>
              <a:rPr sz="3000" spc="-14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knee</a:t>
            </a:r>
            <a:r>
              <a:rPr sz="3000" spc="-10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joint</a:t>
            </a:r>
            <a:r>
              <a:rPr sz="3000" spc="-9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is</a:t>
            </a:r>
            <a:r>
              <a:rPr sz="3000" spc="-12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the</a:t>
            </a:r>
            <a:r>
              <a:rPr sz="3000" spc="-100" dirty="0">
                <a:latin typeface="Constantia"/>
                <a:cs typeface="Constantia"/>
              </a:rPr>
              <a:t> </a:t>
            </a:r>
            <a:r>
              <a:rPr sz="3000" spc="-25" dirty="0">
                <a:latin typeface="Constantia"/>
                <a:cs typeface="Constantia"/>
              </a:rPr>
              <a:t>largest</a:t>
            </a:r>
            <a:r>
              <a:rPr sz="3000" spc="-16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and</a:t>
            </a:r>
            <a:r>
              <a:rPr sz="3000" spc="-30" dirty="0">
                <a:latin typeface="Constantia"/>
                <a:cs typeface="Constantia"/>
              </a:rPr>
              <a:t> </a:t>
            </a:r>
            <a:r>
              <a:rPr sz="3000" spc="-20" dirty="0">
                <a:latin typeface="Constantia"/>
                <a:cs typeface="Constantia"/>
              </a:rPr>
              <a:t>most</a:t>
            </a:r>
            <a:r>
              <a:rPr sz="3000" spc="-170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complicated</a:t>
            </a:r>
            <a:r>
              <a:rPr sz="3000" spc="-3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joint</a:t>
            </a:r>
            <a:r>
              <a:rPr sz="3000" spc="-8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in</a:t>
            </a:r>
            <a:r>
              <a:rPr sz="3000" spc="-100" dirty="0">
                <a:latin typeface="Constantia"/>
                <a:cs typeface="Constantia"/>
              </a:rPr>
              <a:t> </a:t>
            </a:r>
            <a:r>
              <a:rPr sz="3000" spc="-25" dirty="0">
                <a:latin typeface="Constantia"/>
                <a:cs typeface="Constantia"/>
              </a:rPr>
              <a:t>the </a:t>
            </a:r>
            <a:r>
              <a:rPr sz="3000" spc="-10" dirty="0">
                <a:latin typeface="Constantia"/>
                <a:cs typeface="Constantia"/>
              </a:rPr>
              <a:t>body.</a:t>
            </a:r>
            <a:endParaRPr sz="3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525"/>
              </a:spcBef>
            </a:pPr>
            <a:r>
              <a:rPr sz="3000" b="1" spc="-10" dirty="0">
                <a:latin typeface="Arial"/>
                <a:cs typeface="Arial"/>
              </a:rPr>
              <a:t>:</a:t>
            </a:r>
            <a:r>
              <a:rPr sz="3000" b="1" spc="-10" dirty="0">
                <a:latin typeface="Constantia"/>
                <a:cs typeface="Constantia"/>
              </a:rPr>
              <a:t>Articulation</a:t>
            </a:r>
            <a:endParaRPr sz="3000">
              <a:latin typeface="Constantia"/>
              <a:cs typeface="Constantia"/>
            </a:endParaRPr>
          </a:p>
          <a:p>
            <a:pPr marL="13970" marR="106680">
              <a:lnSpc>
                <a:spcPct val="150100"/>
              </a:lnSpc>
              <a:spcBef>
                <a:spcPts val="715"/>
              </a:spcBef>
            </a:pPr>
            <a:r>
              <a:rPr sz="3000" spc="-30" dirty="0">
                <a:solidFill>
                  <a:srgbClr val="FF0000"/>
                </a:solidFill>
                <a:latin typeface="Constantia"/>
                <a:cs typeface="Constantia"/>
              </a:rPr>
              <a:t>1_</a:t>
            </a:r>
            <a:r>
              <a:rPr sz="3000" spc="-30" dirty="0">
                <a:latin typeface="Constantia"/>
                <a:cs typeface="Constantia"/>
              </a:rPr>
              <a:t>Above</a:t>
            </a:r>
            <a:r>
              <a:rPr sz="3000" spc="-16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are</a:t>
            </a:r>
            <a:r>
              <a:rPr sz="3000" spc="-16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the</a:t>
            </a:r>
            <a:r>
              <a:rPr sz="3000" spc="-150" dirty="0">
                <a:latin typeface="Constantia"/>
                <a:cs typeface="Constantia"/>
              </a:rPr>
              <a:t> </a:t>
            </a:r>
            <a:r>
              <a:rPr sz="3000" spc="-20" dirty="0">
                <a:latin typeface="Constantia"/>
                <a:cs typeface="Constantia"/>
              </a:rPr>
              <a:t>rounded</a:t>
            </a:r>
            <a:r>
              <a:rPr sz="3000" spc="-114" dirty="0">
                <a:latin typeface="Constantia"/>
                <a:cs typeface="Constantia"/>
              </a:rPr>
              <a:t> </a:t>
            </a:r>
            <a:r>
              <a:rPr sz="3000" spc="-25" dirty="0">
                <a:latin typeface="Constantia"/>
                <a:cs typeface="Constantia"/>
              </a:rPr>
              <a:t>condyles</a:t>
            </a:r>
            <a:r>
              <a:rPr sz="3000" spc="-16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of the</a:t>
            </a:r>
            <a:r>
              <a:rPr sz="3000" spc="-13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femur;</a:t>
            </a:r>
            <a:r>
              <a:rPr sz="3000" spc="-50" dirty="0">
                <a:latin typeface="Constantia"/>
                <a:cs typeface="Constantia"/>
              </a:rPr>
              <a:t> </a:t>
            </a:r>
            <a:r>
              <a:rPr sz="3000" spc="-25" dirty="0">
                <a:latin typeface="Constantia"/>
                <a:cs typeface="Constantia"/>
              </a:rPr>
              <a:t>below</a:t>
            </a:r>
            <a:r>
              <a:rPr sz="3000" spc="-15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are</a:t>
            </a:r>
            <a:r>
              <a:rPr sz="3000" spc="-140" dirty="0">
                <a:latin typeface="Constantia"/>
                <a:cs typeface="Constantia"/>
              </a:rPr>
              <a:t> </a:t>
            </a:r>
            <a:r>
              <a:rPr sz="3000" spc="-25" dirty="0">
                <a:latin typeface="Constantia"/>
                <a:cs typeface="Constantia"/>
              </a:rPr>
              <a:t>the condyles</a:t>
            </a:r>
            <a:r>
              <a:rPr sz="3000" spc="-16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of</a:t>
            </a:r>
            <a:r>
              <a:rPr sz="3000" spc="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the</a:t>
            </a:r>
            <a:r>
              <a:rPr sz="3000" spc="-120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tibia</a:t>
            </a:r>
            <a:r>
              <a:rPr sz="3000" spc="-16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and</a:t>
            </a:r>
            <a:r>
              <a:rPr sz="3000" spc="-45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their</a:t>
            </a:r>
            <a:r>
              <a:rPr sz="3000" spc="-19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cartilaginous</a:t>
            </a:r>
            <a:r>
              <a:rPr sz="3000" spc="-65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menisci</a:t>
            </a:r>
            <a:endParaRPr sz="3000">
              <a:latin typeface="Constantia"/>
              <a:cs typeface="Constantia"/>
            </a:endParaRPr>
          </a:p>
          <a:p>
            <a:pPr marL="13970" marR="2516505">
              <a:lnSpc>
                <a:spcPts val="6120"/>
              </a:lnSpc>
              <a:spcBef>
                <a:spcPts val="425"/>
              </a:spcBef>
            </a:pPr>
            <a:r>
              <a:rPr sz="3000" spc="-10" dirty="0">
                <a:solidFill>
                  <a:srgbClr val="FF0000"/>
                </a:solidFill>
                <a:latin typeface="Constantia"/>
                <a:cs typeface="Constantia"/>
              </a:rPr>
              <a:t>2-</a:t>
            </a:r>
            <a:r>
              <a:rPr sz="3000" dirty="0">
                <a:latin typeface="Constantia"/>
                <a:cs typeface="Constantia"/>
              </a:rPr>
              <a:t>in</a:t>
            </a:r>
            <a:r>
              <a:rPr sz="3000" spc="-105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front</a:t>
            </a:r>
            <a:r>
              <a:rPr sz="3000" spc="-12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is</a:t>
            </a:r>
            <a:r>
              <a:rPr sz="3000" spc="-13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the</a:t>
            </a:r>
            <a:r>
              <a:rPr sz="3000" spc="-185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articulation</a:t>
            </a:r>
            <a:r>
              <a:rPr sz="3000" spc="-85" dirty="0">
                <a:latin typeface="Constantia"/>
                <a:cs typeface="Constantia"/>
              </a:rPr>
              <a:t> </a:t>
            </a:r>
            <a:r>
              <a:rPr sz="3000" spc="-20" dirty="0">
                <a:latin typeface="Constantia"/>
                <a:cs typeface="Constantia"/>
              </a:rPr>
              <a:t>between</a:t>
            </a:r>
            <a:r>
              <a:rPr sz="3000" spc="-10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the</a:t>
            </a:r>
            <a:r>
              <a:rPr sz="3000" spc="-120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lower </a:t>
            </a:r>
            <a:r>
              <a:rPr sz="3000" dirty="0">
                <a:latin typeface="Constantia"/>
                <a:cs typeface="Constantia"/>
              </a:rPr>
              <a:t>end</a:t>
            </a:r>
            <a:r>
              <a:rPr sz="3000" spc="-7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of</a:t>
            </a:r>
            <a:r>
              <a:rPr sz="3000" spc="3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the</a:t>
            </a:r>
            <a:r>
              <a:rPr sz="3000" spc="-85" dirty="0">
                <a:latin typeface="Constantia"/>
                <a:cs typeface="Constantia"/>
              </a:rPr>
              <a:t> </a:t>
            </a:r>
            <a:r>
              <a:rPr sz="3000" spc="-30" dirty="0">
                <a:latin typeface="Constantia"/>
                <a:cs typeface="Constantia"/>
              </a:rPr>
              <a:t>femur</a:t>
            </a:r>
            <a:r>
              <a:rPr sz="3000" spc="-17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and</a:t>
            </a:r>
            <a:r>
              <a:rPr sz="3000" spc="-4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the</a:t>
            </a:r>
            <a:r>
              <a:rPr sz="3000" spc="-114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patella.</a:t>
            </a:r>
            <a:endParaRPr sz="3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3689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95"/>
              </a:spcBef>
            </a:pPr>
            <a:r>
              <a:rPr sz="4000" spc="-30" dirty="0"/>
              <a:t>Proximal</a:t>
            </a:r>
            <a:r>
              <a:rPr sz="4000" spc="-145" dirty="0"/>
              <a:t> </a:t>
            </a:r>
            <a:r>
              <a:rPr sz="4000" spc="-10" dirty="0"/>
              <a:t>Tibiofibular</a:t>
            </a:r>
            <a:r>
              <a:rPr sz="4000" spc="-170" dirty="0"/>
              <a:t> </a:t>
            </a:r>
            <a:r>
              <a:rPr sz="4000" spc="-10" dirty="0"/>
              <a:t>Joint: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8704" y="2162644"/>
            <a:ext cx="6332601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3165" y="1316198"/>
            <a:ext cx="10454005" cy="35375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Articulation:</a:t>
            </a:r>
            <a:endParaRPr sz="3200">
              <a:latin typeface="Constantia"/>
              <a:cs typeface="Constantia"/>
            </a:endParaRPr>
          </a:p>
          <a:p>
            <a:pPr marL="12700" marR="5080" indent="298450">
              <a:lnSpc>
                <a:spcPct val="120000"/>
              </a:lnSpc>
              <a:spcBef>
                <a:spcPts val="5"/>
              </a:spcBef>
            </a:pPr>
            <a:r>
              <a:rPr sz="3200" dirty="0">
                <a:latin typeface="Constantia"/>
                <a:cs typeface="Constantia"/>
              </a:rPr>
              <a:t>Articulation</a:t>
            </a:r>
            <a:r>
              <a:rPr sz="3200" spc="-9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is</a:t>
            </a:r>
            <a:r>
              <a:rPr sz="3200" spc="-8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between</a:t>
            </a:r>
            <a:r>
              <a:rPr sz="3200" spc="-12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the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lateral</a:t>
            </a:r>
            <a:r>
              <a:rPr sz="3200" spc="-110" dirty="0">
                <a:latin typeface="Constantia"/>
                <a:cs typeface="Constantia"/>
              </a:rPr>
              <a:t> </a:t>
            </a:r>
            <a:r>
              <a:rPr sz="3200" spc="-30" dirty="0">
                <a:latin typeface="Constantia"/>
                <a:cs typeface="Constantia"/>
              </a:rPr>
              <a:t>condyle</a:t>
            </a:r>
            <a:r>
              <a:rPr sz="3200" spc="-17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-1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the</a:t>
            </a:r>
            <a:r>
              <a:rPr sz="3200" spc="-14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tibia</a:t>
            </a:r>
            <a:r>
              <a:rPr sz="3200" spc="-170" dirty="0">
                <a:latin typeface="Constantia"/>
                <a:cs typeface="Constantia"/>
              </a:rPr>
              <a:t> </a:t>
            </a:r>
            <a:r>
              <a:rPr sz="3200" spc="-25" dirty="0">
                <a:latin typeface="Constantia"/>
                <a:cs typeface="Constantia"/>
              </a:rPr>
              <a:t>and </a:t>
            </a:r>
            <a:r>
              <a:rPr sz="3200" dirty="0">
                <a:latin typeface="Constantia"/>
                <a:cs typeface="Constantia"/>
              </a:rPr>
              <a:t>the</a:t>
            </a:r>
            <a:r>
              <a:rPr sz="3200" spc="-10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head</a:t>
            </a:r>
            <a:r>
              <a:rPr sz="3200" spc="-9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2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the</a:t>
            </a:r>
            <a:r>
              <a:rPr sz="3200" spc="-11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fibula</a:t>
            </a:r>
            <a:r>
              <a:rPr sz="3200" spc="-65" dirty="0">
                <a:latin typeface="Constantia"/>
                <a:cs typeface="Constantia"/>
              </a:rPr>
              <a:t> </a:t>
            </a:r>
            <a:r>
              <a:rPr sz="3200" spc="-50" dirty="0">
                <a:latin typeface="Constantia"/>
                <a:cs typeface="Constantia"/>
              </a:rPr>
              <a:t>.</a:t>
            </a:r>
            <a:endParaRPr sz="3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470"/>
              </a:spcBef>
            </a:pP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Type:</a:t>
            </a:r>
            <a:endParaRPr sz="3200">
              <a:latin typeface="Constantia"/>
              <a:cs typeface="Constantia"/>
            </a:endParaRPr>
          </a:p>
          <a:p>
            <a:pPr marL="309245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Constantia"/>
                <a:cs typeface="Constantia"/>
              </a:rPr>
              <a:t>This</a:t>
            </a:r>
            <a:r>
              <a:rPr sz="3200" spc="-14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is</a:t>
            </a:r>
            <a:r>
              <a:rPr sz="3200" spc="-18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</a:t>
            </a:r>
            <a:r>
              <a:rPr sz="3200" spc="-19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synovial,</a:t>
            </a:r>
            <a:r>
              <a:rPr sz="3200" spc="-10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plane,</a:t>
            </a:r>
            <a:r>
              <a:rPr sz="3200" spc="-13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gliding</a:t>
            </a:r>
            <a:r>
              <a:rPr sz="3200" spc="-6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joint.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9982" y="1340905"/>
            <a:ext cx="9508490" cy="4610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96485">
              <a:lnSpc>
                <a:spcPct val="120000"/>
              </a:lnSpc>
              <a:spcBef>
                <a:spcPts val="100"/>
              </a:spcBef>
            </a:pPr>
            <a:r>
              <a:rPr sz="3200" b="1" u="sng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Distal</a:t>
            </a:r>
            <a:r>
              <a:rPr sz="3200" b="1" u="sng" spc="-10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Tibiofibular</a:t>
            </a:r>
            <a:r>
              <a:rPr sz="3200" b="1" u="sng" spc="-14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Joint</a:t>
            </a:r>
            <a:r>
              <a:rPr sz="3200" b="1" spc="-10" dirty="0">
                <a:latin typeface="Constantia"/>
                <a:cs typeface="Constantia"/>
              </a:rPr>
              <a:t> Articulation:</a:t>
            </a:r>
            <a:endParaRPr sz="3200">
              <a:latin typeface="Constantia"/>
              <a:cs typeface="Constantia"/>
            </a:endParaRPr>
          </a:p>
          <a:p>
            <a:pPr marL="12700" marR="5080" indent="196215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Constantia"/>
                <a:cs typeface="Constantia"/>
              </a:rPr>
              <a:t>Articulation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is</a:t>
            </a:r>
            <a:r>
              <a:rPr sz="3200" spc="-7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between</a:t>
            </a:r>
            <a:r>
              <a:rPr sz="3200" spc="-10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the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spc="-40" dirty="0">
                <a:latin typeface="Constantia"/>
                <a:cs typeface="Constantia"/>
              </a:rPr>
              <a:t>lower</a:t>
            </a:r>
            <a:r>
              <a:rPr sz="3200" spc="-204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end</a:t>
            </a:r>
            <a:r>
              <a:rPr sz="3200" spc="-9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the</a:t>
            </a:r>
            <a:r>
              <a:rPr sz="3200" spc="-13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tibia</a:t>
            </a:r>
            <a:r>
              <a:rPr sz="3200" spc="-180" dirty="0">
                <a:latin typeface="Constantia"/>
                <a:cs typeface="Constantia"/>
              </a:rPr>
              <a:t> </a:t>
            </a:r>
            <a:r>
              <a:rPr sz="3200" spc="-25" dirty="0">
                <a:latin typeface="Constantia"/>
                <a:cs typeface="Constantia"/>
              </a:rPr>
              <a:t>and </a:t>
            </a:r>
            <a:r>
              <a:rPr sz="3200" dirty="0">
                <a:latin typeface="Constantia"/>
                <a:cs typeface="Constantia"/>
              </a:rPr>
              <a:t>the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spc="-40" dirty="0">
                <a:latin typeface="Constantia"/>
                <a:cs typeface="Constantia"/>
              </a:rPr>
              <a:t>lower</a:t>
            </a:r>
            <a:r>
              <a:rPr sz="3200" spc="-204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end</a:t>
            </a:r>
            <a:r>
              <a:rPr sz="3200" spc="-8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2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the</a:t>
            </a:r>
            <a:r>
              <a:rPr sz="3200" spc="-11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fibula</a:t>
            </a:r>
            <a:r>
              <a:rPr sz="3200" spc="-60" dirty="0">
                <a:latin typeface="Constantia"/>
                <a:cs typeface="Constantia"/>
              </a:rPr>
              <a:t> </a:t>
            </a:r>
            <a:r>
              <a:rPr sz="3200" spc="-50" dirty="0">
                <a:latin typeface="Constantia"/>
                <a:cs typeface="Constantia"/>
              </a:rPr>
              <a:t>.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b="1" spc="-10" dirty="0">
                <a:latin typeface="Constantia"/>
                <a:cs typeface="Constantia"/>
              </a:rPr>
              <a:t>Type:</a:t>
            </a:r>
            <a:endParaRPr sz="3200">
              <a:latin typeface="Constantia"/>
              <a:cs typeface="Constantia"/>
            </a:endParaRPr>
          </a:p>
          <a:p>
            <a:pPr marL="207645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Constantia"/>
                <a:cs typeface="Constantia"/>
              </a:rPr>
              <a:t>The</a:t>
            </a:r>
            <a:r>
              <a:rPr sz="3200" spc="-17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distal</a:t>
            </a:r>
            <a:r>
              <a:rPr sz="3200" spc="-4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tibiofibular</a:t>
            </a:r>
            <a:r>
              <a:rPr sz="3200" spc="-12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joint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is</a:t>
            </a:r>
            <a:r>
              <a:rPr sz="3200" spc="-14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</a:t>
            </a:r>
            <a:r>
              <a:rPr sz="3200" spc="-10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fibrous</a:t>
            </a:r>
            <a:r>
              <a:rPr sz="3200" spc="-8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joint.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b="1" spc="-10" dirty="0">
                <a:latin typeface="Constantia"/>
                <a:cs typeface="Constantia"/>
              </a:rPr>
              <a:t>Capsule: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Constantia"/>
                <a:cs typeface="Constantia"/>
              </a:rPr>
              <a:t>There</a:t>
            </a:r>
            <a:r>
              <a:rPr sz="3200" spc="-13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is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no</a:t>
            </a:r>
            <a:r>
              <a:rPr sz="3200" spc="-19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capsule.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7071" y="1810029"/>
            <a:ext cx="927798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4000" b="0" u="none" spc="-10" dirty="0">
                <a:solidFill>
                  <a:srgbClr val="1F2023"/>
                </a:solidFill>
                <a:latin typeface="Constantia"/>
                <a:cs typeface="Constantia"/>
              </a:rPr>
              <a:t>Synovial</a:t>
            </a:r>
            <a:r>
              <a:rPr sz="4000" b="0" u="none" spc="-225" dirty="0">
                <a:solidFill>
                  <a:srgbClr val="1F2023"/>
                </a:solidFill>
                <a:latin typeface="Constantia"/>
                <a:cs typeface="Constantia"/>
              </a:rPr>
              <a:t> </a:t>
            </a:r>
            <a:r>
              <a:rPr sz="4000" b="0" u="none" spc="-10" dirty="0">
                <a:solidFill>
                  <a:srgbClr val="1F2023"/>
                </a:solidFill>
                <a:latin typeface="Constantia"/>
                <a:cs typeface="Constantia"/>
              </a:rPr>
              <a:t>joints</a:t>
            </a:r>
            <a:r>
              <a:rPr sz="4000" b="0" u="none" spc="-240" dirty="0">
                <a:solidFill>
                  <a:srgbClr val="1F2023"/>
                </a:solidFill>
                <a:latin typeface="Constantia"/>
                <a:cs typeface="Constantia"/>
              </a:rPr>
              <a:t> </a:t>
            </a:r>
            <a:r>
              <a:rPr sz="4000" b="0" u="none" spc="-10" dirty="0">
                <a:solidFill>
                  <a:srgbClr val="1F2023"/>
                </a:solidFill>
                <a:latin typeface="Constantia"/>
                <a:cs typeface="Constantia"/>
              </a:rPr>
              <a:t>are</a:t>
            </a:r>
            <a:r>
              <a:rPr sz="4000" b="0" u="none" spc="-240" dirty="0">
                <a:solidFill>
                  <a:srgbClr val="1F2023"/>
                </a:solidFill>
                <a:latin typeface="Constantia"/>
                <a:cs typeface="Constantia"/>
              </a:rPr>
              <a:t> </a:t>
            </a:r>
            <a:r>
              <a:rPr sz="4000" b="0" u="none" dirty="0">
                <a:solidFill>
                  <a:srgbClr val="1F2023"/>
                </a:solidFill>
                <a:latin typeface="Constantia"/>
                <a:cs typeface="Constantia"/>
              </a:rPr>
              <a:t>subdivided</a:t>
            </a:r>
            <a:r>
              <a:rPr sz="4000" b="0" u="none" spc="-125" dirty="0">
                <a:solidFill>
                  <a:srgbClr val="1F2023"/>
                </a:solidFill>
                <a:latin typeface="Constantia"/>
                <a:cs typeface="Constantia"/>
              </a:rPr>
              <a:t> </a:t>
            </a:r>
            <a:r>
              <a:rPr sz="4000" b="0" u="none" dirty="0">
                <a:solidFill>
                  <a:srgbClr val="1F2023"/>
                </a:solidFill>
                <a:latin typeface="Constantia"/>
                <a:cs typeface="Constantia"/>
              </a:rPr>
              <a:t>based</a:t>
            </a:r>
            <a:r>
              <a:rPr sz="4000" b="0" u="none" spc="-225" dirty="0">
                <a:solidFill>
                  <a:srgbClr val="1F2023"/>
                </a:solidFill>
                <a:latin typeface="Constantia"/>
                <a:cs typeface="Constantia"/>
              </a:rPr>
              <a:t> </a:t>
            </a:r>
            <a:r>
              <a:rPr sz="4000" b="0" u="none" spc="-25" dirty="0">
                <a:solidFill>
                  <a:srgbClr val="1F2023"/>
                </a:solidFill>
                <a:latin typeface="Constantia"/>
                <a:cs typeface="Constantia"/>
              </a:rPr>
              <a:t>on </a:t>
            </a:r>
            <a:r>
              <a:rPr sz="4000" b="0" u="none" dirty="0">
                <a:solidFill>
                  <a:srgbClr val="1F2023"/>
                </a:solidFill>
                <a:latin typeface="Constantia"/>
                <a:cs typeface="Constantia"/>
              </a:rPr>
              <a:t>the</a:t>
            </a:r>
            <a:r>
              <a:rPr sz="4000" b="0" u="none" spc="-250" dirty="0">
                <a:solidFill>
                  <a:srgbClr val="1F2023"/>
                </a:solidFill>
                <a:latin typeface="Constantia"/>
                <a:cs typeface="Constantia"/>
              </a:rPr>
              <a:t> </a:t>
            </a:r>
            <a:r>
              <a:rPr sz="4000" b="0" u="none" spc="-10" dirty="0">
                <a:solidFill>
                  <a:srgbClr val="1F2023"/>
                </a:solidFill>
                <a:latin typeface="Constantia"/>
                <a:cs typeface="Constantia"/>
              </a:rPr>
              <a:t>shapes</a:t>
            </a:r>
            <a:r>
              <a:rPr sz="4000" b="0" u="none" spc="-240" dirty="0">
                <a:solidFill>
                  <a:srgbClr val="1F2023"/>
                </a:solidFill>
                <a:latin typeface="Constantia"/>
                <a:cs typeface="Constantia"/>
              </a:rPr>
              <a:t> </a:t>
            </a:r>
            <a:r>
              <a:rPr sz="4000" b="0" u="none" dirty="0">
                <a:solidFill>
                  <a:srgbClr val="1F2023"/>
                </a:solidFill>
                <a:latin typeface="Constantia"/>
                <a:cs typeface="Constantia"/>
              </a:rPr>
              <a:t>of</a:t>
            </a:r>
            <a:r>
              <a:rPr sz="4000" b="0" u="none" spc="-30" dirty="0">
                <a:solidFill>
                  <a:srgbClr val="1F2023"/>
                </a:solidFill>
                <a:latin typeface="Constantia"/>
                <a:cs typeface="Constantia"/>
              </a:rPr>
              <a:t> </a:t>
            </a:r>
            <a:r>
              <a:rPr sz="4000" b="0" u="none" dirty="0">
                <a:solidFill>
                  <a:srgbClr val="1F2023"/>
                </a:solidFill>
                <a:latin typeface="Constantia"/>
                <a:cs typeface="Constantia"/>
              </a:rPr>
              <a:t>the</a:t>
            </a:r>
            <a:r>
              <a:rPr sz="4000" b="0" u="none" spc="-170" dirty="0">
                <a:solidFill>
                  <a:srgbClr val="1F2023"/>
                </a:solidFill>
                <a:latin typeface="Constantia"/>
                <a:cs typeface="Constantia"/>
              </a:rPr>
              <a:t> </a:t>
            </a:r>
            <a:r>
              <a:rPr sz="4000" u="none" spc="-10" dirty="0">
                <a:solidFill>
                  <a:srgbClr val="1F2023"/>
                </a:solidFill>
              </a:rPr>
              <a:t>articulating</a:t>
            </a:r>
            <a:r>
              <a:rPr sz="4000" u="none" spc="-135" dirty="0">
                <a:solidFill>
                  <a:srgbClr val="1F2023"/>
                </a:solidFill>
              </a:rPr>
              <a:t> </a:t>
            </a:r>
            <a:r>
              <a:rPr sz="4000" u="none" spc="-10" dirty="0">
                <a:solidFill>
                  <a:srgbClr val="1F2023"/>
                </a:solidFill>
              </a:rPr>
              <a:t>surfaces</a:t>
            </a:r>
            <a:r>
              <a:rPr sz="4000" u="none" spc="-95" dirty="0">
                <a:solidFill>
                  <a:srgbClr val="1F2023"/>
                </a:solidFill>
              </a:rPr>
              <a:t> </a:t>
            </a:r>
            <a:r>
              <a:rPr sz="4000" b="0" u="none" spc="-25" dirty="0">
                <a:solidFill>
                  <a:srgbClr val="1F2023"/>
                </a:solidFill>
                <a:latin typeface="Constantia"/>
                <a:cs typeface="Constantia"/>
              </a:rPr>
              <a:t>of </a:t>
            </a:r>
            <a:r>
              <a:rPr sz="4000" b="0" u="none" dirty="0">
                <a:solidFill>
                  <a:srgbClr val="1F2023"/>
                </a:solidFill>
                <a:latin typeface="Constantia"/>
                <a:cs typeface="Constantia"/>
              </a:rPr>
              <a:t>the</a:t>
            </a:r>
            <a:r>
              <a:rPr sz="4000" b="0" u="none" spc="-180" dirty="0">
                <a:solidFill>
                  <a:srgbClr val="1F2023"/>
                </a:solidFill>
                <a:latin typeface="Constantia"/>
                <a:cs typeface="Constantia"/>
              </a:rPr>
              <a:t> </a:t>
            </a:r>
            <a:r>
              <a:rPr sz="4000" u="none" dirty="0">
                <a:solidFill>
                  <a:srgbClr val="1F2023"/>
                </a:solidFill>
              </a:rPr>
              <a:t>bones</a:t>
            </a:r>
            <a:r>
              <a:rPr sz="4000" u="none" spc="-50" dirty="0">
                <a:solidFill>
                  <a:srgbClr val="1F2023"/>
                </a:solidFill>
              </a:rPr>
              <a:t> </a:t>
            </a:r>
            <a:r>
              <a:rPr sz="4000" b="0" u="none" dirty="0">
                <a:solidFill>
                  <a:srgbClr val="1F2023"/>
                </a:solidFill>
                <a:latin typeface="Constantia"/>
                <a:cs typeface="Constantia"/>
              </a:rPr>
              <a:t>that</a:t>
            </a:r>
            <a:r>
              <a:rPr sz="4000" b="0" u="none" spc="-195" dirty="0">
                <a:solidFill>
                  <a:srgbClr val="1F2023"/>
                </a:solidFill>
                <a:latin typeface="Constantia"/>
                <a:cs typeface="Constantia"/>
              </a:rPr>
              <a:t> </a:t>
            </a:r>
            <a:r>
              <a:rPr sz="4000" b="0" u="none" spc="-10" dirty="0">
                <a:solidFill>
                  <a:srgbClr val="1F2023"/>
                </a:solidFill>
                <a:latin typeface="Constantia"/>
                <a:cs typeface="Constantia"/>
              </a:rPr>
              <a:t>form</a:t>
            </a:r>
            <a:r>
              <a:rPr sz="4000" b="0" u="none" spc="-225" dirty="0">
                <a:solidFill>
                  <a:srgbClr val="1F2023"/>
                </a:solidFill>
                <a:latin typeface="Constantia"/>
                <a:cs typeface="Constantia"/>
              </a:rPr>
              <a:t> </a:t>
            </a:r>
            <a:r>
              <a:rPr sz="4000" b="0" u="none" dirty="0">
                <a:solidFill>
                  <a:srgbClr val="1F2023"/>
                </a:solidFill>
                <a:latin typeface="Constantia"/>
                <a:cs typeface="Constantia"/>
              </a:rPr>
              <a:t>each</a:t>
            </a:r>
            <a:r>
              <a:rPr sz="4000" b="0" u="none" spc="-125" dirty="0">
                <a:solidFill>
                  <a:srgbClr val="1F2023"/>
                </a:solidFill>
                <a:latin typeface="Constantia"/>
                <a:cs typeface="Constantia"/>
              </a:rPr>
              <a:t> </a:t>
            </a:r>
            <a:r>
              <a:rPr sz="4000" b="0" u="none" spc="-10" dirty="0">
                <a:solidFill>
                  <a:srgbClr val="1F2023"/>
                </a:solidFill>
                <a:latin typeface="Constantia"/>
                <a:cs typeface="Constantia"/>
              </a:rPr>
              <a:t>joint.</a:t>
            </a:r>
            <a:endParaRPr sz="4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3866" y="315721"/>
            <a:ext cx="7424420" cy="65422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415</Words>
  <Application>Microsoft Office PowerPoint</Application>
  <PresentationFormat>Widescreen</PresentationFormat>
  <Paragraphs>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Constantia</vt:lpstr>
      <vt:lpstr>Segoe UI Symbol</vt:lpstr>
      <vt:lpstr>Times New Roman</vt:lpstr>
      <vt:lpstr>Office Theme</vt:lpstr>
      <vt:lpstr>PowerPoint Presentation</vt:lpstr>
      <vt:lpstr>Knee Joint</vt:lpstr>
      <vt:lpstr>PowerPoint Presentation</vt:lpstr>
      <vt:lpstr>Knee joint</vt:lpstr>
      <vt:lpstr>Proximal Tibiofibular Joint:</vt:lpstr>
      <vt:lpstr>PowerPoint Presentation</vt:lpstr>
      <vt:lpstr>PowerPoint Presentation</vt:lpstr>
      <vt:lpstr>Synovial joints are subdivided based on the shapes of the articulating surfaces of the bones that form each joint.</vt:lpstr>
      <vt:lpstr>PowerPoint Presentation</vt:lpstr>
      <vt:lpstr>PowerPoint Presentation</vt:lpstr>
      <vt:lpstr>PowerPoint Presentation</vt:lpstr>
      <vt:lpstr>The bones of the foot:</vt:lpstr>
      <vt:lpstr>Tarsal Bones:</vt:lpstr>
      <vt:lpstr>Calcaneum: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</dc:creator>
  <cp:lastModifiedBy>fffadhilsssahib@gmail.com</cp:lastModifiedBy>
  <cp:revision>2</cp:revision>
  <dcterms:created xsi:type="dcterms:W3CDTF">2025-01-10T11:01:10Z</dcterms:created>
  <dcterms:modified xsi:type="dcterms:W3CDTF">2025-01-10T11:27:27Z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2025-01-05T00:00:00Z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2025-01-10T00:00:00Z</vt:filetime>
  </property>
  <property fmtid="{D5CDD505-2E9C-101B-9397-08002B2CF9AE}" pid="5" name="Producer">
    <vt:lpwstr>Microsoft® PowerPoint® 2010</vt:lpwstr>
  </property>
</Properties>
</file>