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72" r:id="rId13"/>
    <p:sldId id="270" r:id="rId14"/>
    <p:sldId id="269" r:id="rId15"/>
    <p:sldId id="263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57A8-7168-4843-B79D-62692EC73263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F07A-40EA-4816-A30E-21E7B2F0F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4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57A8-7168-4843-B79D-62692EC73263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F07A-40EA-4816-A30E-21E7B2F0F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7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57A8-7168-4843-B79D-62692EC73263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F07A-40EA-4816-A30E-21E7B2F0F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9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57A8-7168-4843-B79D-62692EC73263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F07A-40EA-4816-A30E-21E7B2F0F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57A8-7168-4843-B79D-62692EC73263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F07A-40EA-4816-A30E-21E7B2F0F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1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57A8-7168-4843-B79D-62692EC73263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F07A-40EA-4816-A30E-21E7B2F0F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57A8-7168-4843-B79D-62692EC73263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F07A-40EA-4816-A30E-21E7B2F0F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0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57A8-7168-4843-B79D-62692EC73263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F07A-40EA-4816-A30E-21E7B2F0F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0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57A8-7168-4843-B79D-62692EC73263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F07A-40EA-4816-A30E-21E7B2F0F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5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57A8-7168-4843-B79D-62692EC73263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F07A-40EA-4816-A30E-21E7B2F0F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5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57A8-7168-4843-B79D-62692EC73263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F07A-40EA-4816-A30E-21E7B2F0F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36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157A8-7168-4843-B79D-62692EC73263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0F07A-40EA-4816-A30E-21E7B2F0F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1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Knee Joint PART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</a:t>
            </a:r>
            <a:r>
              <a:rPr lang="de-DE" dirty="0" smtClean="0"/>
              <a:t>Zaid Saad Al-Nasrawi</a:t>
            </a:r>
          </a:p>
          <a:p>
            <a:r>
              <a:rPr lang="de-DE" dirty="0" smtClean="0"/>
              <a:t>Trauma and Orthopedics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000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5. Medial collateral ligament (</a:t>
            </a:r>
            <a:r>
              <a:rPr lang="en-US" dirty="0" err="1" smtClean="0"/>
              <a:t>superfi</a:t>
            </a:r>
            <a:r>
              <a:rPr lang="en-US" dirty="0" smtClean="0"/>
              <a:t> </a:t>
            </a:r>
            <a:r>
              <a:rPr lang="en-US" dirty="0" err="1" smtClean="0"/>
              <a:t>cial</a:t>
            </a:r>
            <a:r>
              <a:rPr lang="en-US" dirty="0" smtClean="0"/>
              <a:t> component) 6. Conjoined tendon 7. Fibular collateral ligament 8. Biceps </a:t>
            </a:r>
            <a:r>
              <a:rPr lang="en-US" dirty="0" err="1" smtClean="0"/>
              <a:t>femoris</a:t>
            </a:r>
            <a:r>
              <a:rPr lang="en-US" dirty="0" smtClean="0"/>
              <a:t> tendon 9. </a:t>
            </a:r>
            <a:r>
              <a:rPr lang="en-US" dirty="0" err="1" smtClean="0"/>
              <a:t>Popliteus</a:t>
            </a:r>
            <a:r>
              <a:rPr lang="en-US" dirty="0" smtClean="0"/>
              <a:t> insertion, notch 10. Anterior cruciate ligament 11. Posterior cruciate ligament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50653" y="1241946"/>
            <a:ext cx="4207797" cy="462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19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latin typeface="HelveticaNeue-Light"/>
              </a:rPr>
              <a:t>(C, D, E, F) Sequential sagittal scans from lateral to medial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 Lateral meniscus (posterior horn) 2. </a:t>
            </a:r>
            <a:r>
              <a:rPr lang="en-US" dirty="0" err="1"/>
              <a:t>Popliteus</a:t>
            </a:r>
            <a:r>
              <a:rPr lang="en-US" dirty="0"/>
              <a:t> tendon 3. Lateral head of the gastrocnemius 4. Biceps </a:t>
            </a:r>
            <a:r>
              <a:rPr lang="en-US" dirty="0" err="1"/>
              <a:t>femoris</a:t>
            </a:r>
            <a:r>
              <a:rPr lang="en-US" dirty="0"/>
              <a:t>, muscle belly 5. </a:t>
            </a:r>
            <a:r>
              <a:rPr lang="en-US" dirty="0" err="1"/>
              <a:t>Tibial</a:t>
            </a:r>
            <a:r>
              <a:rPr lang="en-US" dirty="0"/>
              <a:t> tuberosity 6. Hoffa ’ s fat pad 7. Patella tendon 8. Articular cartilage (of the lateral femoral condyle) 9. Quadriceps tendon 10. </a:t>
            </a:r>
            <a:r>
              <a:rPr lang="en-US" dirty="0" err="1"/>
              <a:t>Intercondylar</a:t>
            </a:r>
            <a:r>
              <a:rPr lang="en-US" dirty="0"/>
              <a:t> notch (</a:t>
            </a:r>
            <a:r>
              <a:rPr lang="en-US" dirty="0" err="1"/>
              <a:t>Blumensatt</a:t>
            </a:r>
            <a:r>
              <a:rPr lang="en-US" dirty="0"/>
              <a:t> ’ s line) 11. Anterior cruciate ligament 12. Popliteal vessels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8522" y="1825625"/>
            <a:ext cx="394895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92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latin typeface="HelveticaNeue-Light"/>
              </a:rPr>
              <a:t>(C, D, E, F) Sequential sagittal scans from lateral to medial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9. Quadriceps tendon 10. </a:t>
            </a:r>
            <a:r>
              <a:rPr lang="en-US" dirty="0" err="1" smtClean="0"/>
              <a:t>Intercondylar</a:t>
            </a:r>
            <a:r>
              <a:rPr lang="en-US" dirty="0" smtClean="0"/>
              <a:t> notch (</a:t>
            </a:r>
            <a:r>
              <a:rPr lang="en-US" dirty="0" err="1" smtClean="0"/>
              <a:t>Blumensatt</a:t>
            </a:r>
            <a:r>
              <a:rPr lang="en-US" dirty="0" smtClean="0"/>
              <a:t> ’ s line) 11. Anterior cruciate ligament 12. Popliteal vessels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21274" y="1825625"/>
            <a:ext cx="38834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20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latin typeface="HelveticaNeue-Light"/>
              </a:rPr>
              <a:t>(C, D, E, F) Sequential sagittal scans from lateral to medial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13. Medial meniscus (anterior horn) 14. Posterior cruciate ligament 15. Medial head of gastrocnemius 16. Semimembranosus muscle belly 17. </a:t>
            </a:r>
            <a:r>
              <a:rPr lang="en-US" dirty="0" err="1"/>
              <a:t>Vastus</a:t>
            </a:r>
            <a:r>
              <a:rPr lang="en-US" dirty="0"/>
              <a:t> </a:t>
            </a:r>
            <a:r>
              <a:rPr lang="en-US" dirty="0" err="1"/>
              <a:t>medialis</a:t>
            </a:r>
            <a:r>
              <a:rPr lang="en-US" dirty="0"/>
              <a:t> muscle belly 18. Medial meniscus posterior horn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4757" y="1825625"/>
            <a:ext cx="381648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66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HelveticaNeue-Light"/>
              </a:rPr>
              <a:t>(C, D, E, F) Sequential sagittal scans from lateral to medial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13. Medial meniscus (anterior horn) 14. Posterior cruciate ligament 15. Medial head of gastrocnemius 16. Semimembranosus muscle belly 17. </a:t>
            </a:r>
            <a:r>
              <a:rPr lang="en-US" dirty="0" err="1"/>
              <a:t>Vastus</a:t>
            </a:r>
            <a:r>
              <a:rPr lang="en-US" dirty="0"/>
              <a:t> </a:t>
            </a:r>
            <a:r>
              <a:rPr lang="en-US" dirty="0" err="1"/>
              <a:t>medialis</a:t>
            </a:r>
            <a:r>
              <a:rPr lang="en-US" dirty="0"/>
              <a:t> muscle belly 18. Medial meniscus posterior horn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3504" y="1272087"/>
            <a:ext cx="4294353" cy="490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99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de-DE" b="1" dirty="0" smtClean="0"/>
              <a:t>D</a:t>
            </a:r>
            <a:r>
              <a:rPr lang="en-US" b="1" dirty="0" err="1" smtClean="0"/>
              <a:t>iscoid</a:t>
            </a:r>
            <a:r>
              <a:rPr lang="en-US" b="1" dirty="0" smtClean="0"/>
              <a:t> meniscus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 discoid meniscus </a:t>
            </a:r>
            <a:r>
              <a:rPr lang="en-US" dirty="0"/>
              <a:t>is an anatomical variant in which the normal open </a:t>
            </a:r>
            <a:r>
              <a:rPr lang="en-US" dirty="0" smtClean="0"/>
              <a:t>configuration </a:t>
            </a:r>
            <a:r>
              <a:rPr lang="en-US" dirty="0"/>
              <a:t>of the meniscus is absent and the meniscus acquires a solid </a:t>
            </a:r>
            <a:r>
              <a:rPr lang="en-US" dirty="0" smtClean="0"/>
              <a:t>appearance.</a:t>
            </a:r>
          </a:p>
          <a:p>
            <a:r>
              <a:rPr lang="en-US" dirty="0" smtClean="0"/>
              <a:t>The configuration </a:t>
            </a:r>
            <a:r>
              <a:rPr lang="en-US" dirty="0"/>
              <a:t>lacks normal biomechanical integrity and is predisposed to tears and occasionally a painful ‘ snapping knee syndrome ’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702" y="691498"/>
            <a:ext cx="3971925" cy="39719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19800" y="53885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-Light"/>
              </a:rPr>
              <a:t>A) Coronal fat suppressed MRI and (B) sagittal T </a:t>
            </a:r>
            <a:r>
              <a:rPr lang="en-US" sz="800" b="0" i="0" u="none" strike="noStrike" baseline="0" dirty="0" smtClean="0">
                <a:solidFill>
                  <a:srgbClr val="000000"/>
                </a:solidFill>
                <a:latin typeface="HelveticaNeue-Light"/>
              </a:rPr>
              <a:t>1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-Light"/>
              </a:rPr>
              <a:t>-weighted image of the knee showing a discoid lateral meniscus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60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Discoid meniscus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Criteria for diagnosis on MR images include</a:t>
            </a:r>
          </a:p>
          <a:p>
            <a:r>
              <a:rPr lang="en-US" dirty="0" smtClean="0"/>
              <a:t> identification of the body of the meniscus on more than three contiguous sagittal 4 mm slices.</a:t>
            </a:r>
          </a:p>
          <a:p>
            <a:r>
              <a:rPr lang="en-US" dirty="0" smtClean="0"/>
              <a:t>lack of rapid tapering from the periphery to the free edge of the meniscus, and an abnormally wide meniscal body on coronal images, encroaching further into the </a:t>
            </a:r>
            <a:r>
              <a:rPr lang="en-US" dirty="0" err="1" smtClean="0"/>
              <a:t>femorotibial</a:t>
            </a:r>
            <a:r>
              <a:rPr lang="en-US" dirty="0" smtClean="0"/>
              <a:t> compartment without the normal triangular configuration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2993" y="1388897"/>
            <a:ext cx="4900807" cy="36520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19800" y="571529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-Light"/>
              </a:rPr>
              <a:t>A) Coronal fat suppressed MRI and (B) sagittal T </a:t>
            </a:r>
            <a:r>
              <a:rPr lang="en-US" sz="800" b="0" i="0" u="none" strike="noStrike" baseline="0" dirty="0" smtClean="0">
                <a:solidFill>
                  <a:srgbClr val="000000"/>
                </a:solidFill>
                <a:latin typeface="HelveticaNeue-Light"/>
              </a:rPr>
              <a:t>1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-Light"/>
              </a:rPr>
              <a:t>-weighted image of the knee showing a discoid lateral meniscus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29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resonance imaging of the knee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080009" cy="4351338"/>
          </a:xfrm>
        </p:spPr>
        <p:txBody>
          <a:bodyPr>
            <a:normAutofit/>
          </a:bodyPr>
          <a:lstStyle/>
          <a:p>
            <a:r>
              <a:rPr lang="en-US" dirty="0"/>
              <a:t>MRI is used in the evaluation of internal derangements of the </a:t>
            </a:r>
            <a:r>
              <a:rPr lang="en-US" dirty="0" smtClean="0"/>
              <a:t>knee.</a:t>
            </a:r>
          </a:p>
          <a:p>
            <a:r>
              <a:rPr lang="en-US" dirty="0" smtClean="0"/>
              <a:t> </a:t>
            </a:r>
            <a:r>
              <a:rPr lang="en-US" dirty="0"/>
              <a:t>Using a dedicated quadrature surface coil images are acquired in </a:t>
            </a:r>
            <a:r>
              <a:rPr lang="en-US" dirty="0" smtClean="0"/>
              <a:t>the</a:t>
            </a:r>
            <a:r>
              <a:rPr lang="en-US" b="1" u="sng" dirty="0" smtClean="0"/>
              <a:t> coronal plane </a:t>
            </a:r>
            <a:r>
              <a:rPr lang="en-US" dirty="0" smtClean="0"/>
              <a:t>to </a:t>
            </a:r>
            <a:r>
              <a:rPr lang="en-US" dirty="0"/>
              <a:t>evaluate the collateral and cruciate ligaments, in the </a:t>
            </a:r>
            <a:r>
              <a:rPr lang="en-US" b="1" u="sng" dirty="0"/>
              <a:t>sagittal oblique plane </a:t>
            </a:r>
            <a:r>
              <a:rPr lang="en-US" dirty="0"/>
              <a:t>to evaluate the </a:t>
            </a:r>
            <a:r>
              <a:rPr lang="en-US" dirty="0" err="1"/>
              <a:t>cruciates</a:t>
            </a:r>
            <a:r>
              <a:rPr lang="en-US" dirty="0"/>
              <a:t> and menisci, and in the </a:t>
            </a:r>
            <a:r>
              <a:rPr lang="en-US" b="1" u="sng" dirty="0"/>
              <a:t>axial plane </a:t>
            </a:r>
            <a:r>
              <a:rPr lang="en-US" dirty="0"/>
              <a:t>to evaluate </a:t>
            </a:r>
            <a:r>
              <a:rPr lang="en-US" dirty="0" err="1"/>
              <a:t>patellofemoral</a:t>
            </a:r>
            <a:r>
              <a:rPr lang="en-US" dirty="0"/>
              <a:t> </a:t>
            </a:r>
            <a:r>
              <a:rPr lang="en-US" dirty="0" smtClean="0"/>
              <a:t>cartilage.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08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000"/>
            <a:ext cx="10515600" cy="1204367"/>
          </a:xfrm>
        </p:spPr>
        <p:txBody>
          <a:bodyPr/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-Medium"/>
              </a:rPr>
              <a:t>The menisci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2263" y="1419366"/>
            <a:ext cx="11081982" cy="484495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The menisci </a:t>
            </a:r>
            <a:r>
              <a:rPr lang="en-US" dirty="0"/>
              <a:t>are C-shaped semilunar rings inter- posed between the articular surfaces of the femoral condyles and the </a:t>
            </a:r>
            <a:r>
              <a:rPr lang="en-US" dirty="0" err="1"/>
              <a:t>tibial</a:t>
            </a:r>
            <a:r>
              <a:rPr lang="en-US" dirty="0"/>
              <a:t> </a:t>
            </a:r>
            <a:r>
              <a:rPr lang="en-US" dirty="0" smtClean="0"/>
              <a:t>plateau</a:t>
            </a:r>
          </a:p>
          <a:p>
            <a:r>
              <a:rPr lang="en-US" dirty="0" smtClean="0"/>
              <a:t>Menisci are poorly vascularized, only the outer third being vascularized in adulthood via a </a:t>
            </a:r>
            <a:r>
              <a:rPr lang="en-US" dirty="0" err="1" smtClean="0"/>
              <a:t>perimeniscal</a:t>
            </a:r>
            <a:r>
              <a:rPr lang="en-US" dirty="0" smtClean="0"/>
              <a:t> plexus </a:t>
            </a:r>
          </a:p>
          <a:p>
            <a:r>
              <a:rPr lang="en-US" b="1" dirty="0" smtClean="0"/>
              <a:t>therefore following injury meniscal healing is poor </a:t>
            </a:r>
            <a:r>
              <a:rPr lang="en-US" dirty="0" smtClean="0"/>
              <a:t> </a:t>
            </a:r>
          </a:p>
          <a:p>
            <a:r>
              <a:rPr lang="de-DE" b="1" u="sng" dirty="0" smtClean="0"/>
              <a:t>Function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1. They </a:t>
            </a:r>
            <a:r>
              <a:rPr lang="en-US" dirty="0"/>
              <a:t>act as a buffer between the two </a:t>
            </a:r>
            <a:r>
              <a:rPr lang="en-US" dirty="0" smtClean="0"/>
              <a:t>surfaces.</a:t>
            </a:r>
          </a:p>
          <a:p>
            <a:pPr marL="0" indent="0">
              <a:buNone/>
            </a:pPr>
            <a:r>
              <a:rPr lang="en-US" dirty="0" smtClean="0"/>
              <a:t>2.  </a:t>
            </a:r>
            <a:r>
              <a:rPr lang="en-US" dirty="0"/>
              <a:t>protecting articular </a:t>
            </a:r>
            <a:r>
              <a:rPr lang="en-US" dirty="0" smtClean="0"/>
              <a:t>cartilage</a:t>
            </a:r>
          </a:p>
          <a:p>
            <a:pPr marL="0" indent="0">
              <a:buNone/>
            </a:pPr>
            <a:r>
              <a:rPr lang="en-US" dirty="0" smtClean="0"/>
              <a:t>3. distributing </a:t>
            </a:r>
            <a:r>
              <a:rPr lang="en-US" dirty="0"/>
              <a:t>the strain of </a:t>
            </a:r>
            <a:r>
              <a:rPr lang="en-US" dirty="0" err="1"/>
              <a:t>weightbearing</a:t>
            </a:r>
            <a:r>
              <a:rPr lang="en-US" dirty="0"/>
              <a:t> (they support 50% of load </a:t>
            </a:r>
            <a:r>
              <a:rPr lang="en-US" dirty="0" smtClean="0"/>
              <a:t>sharing)</a:t>
            </a:r>
          </a:p>
          <a:p>
            <a:pPr marL="0" indent="0">
              <a:buNone/>
            </a:pPr>
            <a:r>
              <a:rPr lang="en-US" dirty="0" smtClean="0"/>
              <a:t>4. improving </a:t>
            </a:r>
            <a:r>
              <a:rPr lang="en-US" dirty="0"/>
              <a:t>stability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5. providing </a:t>
            </a:r>
            <a:r>
              <a:rPr lang="en-US" dirty="0"/>
              <a:t>lubrication to facilitate joint </a:t>
            </a:r>
            <a:r>
              <a:rPr lang="en-US" dirty="0" smtClean="0"/>
              <a:t>flexion </a:t>
            </a:r>
            <a:r>
              <a:rPr lang="en-US" dirty="0"/>
              <a:t>and extension 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839659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585" y="1296538"/>
            <a:ext cx="5181600" cy="5112438"/>
          </a:xfrm>
        </p:spPr>
        <p:txBody>
          <a:bodyPr>
            <a:normAutofit fontScale="77500" lnSpcReduction="20000"/>
          </a:bodyPr>
          <a:lstStyle/>
          <a:p>
            <a:r>
              <a:rPr lang="en-US" b="1" u="sng" dirty="0"/>
              <a:t>The medial meniscus </a:t>
            </a:r>
            <a:r>
              <a:rPr lang="en-US" dirty="0"/>
              <a:t>has an open C shape and is attached to the </a:t>
            </a:r>
            <a:r>
              <a:rPr lang="en-US" dirty="0" err="1"/>
              <a:t>intercondylar</a:t>
            </a:r>
            <a:r>
              <a:rPr lang="en-US" dirty="0"/>
              <a:t> notch of the tibia both anteriorly and </a:t>
            </a:r>
            <a:r>
              <a:rPr lang="en-US" dirty="0" smtClean="0"/>
              <a:t>posteriorly to </a:t>
            </a:r>
            <a:r>
              <a:rPr lang="en-US" dirty="0"/>
              <a:t>the anterior horn of the lateral meniscus through the transverse meniscal ligament in 40%, to the posterior capsule and to the medial collateral </a:t>
            </a:r>
            <a:r>
              <a:rPr lang="en-US" dirty="0" smtClean="0"/>
              <a:t>ligament.</a:t>
            </a:r>
          </a:p>
          <a:p>
            <a:r>
              <a:rPr lang="en-US" dirty="0" smtClean="0"/>
              <a:t> </a:t>
            </a:r>
            <a:r>
              <a:rPr lang="en-US" b="1" u="sng" dirty="0"/>
              <a:t>The lateral meniscus </a:t>
            </a:r>
            <a:r>
              <a:rPr lang="en-US" dirty="0"/>
              <a:t>is more circular in shape, has anterior and posterior </a:t>
            </a:r>
            <a:r>
              <a:rPr lang="en-US" dirty="0" err="1"/>
              <a:t>intercondylar</a:t>
            </a:r>
            <a:r>
              <a:rPr lang="en-US" dirty="0"/>
              <a:t> notch attachments, transverse meniscal </a:t>
            </a:r>
            <a:r>
              <a:rPr lang="en-US" dirty="0" smtClean="0"/>
              <a:t>attachment </a:t>
            </a:r>
            <a:r>
              <a:rPr lang="en-US" dirty="0"/>
              <a:t>to the anterior horn of the medial meniscus, </a:t>
            </a:r>
            <a:r>
              <a:rPr lang="en-US" dirty="0" err="1" smtClean="0"/>
              <a:t>menisco</a:t>
            </a:r>
            <a:r>
              <a:rPr lang="en-US" dirty="0" smtClean="0"/>
              <a:t> </a:t>
            </a:r>
            <a:r>
              <a:rPr lang="en-US" dirty="0"/>
              <a:t>femoral ligament attachments to the inner aspect of the medial femoral </a:t>
            </a:r>
            <a:r>
              <a:rPr lang="en-US" dirty="0" smtClean="0"/>
              <a:t>condyle, and </a:t>
            </a:r>
            <a:r>
              <a:rPr lang="en-US" dirty="0"/>
              <a:t>is loosely attached to the capsule but not the lateral collateral </a:t>
            </a:r>
            <a:r>
              <a:rPr lang="en-US" dirty="0" smtClean="0"/>
              <a:t>ligament.</a:t>
            </a:r>
          </a:p>
          <a:p>
            <a:r>
              <a:rPr lang="en-US" dirty="0" smtClean="0"/>
              <a:t> </a:t>
            </a:r>
            <a:r>
              <a:rPr lang="en-US" dirty="0"/>
              <a:t>It is separated from the posterior capsule by the </a:t>
            </a:r>
            <a:r>
              <a:rPr lang="en-US" dirty="0" err="1"/>
              <a:t>popliteus</a:t>
            </a:r>
            <a:r>
              <a:rPr lang="en-US" dirty="0"/>
              <a:t> tendon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01185" y="1624085"/>
            <a:ext cx="6301448" cy="408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0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0310"/>
            <a:ext cx="10816988" cy="4716653"/>
          </a:xfrm>
        </p:spPr>
        <p:txBody>
          <a:bodyPr>
            <a:normAutofit/>
          </a:bodyPr>
          <a:lstStyle/>
          <a:p>
            <a:r>
              <a:rPr lang="en-US" dirty="0"/>
              <a:t>On MR imaging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compact menisci are </a:t>
            </a:r>
            <a:r>
              <a:rPr lang="en-US" dirty="0" err="1"/>
              <a:t>hypointense</a:t>
            </a:r>
            <a:r>
              <a:rPr lang="en-US" dirty="0"/>
              <a:t> on all sequences </a:t>
            </a:r>
            <a:endParaRPr lang="en-US" dirty="0" smtClean="0"/>
          </a:p>
          <a:p>
            <a:r>
              <a:rPr lang="en-US" dirty="0" smtClean="0"/>
              <a:t>sagittal </a:t>
            </a:r>
            <a:r>
              <a:rPr lang="en-US" dirty="0"/>
              <a:t>images are used to evaluate their integrity In the sagittal </a:t>
            </a:r>
            <a:r>
              <a:rPr lang="en-US" dirty="0" smtClean="0"/>
              <a:t>plane.</a:t>
            </a:r>
          </a:p>
          <a:p>
            <a:r>
              <a:rPr lang="en-US" dirty="0" smtClean="0"/>
              <a:t>the posterior </a:t>
            </a:r>
            <a:r>
              <a:rPr lang="en-US" dirty="0"/>
              <a:t>horn of the </a:t>
            </a:r>
            <a:r>
              <a:rPr lang="en-US" b="1" u="sng" dirty="0"/>
              <a:t>medial meniscus </a:t>
            </a:r>
            <a:r>
              <a:rPr lang="en-US" dirty="0"/>
              <a:t>is typically twice the size of the anterior </a:t>
            </a:r>
            <a:r>
              <a:rPr lang="en-US" dirty="0" smtClean="0"/>
              <a:t>horn</a:t>
            </a:r>
          </a:p>
          <a:p>
            <a:r>
              <a:rPr lang="en-US" dirty="0" smtClean="0"/>
              <a:t>the </a:t>
            </a:r>
            <a:r>
              <a:rPr lang="en-US" dirty="0"/>
              <a:t>anterior and posterior horns of the </a:t>
            </a:r>
            <a:r>
              <a:rPr lang="en-US" b="1" u="sng" dirty="0"/>
              <a:t>lateral meniscus </a:t>
            </a:r>
            <a:r>
              <a:rPr lang="en-US" dirty="0"/>
              <a:t>are equal in dimensions </a:t>
            </a:r>
            <a:r>
              <a:rPr lang="en-US" dirty="0" smtClean="0"/>
              <a:t>Typically</a:t>
            </a:r>
            <a:r>
              <a:rPr lang="en-US" dirty="0"/>
              <a:t>, the bodies of the menisci are seen on only the outer two </a:t>
            </a:r>
            <a:r>
              <a:rPr lang="en-US" dirty="0" smtClean="0"/>
              <a:t>slices</a:t>
            </a:r>
          </a:p>
          <a:p>
            <a:r>
              <a:rPr lang="en-US" dirty="0"/>
              <a:t>Lateral meniscal injury is </a:t>
            </a:r>
            <a:r>
              <a:rPr lang="en-US" b="1" dirty="0"/>
              <a:t>less common </a:t>
            </a:r>
            <a:r>
              <a:rPr lang="en-US" dirty="0"/>
              <a:t>than medial, as the meniscus is more mobile and has fewer osseous or capsular attachments.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693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Menisci may tear both in the setting of </a:t>
            </a:r>
            <a:r>
              <a:rPr lang="en-US" b="1" dirty="0"/>
              <a:t>acute trauma </a:t>
            </a:r>
            <a:r>
              <a:rPr lang="en-US" dirty="0"/>
              <a:t>or in the setting of </a:t>
            </a:r>
            <a:r>
              <a:rPr lang="en-US" b="1" dirty="0"/>
              <a:t>minor trauma </a:t>
            </a:r>
            <a:r>
              <a:rPr lang="en-US" dirty="0"/>
              <a:t>superimposed on meniscal </a:t>
            </a:r>
            <a:r>
              <a:rPr lang="en-US" dirty="0" smtClean="0"/>
              <a:t>degeneration.</a:t>
            </a:r>
          </a:p>
          <a:p>
            <a:r>
              <a:rPr lang="en-US" dirty="0"/>
              <a:t>Following repetitive trauma, as part of the ageing process the central portion of the meniscus undergoes </a:t>
            </a:r>
            <a:r>
              <a:rPr lang="en-US" b="1" dirty="0" smtClean="0"/>
              <a:t>first </a:t>
            </a:r>
            <a:r>
              <a:rPr lang="en-US" b="1" dirty="0"/>
              <a:t>globular and then progressive linear </a:t>
            </a:r>
            <a:r>
              <a:rPr lang="en-US" b="1" dirty="0" err="1"/>
              <a:t>mucoid</a:t>
            </a:r>
            <a:r>
              <a:rPr lang="en-US" b="1" dirty="0"/>
              <a:t> degeneration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49012" y="2333767"/>
            <a:ext cx="5944854" cy="316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03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Revival565BT-Roman"/>
              </a:rPr>
              <a:t>G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rading system Classification of 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188" y="1825625"/>
            <a:ext cx="51816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/>
              <a:t>G</a:t>
            </a:r>
            <a:r>
              <a:rPr lang="en-US" b="1" u="sng" dirty="0" smtClean="0"/>
              <a:t>rade 1 </a:t>
            </a:r>
            <a:r>
              <a:rPr lang="en-US" dirty="0" err="1" smtClean="0"/>
              <a:t>intrasubstance</a:t>
            </a:r>
            <a:r>
              <a:rPr lang="en-US" dirty="0" smtClean="0"/>
              <a:t> </a:t>
            </a:r>
            <a:r>
              <a:rPr lang="en-US" dirty="0"/>
              <a:t>focal signal change (slight T 1 and T 2 </a:t>
            </a:r>
            <a:r>
              <a:rPr lang="en-US" dirty="0" err="1"/>
              <a:t>hyperintensity</a:t>
            </a:r>
            <a:r>
              <a:rPr lang="en-US" dirty="0"/>
              <a:t>) </a:t>
            </a:r>
            <a:r>
              <a:rPr lang="en-US" dirty="0" smtClean="0"/>
              <a:t>.</a:t>
            </a:r>
          </a:p>
          <a:p>
            <a:r>
              <a:rPr lang="en-US" b="1" u="sng" dirty="0"/>
              <a:t>G</a:t>
            </a:r>
            <a:r>
              <a:rPr lang="en-US" b="1" u="sng" dirty="0" smtClean="0"/>
              <a:t>rade 2 </a:t>
            </a:r>
            <a:r>
              <a:rPr lang="en-US" dirty="0" smtClean="0"/>
              <a:t>linear </a:t>
            </a:r>
            <a:r>
              <a:rPr lang="en-US" dirty="0"/>
              <a:t>or diffuse globular signal abnormality not extending to a surface </a:t>
            </a:r>
            <a:r>
              <a:rPr lang="en-US" dirty="0" smtClean="0"/>
              <a:t>is.</a:t>
            </a:r>
          </a:p>
          <a:p>
            <a:r>
              <a:rPr lang="en-US" b="1" u="sng" dirty="0"/>
              <a:t>G</a:t>
            </a:r>
            <a:r>
              <a:rPr lang="en-US" b="1" u="sng" dirty="0" smtClean="0"/>
              <a:t>rade 3 </a:t>
            </a:r>
            <a:r>
              <a:rPr lang="en-US" dirty="0" smtClean="0"/>
              <a:t>signal </a:t>
            </a:r>
            <a:r>
              <a:rPr lang="en-US" dirty="0"/>
              <a:t>abnormality, either linear or </a:t>
            </a:r>
            <a:r>
              <a:rPr lang="en-US" dirty="0" smtClean="0"/>
              <a:t>globular </a:t>
            </a:r>
            <a:r>
              <a:rPr lang="en-US" dirty="0"/>
              <a:t>with </a:t>
            </a:r>
            <a:r>
              <a:rPr lang="en-US" dirty="0" smtClean="0"/>
              <a:t>definite </a:t>
            </a:r>
            <a:r>
              <a:rPr lang="en-US" dirty="0"/>
              <a:t>extension to a </a:t>
            </a:r>
            <a:r>
              <a:rPr lang="en-US" dirty="0" smtClean="0"/>
              <a:t>surface.</a:t>
            </a:r>
          </a:p>
          <a:p>
            <a:r>
              <a:rPr lang="en-US" b="1" u="sng" dirty="0"/>
              <a:t>G</a:t>
            </a:r>
            <a:r>
              <a:rPr lang="en-US" b="1" u="sng" dirty="0" smtClean="0"/>
              <a:t>rade 4 </a:t>
            </a:r>
            <a:r>
              <a:rPr lang="en-US" dirty="0" smtClean="0"/>
              <a:t>Recognizing </a:t>
            </a:r>
            <a:r>
              <a:rPr lang="en-US" dirty="0"/>
              <a:t>that extension of signal to multiple surfaces or in multiple planes </a:t>
            </a:r>
            <a:r>
              <a:rPr lang="en-US" dirty="0" smtClean="0"/>
              <a:t>reflects </a:t>
            </a:r>
            <a:r>
              <a:rPr lang="en-US" dirty="0"/>
              <a:t>a more serious tear with surgical </a:t>
            </a:r>
            <a:r>
              <a:rPr lang="en-US" dirty="0" smtClean="0"/>
              <a:t>implications.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87788" y="1690688"/>
            <a:ext cx="6210793" cy="398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46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97" y="5660457"/>
            <a:ext cx="11026254" cy="863174"/>
          </a:xfrm>
        </p:spPr>
        <p:txBody>
          <a:bodyPr>
            <a:normAutofit/>
          </a:bodyPr>
          <a:lstStyle/>
          <a:p>
            <a:r>
              <a:rPr lang="en-US" sz="2400" dirty="0"/>
              <a:t>MRI scan of the knee Coronal T 1 -weighted images of the anterior knee (A) and of the posterior knee (B)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56" y="136478"/>
            <a:ext cx="10112991" cy="535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65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Iliotibial</a:t>
            </a:r>
            <a:r>
              <a:rPr lang="en-US" dirty="0"/>
              <a:t> band 2. Lateral meniscus 3. </a:t>
            </a:r>
            <a:r>
              <a:rPr lang="en-US" dirty="0" err="1"/>
              <a:t>Gerdy</a:t>
            </a:r>
            <a:r>
              <a:rPr lang="en-US" dirty="0"/>
              <a:t> ’ s tubercle 4. Medial meniscus 5. Medial collateral ligament (</a:t>
            </a:r>
            <a:r>
              <a:rPr lang="en-US" dirty="0" err="1"/>
              <a:t>superfi</a:t>
            </a:r>
            <a:r>
              <a:rPr lang="en-US" dirty="0"/>
              <a:t> </a:t>
            </a:r>
            <a:r>
              <a:rPr lang="en-US" dirty="0" err="1"/>
              <a:t>cial</a:t>
            </a:r>
            <a:r>
              <a:rPr lang="en-US" dirty="0"/>
              <a:t> component)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0436" y="1105469"/>
            <a:ext cx="4382772" cy="507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6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992</Words>
  <Application>Microsoft Office PowerPoint</Application>
  <PresentationFormat>Widescreen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HelveticaNeue-Light</vt:lpstr>
      <vt:lpstr>HelveticaNeue-Medium</vt:lpstr>
      <vt:lpstr>Revival565BT-Roman</vt:lpstr>
      <vt:lpstr>Office Theme</vt:lpstr>
      <vt:lpstr>Knee Joint PART II</vt:lpstr>
      <vt:lpstr>Magnetic resonance imaging of the knee </vt:lpstr>
      <vt:lpstr>The menisci </vt:lpstr>
      <vt:lpstr>PowerPoint Presentation</vt:lpstr>
      <vt:lpstr>PowerPoint Presentation</vt:lpstr>
      <vt:lpstr>PowerPoint Presentation</vt:lpstr>
      <vt:lpstr>Grading system Classification of MT</vt:lpstr>
      <vt:lpstr>MRI scan of the knee Coronal T 1 -weighted images of the anterior knee (A) and of the posterior knee (B) </vt:lpstr>
      <vt:lpstr>PowerPoint Presentation</vt:lpstr>
      <vt:lpstr>PowerPoint Presentation</vt:lpstr>
      <vt:lpstr>(C, D, E, F) Sequential sagittal scans from lateral to medial </vt:lpstr>
      <vt:lpstr>(C, D, E, F) Sequential sagittal scans from lateral to medial </vt:lpstr>
      <vt:lpstr>(C, D, E, F) Sequential sagittal scans from lateral to medial </vt:lpstr>
      <vt:lpstr>(C, D, E, F) Sequential sagittal scans from lateral to medial </vt:lpstr>
      <vt:lpstr> Discoid meniscus </vt:lpstr>
      <vt:lpstr> Discoid meniscus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Knee Joint PART II</dc:title>
  <dc:creator>Microsoft account</dc:creator>
  <cp:lastModifiedBy>Microsoft account</cp:lastModifiedBy>
  <cp:revision>21</cp:revision>
  <dcterms:created xsi:type="dcterms:W3CDTF">2022-04-19T18:50:37Z</dcterms:created>
  <dcterms:modified xsi:type="dcterms:W3CDTF">2023-03-04T20:10:29Z</dcterms:modified>
</cp:coreProperties>
</file>