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2" r:id="rId6"/>
    <p:sldId id="264" r:id="rId7"/>
    <p:sldId id="266" r:id="rId8"/>
    <p:sldId id="257" r:id="rId9"/>
    <p:sldId id="258" r:id="rId10"/>
    <p:sldId id="259" r:id="rId11"/>
    <p:sldId id="260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9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677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018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5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45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72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8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2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55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74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3380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7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5648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34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69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4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1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95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1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94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59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26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4690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6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7158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03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10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5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7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28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2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41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43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01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2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4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3197-E033-4592-B497-D85136BA284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A018-4E62-4134-8471-05DE245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1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0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5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5C9782-3C30-441F-B9DE-115B24A4020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DE0092-B34A-4856-9567-5B68E65EA90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3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HIP JOINT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Zaid </a:t>
            </a:r>
            <a:r>
              <a:rPr lang="en-US" dirty="0" err="1" smtClean="0"/>
              <a:t>Saad</a:t>
            </a:r>
            <a:r>
              <a:rPr lang="en-US" dirty="0" smtClean="0"/>
              <a:t> Al-</a:t>
            </a:r>
            <a:r>
              <a:rPr lang="en-US" dirty="0" err="1" smtClean="0"/>
              <a:t>Nasrawi</a:t>
            </a:r>
            <a:endParaRPr lang="en-US" dirty="0" smtClean="0"/>
          </a:p>
          <a:p>
            <a:r>
              <a:rPr lang="de-DE" dirty="0" smtClean="0"/>
              <a:t>Trauma and Orthopaedics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1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545911"/>
            <a:ext cx="371219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adductor muscles are found medially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These are, from anterior to posterior, 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adductor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longus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,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brevis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and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magnus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muscles, with the adductor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gracilis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lying superficially </a:t>
            </a:r>
          </a:p>
          <a:p>
            <a:endParaRPr lang="en-US" dirty="0">
              <a:solidFill>
                <a:srgbClr val="000000"/>
              </a:solidFill>
              <a:latin typeface="Revival565BT-Roman"/>
            </a:endParaRP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Posteriorly lie the extensors of the hip, the glutei and the 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flexors of the knee – the hamstrings, that is the biceps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femoris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, semimembranosus and semitendinosus muscles </a:t>
            </a:r>
          </a:p>
          <a:p>
            <a:endParaRPr lang="en-US" dirty="0">
              <a:solidFill>
                <a:srgbClr val="000000"/>
              </a:solidFill>
              <a:latin typeface="Revival565BT-Roman"/>
            </a:endParaRP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femoral artery, vein and nerve lie superficially between the anterior and adductor compartments, with the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profunda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femoris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vessels lying deeply close to the femur in the same plane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50" y="2456596"/>
            <a:ext cx="7249115" cy="38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9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061" y="460849"/>
            <a:ext cx="10816989" cy="250071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At </a:t>
            </a:r>
            <a:r>
              <a:rPr lang="en-US" b="1" dirty="0" err="1"/>
              <a:t>midthigh</a:t>
            </a:r>
            <a:r>
              <a:rPr lang="en-US" b="1" dirty="0"/>
              <a:t> level </a:t>
            </a:r>
            <a:r>
              <a:rPr lang="en-US" dirty="0" smtClean="0"/>
              <a:t>the </a:t>
            </a:r>
            <a:r>
              <a:rPr lang="en-US" dirty="0"/>
              <a:t>shaft of the femur is </a:t>
            </a:r>
            <a:r>
              <a:rPr lang="en-US" dirty="0" smtClean="0"/>
              <a:t>surrounded </a:t>
            </a:r>
            <a:r>
              <a:rPr lang="en-US" dirty="0"/>
              <a:t>by the rectus </a:t>
            </a:r>
            <a:r>
              <a:rPr lang="en-US" dirty="0" err="1"/>
              <a:t>femoris</a:t>
            </a:r>
            <a:r>
              <a:rPr lang="en-US" dirty="0"/>
              <a:t> and </a:t>
            </a:r>
            <a:r>
              <a:rPr lang="en-US" dirty="0" err="1"/>
              <a:t>vastus</a:t>
            </a:r>
            <a:r>
              <a:rPr lang="en-US" dirty="0"/>
              <a:t> muscles medially, anteriorly and </a:t>
            </a:r>
            <a:r>
              <a:rPr lang="en-US" dirty="0" smtClean="0"/>
              <a:t>laterally</a:t>
            </a:r>
          </a:p>
          <a:p>
            <a:r>
              <a:rPr lang="en-US" dirty="0" smtClean="0"/>
              <a:t> </a:t>
            </a:r>
            <a:r>
              <a:rPr lang="en-US" dirty="0"/>
              <a:t>The shaft of the femur is surrounded </a:t>
            </a:r>
            <a:r>
              <a:rPr lang="en-US" dirty="0" err="1"/>
              <a:t>posteromedially</a:t>
            </a:r>
            <a:r>
              <a:rPr lang="en-US" dirty="0"/>
              <a:t> by the adductors and </a:t>
            </a:r>
            <a:r>
              <a:rPr lang="en-US" dirty="0" err="1"/>
              <a:t>posteriolaterally</a:t>
            </a:r>
            <a:r>
              <a:rPr lang="en-US" dirty="0"/>
              <a:t> by the biceps, semitendinosus and </a:t>
            </a:r>
            <a:r>
              <a:rPr lang="en-US" dirty="0" smtClean="0"/>
              <a:t>semimembranosus</a:t>
            </a:r>
          </a:p>
          <a:p>
            <a:r>
              <a:rPr lang="en-US" dirty="0" smtClean="0"/>
              <a:t>The </a:t>
            </a:r>
            <a:r>
              <a:rPr lang="en-US" dirty="0"/>
              <a:t>femoral vessels lie in the adductor canal deep to the </a:t>
            </a:r>
            <a:r>
              <a:rPr lang="en-US" dirty="0" err="1"/>
              <a:t>sartorius</a:t>
            </a:r>
            <a:r>
              <a:rPr lang="en-US" dirty="0"/>
              <a:t> muscle and between the anterior and adductor </a:t>
            </a:r>
            <a:r>
              <a:rPr lang="en-US" dirty="0" smtClean="0"/>
              <a:t>compartments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err="1"/>
              <a:t>profunda</a:t>
            </a:r>
            <a:r>
              <a:rPr lang="en-US" dirty="0"/>
              <a:t> vessels lie almost posterior to the femur, also between these compartments The sciatic nerve lies between the muscles of the adductor compartment and the hamstring </a:t>
            </a:r>
            <a:r>
              <a:rPr lang="en-US" dirty="0" smtClean="0"/>
              <a:t>muscles.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2602" y="2744742"/>
            <a:ext cx="4856764" cy="3654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464" y="2744742"/>
            <a:ext cx="5197688" cy="36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9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299"/>
          </a:xfrm>
        </p:spPr>
        <p:txBody>
          <a:bodyPr>
            <a:normAutofit fontScale="90000"/>
          </a:bodyPr>
          <a:lstStyle/>
          <a:p>
            <a:r>
              <a:rPr lang="en-US" dirty="0"/>
              <a:t>Axial proton density weighted MRI scan of thigh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740" y="1378424"/>
            <a:ext cx="5351060" cy="479853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1. Medullary cavity of </a:t>
            </a:r>
            <a:r>
              <a:rPr lang="en-US" dirty="0" smtClean="0"/>
              <a:t>femur</a:t>
            </a:r>
          </a:p>
          <a:p>
            <a:r>
              <a:rPr lang="en-US" dirty="0" smtClean="0"/>
              <a:t>2</a:t>
            </a:r>
            <a:r>
              <a:rPr lang="en-US" dirty="0"/>
              <a:t>. Cortex of femur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Rectus </a:t>
            </a:r>
            <a:r>
              <a:rPr lang="en-US" dirty="0" err="1"/>
              <a:t>femoris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lateralis</a:t>
            </a:r>
            <a:r>
              <a:rPr lang="en-US" dirty="0"/>
              <a:t> </a:t>
            </a:r>
            <a:r>
              <a:rPr lang="en-US" dirty="0" smtClean="0"/>
              <a:t>muscle</a:t>
            </a:r>
          </a:p>
          <a:p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intermedius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medialis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/>
              <a:t>. Sartorius muscle 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dirty="0" err="1"/>
              <a:t>Superfi</a:t>
            </a:r>
            <a:r>
              <a:rPr lang="en-US" dirty="0"/>
              <a:t> </a:t>
            </a:r>
            <a:r>
              <a:rPr lang="en-US" dirty="0" err="1"/>
              <a:t>cial</a:t>
            </a:r>
            <a:r>
              <a:rPr lang="en-US" dirty="0"/>
              <a:t> femoral vessels in adductor canal </a:t>
            </a:r>
            <a:endParaRPr lang="en-US" dirty="0" smtClean="0"/>
          </a:p>
          <a:p>
            <a:r>
              <a:rPr lang="en-US" dirty="0" smtClean="0"/>
              <a:t>9</a:t>
            </a:r>
            <a:r>
              <a:rPr lang="en-US" dirty="0"/>
              <a:t>. Adductor </a:t>
            </a:r>
            <a:r>
              <a:rPr lang="en-US" dirty="0" err="1"/>
              <a:t>magnus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10</a:t>
            </a:r>
            <a:r>
              <a:rPr lang="en-US" dirty="0"/>
              <a:t>. Biceps </a:t>
            </a:r>
            <a:r>
              <a:rPr lang="en-US" dirty="0" err="1"/>
              <a:t>femoris</a:t>
            </a:r>
            <a:r>
              <a:rPr lang="en-US" dirty="0"/>
              <a:t> muscle (long head) </a:t>
            </a:r>
            <a:endParaRPr lang="en-US" dirty="0" smtClean="0"/>
          </a:p>
          <a:p>
            <a:r>
              <a:rPr lang="en-US" dirty="0" smtClean="0"/>
              <a:t>11</a:t>
            </a:r>
            <a:r>
              <a:rPr lang="en-US" dirty="0"/>
              <a:t>. Semitendinosus muscle </a:t>
            </a:r>
            <a:endParaRPr lang="en-US" dirty="0" smtClean="0"/>
          </a:p>
          <a:p>
            <a:r>
              <a:rPr lang="en-US" dirty="0" smtClean="0"/>
              <a:t>12</a:t>
            </a:r>
            <a:r>
              <a:rPr lang="en-US" dirty="0"/>
              <a:t>. Semimembranosus muscle </a:t>
            </a:r>
            <a:endParaRPr lang="en-US" dirty="0" smtClean="0"/>
          </a:p>
          <a:p>
            <a:r>
              <a:rPr lang="en-US" dirty="0" smtClean="0"/>
              <a:t>13</a:t>
            </a:r>
            <a:r>
              <a:rPr lang="en-US" dirty="0"/>
              <a:t>. </a:t>
            </a:r>
            <a:r>
              <a:rPr lang="en-US" dirty="0" err="1"/>
              <a:t>Gracilis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14</a:t>
            </a:r>
            <a:r>
              <a:rPr lang="en-US" dirty="0"/>
              <a:t>. Position of sciatic nerve </a:t>
            </a:r>
            <a:endParaRPr lang="en-US" dirty="0" smtClean="0"/>
          </a:p>
          <a:p>
            <a:r>
              <a:rPr lang="en-US" dirty="0" smtClean="0"/>
              <a:t>15</a:t>
            </a:r>
            <a:r>
              <a:rPr lang="en-US" dirty="0"/>
              <a:t>. Deep femoral vessels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1922" y="1378424"/>
            <a:ext cx="4561338" cy="470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20" y="466726"/>
            <a:ext cx="10515600" cy="984703"/>
          </a:xfrm>
        </p:spPr>
        <p:txBody>
          <a:bodyPr/>
          <a:lstStyle/>
          <a:p>
            <a:r>
              <a:rPr lang="en-US" dirty="0"/>
              <a:t>Magnetic resonance imaging of the 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943" y="1451429"/>
            <a:ext cx="5080000" cy="47255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1. Rectus </a:t>
            </a:r>
            <a:r>
              <a:rPr lang="en-US" dirty="0" err="1"/>
              <a:t>femoris</a:t>
            </a:r>
            <a:r>
              <a:rPr lang="en-US" dirty="0"/>
              <a:t> insertion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Gluteus </a:t>
            </a:r>
            <a:r>
              <a:rPr lang="en-US" dirty="0" err="1"/>
              <a:t>medius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Iliacus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/>
              <a:t>Iliopsoas</a:t>
            </a:r>
            <a:r>
              <a:rPr lang="en-US" dirty="0"/>
              <a:t> muscle </a:t>
            </a:r>
            <a:r>
              <a:rPr lang="en-US" dirty="0" smtClean="0"/>
              <a:t>belly</a:t>
            </a:r>
          </a:p>
          <a:p>
            <a:r>
              <a:rPr lang="en-US" dirty="0" smtClean="0"/>
              <a:t>5</a:t>
            </a:r>
            <a:r>
              <a:rPr lang="en-US" dirty="0"/>
              <a:t>. Tensor fascia </a:t>
            </a:r>
            <a:r>
              <a:rPr lang="en-US" dirty="0" err="1"/>
              <a:t>lata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. Femoral vessels 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/>
              <a:t>. Conjoined insertion of </a:t>
            </a:r>
            <a:r>
              <a:rPr lang="en-US" dirty="0" err="1"/>
              <a:t>gracilis</a:t>
            </a:r>
            <a:r>
              <a:rPr lang="en-US" dirty="0"/>
              <a:t> and adductor </a:t>
            </a:r>
            <a:r>
              <a:rPr lang="en-US" dirty="0" err="1"/>
              <a:t>longus</a:t>
            </a:r>
            <a:r>
              <a:rPr lang="en-US" dirty="0"/>
              <a:t> muscles 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/>
              <a:t>. Adductor </a:t>
            </a:r>
            <a:r>
              <a:rPr lang="en-US" dirty="0" err="1"/>
              <a:t>longus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9</a:t>
            </a:r>
            <a:r>
              <a:rPr lang="en-US" dirty="0"/>
              <a:t>. Pubic </a:t>
            </a:r>
            <a:r>
              <a:rPr lang="en-US" dirty="0" err="1"/>
              <a:t>symphysis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10</a:t>
            </a:r>
            <a:r>
              <a:rPr lang="en-US" dirty="0"/>
              <a:t>. </a:t>
            </a:r>
            <a:r>
              <a:rPr lang="en-US" dirty="0" err="1"/>
              <a:t>Pectineus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11</a:t>
            </a:r>
            <a:r>
              <a:rPr lang="en-US" dirty="0"/>
              <a:t>. Bladder </a:t>
            </a:r>
            <a:endParaRPr lang="en-US" dirty="0" smtClean="0"/>
          </a:p>
          <a:p>
            <a:r>
              <a:rPr lang="en-US" dirty="0" smtClean="0"/>
              <a:t>12</a:t>
            </a:r>
            <a:r>
              <a:rPr lang="en-US" dirty="0"/>
              <a:t>. Uterus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2420" y="1451429"/>
            <a:ext cx="5772085" cy="50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125"/>
            <a:ext cx="10515600" cy="955675"/>
          </a:xfrm>
        </p:spPr>
        <p:txBody>
          <a:bodyPr/>
          <a:lstStyle/>
          <a:p>
            <a:r>
              <a:rPr lang="en-US" dirty="0"/>
              <a:t>Magnetic resonance imaging of the 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0800"/>
            <a:ext cx="5181600" cy="4856163"/>
          </a:xfrm>
        </p:spPr>
        <p:txBody>
          <a:bodyPr/>
          <a:lstStyle/>
          <a:p>
            <a:r>
              <a:rPr lang="en-US" dirty="0"/>
              <a:t>13. Gluteus </a:t>
            </a:r>
            <a:r>
              <a:rPr lang="en-US" dirty="0" err="1"/>
              <a:t>minimus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14</a:t>
            </a:r>
            <a:r>
              <a:rPr lang="en-US" dirty="0"/>
              <a:t>. Capsule (</a:t>
            </a:r>
            <a:r>
              <a:rPr lang="en-US" dirty="0" err="1"/>
              <a:t>ileofemoral</a:t>
            </a:r>
            <a:r>
              <a:rPr lang="en-US" dirty="0"/>
              <a:t> ligament) </a:t>
            </a:r>
            <a:endParaRPr lang="en-US" dirty="0" smtClean="0"/>
          </a:p>
          <a:p>
            <a:r>
              <a:rPr lang="en-US" dirty="0" smtClean="0"/>
              <a:t>15</a:t>
            </a:r>
            <a:r>
              <a:rPr lang="en-US" dirty="0"/>
              <a:t>.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lateralis</a:t>
            </a:r>
            <a:r>
              <a:rPr lang="en-US" dirty="0"/>
              <a:t> </a:t>
            </a:r>
            <a:r>
              <a:rPr lang="en-US" dirty="0" smtClean="0"/>
              <a:t>muscle</a:t>
            </a:r>
          </a:p>
          <a:p>
            <a:r>
              <a:rPr lang="en-US" dirty="0" smtClean="0"/>
              <a:t>16. </a:t>
            </a:r>
            <a:r>
              <a:rPr lang="en-US" dirty="0" err="1" smtClean="0"/>
              <a:t>Obturator</a:t>
            </a:r>
            <a:r>
              <a:rPr lang="en-US" dirty="0" smtClean="0"/>
              <a:t> </a:t>
            </a:r>
            <a:r>
              <a:rPr lang="en-US" dirty="0" err="1" smtClean="0"/>
              <a:t>internus</a:t>
            </a:r>
            <a:r>
              <a:rPr lang="en-US" dirty="0" smtClean="0"/>
              <a:t> muscle</a:t>
            </a:r>
          </a:p>
          <a:p>
            <a:r>
              <a:rPr lang="en-US" dirty="0" smtClean="0"/>
              <a:t>17. </a:t>
            </a:r>
            <a:r>
              <a:rPr lang="en-US" dirty="0" err="1" smtClean="0"/>
              <a:t>Obturator</a:t>
            </a:r>
            <a:r>
              <a:rPr lang="en-US" dirty="0" smtClean="0"/>
              <a:t> </a:t>
            </a:r>
            <a:r>
              <a:rPr lang="en-US" dirty="0" err="1" smtClean="0"/>
              <a:t>externus</a:t>
            </a:r>
            <a:r>
              <a:rPr lang="en-US" dirty="0" smtClean="0"/>
              <a:t> muscle</a:t>
            </a:r>
          </a:p>
          <a:p>
            <a:r>
              <a:rPr lang="en-US" dirty="0" smtClean="0"/>
              <a:t>18. Adductor </a:t>
            </a:r>
            <a:r>
              <a:rPr lang="en-US" dirty="0" err="1" smtClean="0"/>
              <a:t>brevis</a:t>
            </a:r>
            <a:r>
              <a:rPr lang="en-US" dirty="0" smtClean="0"/>
              <a:t> muscle </a:t>
            </a:r>
          </a:p>
          <a:p>
            <a:r>
              <a:rPr lang="en-US" dirty="0" smtClean="0"/>
              <a:t>19. Adductor </a:t>
            </a:r>
            <a:r>
              <a:rPr lang="en-US" dirty="0" err="1" smtClean="0"/>
              <a:t>longus</a:t>
            </a:r>
            <a:r>
              <a:rPr lang="en-US" dirty="0" smtClean="0"/>
              <a:t> muscle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1724" y="1320799"/>
            <a:ext cx="5515968" cy="4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/>
          <a:lstStyle/>
          <a:p>
            <a:r>
              <a:rPr lang="en-US" dirty="0" smtClean="0"/>
              <a:t>Magnetic resonance imaging of the 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857" y="1277257"/>
            <a:ext cx="5181600" cy="48416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20. </a:t>
            </a:r>
            <a:r>
              <a:rPr lang="en-US" dirty="0" err="1" smtClean="0"/>
              <a:t>Piriformis</a:t>
            </a:r>
            <a:r>
              <a:rPr lang="en-US" dirty="0" smtClean="0"/>
              <a:t> muscle </a:t>
            </a:r>
          </a:p>
          <a:p>
            <a:r>
              <a:rPr lang="en-US" dirty="0" smtClean="0"/>
              <a:t>21. Gluteus </a:t>
            </a:r>
            <a:r>
              <a:rPr lang="en-US" dirty="0" err="1" smtClean="0"/>
              <a:t>maximus</a:t>
            </a:r>
            <a:r>
              <a:rPr lang="en-US" dirty="0" smtClean="0"/>
              <a:t> muscle </a:t>
            </a:r>
          </a:p>
          <a:p>
            <a:r>
              <a:rPr lang="en-US" dirty="0" smtClean="0"/>
              <a:t>22. Greater trochanter</a:t>
            </a:r>
          </a:p>
          <a:p>
            <a:r>
              <a:rPr lang="en-US" dirty="0" smtClean="0"/>
              <a:t>23. Ischium </a:t>
            </a:r>
          </a:p>
          <a:p>
            <a:r>
              <a:rPr lang="en-US" dirty="0" smtClean="0"/>
              <a:t>24. Conjoined tendon of long head of semimembranosus and long</a:t>
            </a:r>
          </a:p>
          <a:p>
            <a:r>
              <a:rPr lang="en-US" dirty="0" smtClean="0"/>
              <a:t>head of biceps </a:t>
            </a:r>
            <a:r>
              <a:rPr lang="en-US" dirty="0" err="1" smtClean="0"/>
              <a:t>femoris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25. Adductor </a:t>
            </a:r>
            <a:r>
              <a:rPr lang="en-US" dirty="0" err="1" smtClean="0"/>
              <a:t>magnus</a:t>
            </a:r>
            <a:r>
              <a:rPr lang="en-US" dirty="0" smtClean="0"/>
              <a:t> muscle </a:t>
            </a:r>
          </a:p>
          <a:p>
            <a:r>
              <a:rPr lang="en-US" dirty="0" smtClean="0"/>
              <a:t>26. Semitendinosus muscle </a:t>
            </a:r>
          </a:p>
          <a:p>
            <a:r>
              <a:rPr lang="en-US" dirty="0" smtClean="0"/>
              <a:t>27. Inferior </a:t>
            </a:r>
            <a:r>
              <a:rPr lang="en-US" dirty="0" err="1" smtClean="0"/>
              <a:t>gemellus</a:t>
            </a:r>
            <a:r>
              <a:rPr lang="en-US" dirty="0" smtClean="0"/>
              <a:t> muscle </a:t>
            </a:r>
          </a:p>
          <a:p>
            <a:r>
              <a:rPr lang="en-US" dirty="0" smtClean="0"/>
              <a:t>28. </a:t>
            </a:r>
            <a:r>
              <a:rPr lang="en-US" dirty="0" err="1" smtClean="0"/>
              <a:t>Quadratus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muscle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4457" y="1664093"/>
            <a:ext cx="5978072" cy="44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7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/>
          <a:lstStyle/>
          <a:p>
            <a:r>
              <a:rPr lang="de-DE" dirty="0" smtClean="0"/>
              <a:t>MRI Axial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081" y="1419367"/>
            <a:ext cx="5596719" cy="4757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 Rectus </a:t>
            </a:r>
            <a:r>
              <a:rPr lang="en-US" dirty="0" err="1"/>
              <a:t>abdominis</a:t>
            </a:r>
            <a:r>
              <a:rPr lang="en-US" dirty="0"/>
              <a:t> </a:t>
            </a:r>
            <a:r>
              <a:rPr lang="en-US" dirty="0" smtClean="0"/>
              <a:t>muscle</a:t>
            </a:r>
          </a:p>
          <a:p>
            <a:r>
              <a:rPr lang="en-US" dirty="0" smtClean="0"/>
              <a:t>2</a:t>
            </a:r>
            <a:r>
              <a:rPr lang="en-US" dirty="0"/>
              <a:t>. Bladder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Prostate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Rectum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Quadrilateral plate of the acetabulum (and </a:t>
            </a:r>
            <a:r>
              <a:rPr lang="en-US" dirty="0" err="1"/>
              <a:t>cotyloid</a:t>
            </a:r>
            <a:r>
              <a:rPr lang="en-US" dirty="0"/>
              <a:t> fossa) 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. Sciatic nerve 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/>
              <a:t>. Coccyx 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dirty="0" err="1"/>
              <a:t>Piriformis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9</a:t>
            </a:r>
            <a:r>
              <a:rPr lang="en-US" dirty="0"/>
              <a:t>. Anterior labrum </a:t>
            </a:r>
            <a:endParaRPr lang="en-US" dirty="0" smtClean="0"/>
          </a:p>
          <a:p>
            <a:r>
              <a:rPr lang="en-US" dirty="0" smtClean="0"/>
              <a:t>10</a:t>
            </a:r>
            <a:r>
              <a:rPr lang="en-US" dirty="0"/>
              <a:t>. </a:t>
            </a:r>
            <a:r>
              <a:rPr lang="en-US" dirty="0" err="1"/>
              <a:t>Ileofemoral</a:t>
            </a:r>
            <a:r>
              <a:rPr lang="en-US" dirty="0"/>
              <a:t> ligament (anterior fold of the capsule)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599809"/>
            <a:ext cx="5867399" cy="43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5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/>
          <a:lstStyle/>
          <a:p>
            <a:r>
              <a:rPr lang="de-DE" dirty="0" smtClean="0"/>
              <a:t>MRI Axial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910" y="1337482"/>
            <a:ext cx="5473890" cy="48394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11. Posterior wall of the acetabulum </a:t>
            </a:r>
            <a:endParaRPr lang="en-US" dirty="0" smtClean="0"/>
          </a:p>
          <a:p>
            <a:r>
              <a:rPr lang="en-US" dirty="0" smtClean="0"/>
              <a:t>12</a:t>
            </a:r>
            <a:r>
              <a:rPr lang="en-US" dirty="0"/>
              <a:t>. </a:t>
            </a:r>
            <a:r>
              <a:rPr lang="en-US" dirty="0" err="1"/>
              <a:t>Obturator</a:t>
            </a:r>
            <a:r>
              <a:rPr lang="en-US" dirty="0"/>
              <a:t> </a:t>
            </a:r>
            <a:r>
              <a:rPr lang="en-US" dirty="0" err="1"/>
              <a:t>externus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13. </a:t>
            </a:r>
            <a:r>
              <a:rPr lang="en-US" dirty="0" err="1"/>
              <a:t>Obturator</a:t>
            </a:r>
            <a:r>
              <a:rPr lang="en-US" dirty="0"/>
              <a:t> </a:t>
            </a:r>
            <a:r>
              <a:rPr lang="en-US" dirty="0" err="1"/>
              <a:t>internus</a:t>
            </a:r>
            <a:r>
              <a:rPr lang="en-US" dirty="0"/>
              <a:t> </a:t>
            </a:r>
            <a:r>
              <a:rPr lang="en-US" dirty="0" smtClean="0"/>
              <a:t>muscle</a:t>
            </a:r>
          </a:p>
          <a:p>
            <a:r>
              <a:rPr lang="en-US" dirty="0"/>
              <a:t>14. </a:t>
            </a:r>
            <a:r>
              <a:rPr lang="en-US" dirty="0" err="1"/>
              <a:t>Ischiorectal</a:t>
            </a:r>
            <a:r>
              <a:rPr lang="en-US" dirty="0"/>
              <a:t> fossa </a:t>
            </a:r>
            <a:endParaRPr lang="en-US" dirty="0" smtClean="0"/>
          </a:p>
          <a:p>
            <a:r>
              <a:rPr lang="en-US" dirty="0" smtClean="0"/>
              <a:t>15</a:t>
            </a:r>
            <a:r>
              <a:rPr lang="en-US" dirty="0"/>
              <a:t>. Natal cleft </a:t>
            </a:r>
            <a:endParaRPr lang="en-US" dirty="0" smtClean="0"/>
          </a:p>
          <a:p>
            <a:r>
              <a:rPr lang="en-US" dirty="0" smtClean="0"/>
              <a:t>16</a:t>
            </a:r>
            <a:r>
              <a:rPr lang="en-US" dirty="0"/>
              <a:t>. Gluteus </a:t>
            </a:r>
            <a:r>
              <a:rPr lang="en-US" dirty="0" err="1"/>
              <a:t>medius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17</a:t>
            </a:r>
            <a:r>
              <a:rPr lang="en-US" dirty="0"/>
              <a:t>. </a:t>
            </a:r>
            <a:r>
              <a:rPr lang="en-US" dirty="0" err="1"/>
              <a:t>Cotyloid</a:t>
            </a:r>
            <a:r>
              <a:rPr lang="en-US" dirty="0"/>
              <a:t> fossa </a:t>
            </a:r>
            <a:endParaRPr lang="en-US" dirty="0" smtClean="0"/>
          </a:p>
          <a:p>
            <a:r>
              <a:rPr lang="en-US" dirty="0" smtClean="0"/>
              <a:t>18</a:t>
            </a:r>
            <a:r>
              <a:rPr lang="en-US" dirty="0"/>
              <a:t>. Femoral vein </a:t>
            </a:r>
            <a:endParaRPr lang="en-US" dirty="0" smtClean="0"/>
          </a:p>
          <a:p>
            <a:r>
              <a:rPr lang="en-US" dirty="0" smtClean="0"/>
              <a:t>19</a:t>
            </a:r>
            <a:r>
              <a:rPr lang="en-US" dirty="0"/>
              <a:t>. Femoral artery </a:t>
            </a:r>
            <a:endParaRPr lang="en-US" dirty="0" smtClean="0"/>
          </a:p>
          <a:p>
            <a:r>
              <a:rPr lang="en-US" dirty="0" smtClean="0"/>
              <a:t>20</a:t>
            </a:r>
            <a:r>
              <a:rPr lang="en-US" dirty="0"/>
              <a:t>. Sartorius </a:t>
            </a:r>
            <a:endParaRPr lang="en-US" dirty="0" smtClean="0"/>
          </a:p>
          <a:p>
            <a:r>
              <a:rPr lang="en-US" dirty="0" smtClean="0"/>
              <a:t>21</a:t>
            </a:r>
            <a:r>
              <a:rPr lang="en-US" dirty="0"/>
              <a:t>. Rectus </a:t>
            </a:r>
            <a:r>
              <a:rPr lang="en-US" dirty="0" err="1"/>
              <a:t>femoris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22</a:t>
            </a:r>
            <a:r>
              <a:rPr lang="en-US" dirty="0"/>
              <a:t>. </a:t>
            </a:r>
            <a:r>
              <a:rPr lang="en-US" dirty="0" err="1"/>
              <a:t>Iliopsoas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23</a:t>
            </a:r>
            <a:r>
              <a:rPr lang="en-US" dirty="0"/>
              <a:t>. Tensor fascia </a:t>
            </a:r>
            <a:r>
              <a:rPr lang="en-US" dirty="0" err="1"/>
              <a:t>lata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931771"/>
            <a:ext cx="5987828" cy="38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4998"/>
          </a:xfrm>
        </p:spPr>
        <p:txBody>
          <a:bodyPr/>
          <a:lstStyle/>
          <a:p>
            <a:r>
              <a:rPr lang="de-DE" dirty="0" smtClean="0"/>
              <a:t>MRI Axial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547" y="1351128"/>
            <a:ext cx="5692254" cy="48258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14. </a:t>
            </a:r>
            <a:r>
              <a:rPr lang="en-US" dirty="0" err="1"/>
              <a:t>Ischiorectal</a:t>
            </a:r>
            <a:r>
              <a:rPr lang="en-US" dirty="0"/>
              <a:t> fossa </a:t>
            </a:r>
            <a:endParaRPr lang="en-US" dirty="0" smtClean="0"/>
          </a:p>
          <a:p>
            <a:r>
              <a:rPr lang="en-US" dirty="0" smtClean="0"/>
              <a:t>15</a:t>
            </a:r>
            <a:r>
              <a:rPr lang="en-US" dirty="0"/>
              <a:t>. Natal cleft </a:t>
            </a:r>
            <a:endParaRPr lang="en-US" dirty="0" smtClean="0"/>
          </a:p>
          <a:p>
            <a:r>
              <a:rPr lang="en-US" dirty="0" smtClean="0"/>
              <a:t>16</a:t>
            </a:r>
            <a:r>
              <a:rPr lang="en-US" dirty="0"/>
              <a:t>. Gluteus </a:t>
            </a:r>
            <a:r>
              <a:rPr lang="en-US" dirty="0" err="1"/>
              <a:t>medius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17</a:t>
            </a:r>
            <a:r>
              <a:rPr lang="en-US" dirty="0"/>
              <a:t>. </a:t>
            </a:r>
            <a:r>
              <a:rPr lang="en-US" dirty="0" err="1"/>
              <a:t>Cotyloid</a:t>
            </a:r>
            <a:r>
              <a:rPr lang="en-US" dirty="0"/>
              <a:t> fossa </a:t>
            </a:r>
            <a:endParaRPr lang="en-US" dirty="0" smtClean="0"/>
          </a:p>
          <a:p>
            <a:r>
              <a:rPr lang="en-US" dirty="0" smtClean="0"/>
              <a:t>18</a:t>
            </a:r>
            <a:r>
              <a:rPr lang="en-US" dirty="0"/>
              <a:t>. Femoral vein </a:t>
            </a:r>
            <a:endParaRPr lang="en-US" dirty="0" smtClean="0"/>
          </a:p>
          <a:p>
            <a:r>
              <a:rPr lang="en-US" dirty="0" smtClean="0"/>
              <a:t>19</a:t>
            </a:r>
            <a:r>
              <a:rPr lang="en-US" dirty="0"/>
              <a:t>. Femoral artery </a:t>
            </a:r>
            <a:endParaRPr lang="en-US" dirty="0" smtClean="0"/>
          </a:p>
          <a:p>
            <a:r>
              <a:rPr lang="en-US" dirty="0" smtClean="0"/>
              <a:t>20</a:t>
            </a:r>
            <a:r>
              <a:rPr lang="en-US" dirty="0"/>
              <a:t>. Sartorius </a:t>
            </a:r>
            <a:endParaRPr lang="en-US" dirty="0" smtClean="0"/>
          </a:p>
          <a:p>
            <a:r>
              <a:rPr lang="en-US" dirty="0" smtClean="0"/>
              <a:t>21</a:t>
            </a:r>
            <a:r>
              <a:rPr lang="en-US" dirty="0"/>
              <a:t>. Rectus </a:t>
            </a:r>
            <a:r>
              <a:rPr lang="en-US" dirty="0" err="1" smtClean="0"/>
              <a:t>femoris</a:t>
            </a:r>
            <a:endParaRPr lang="en-US" dirty="0" smtClean="0"/>
          </a:p>
          <a:p>
            <a:r>
              <a:rPr lang="en-US" dirty="0" smtClean="0"/>
              <a:t>22</a:t>
            </a:r>
            <a:r>
              <a:rPr lang="en-US" dirty="0"/>
              <a:t>. </a:t>
            </a:r>
            <a:r>
              <a:rPr lang="en-US" dirty="0" err="1"/>
              <a:t>Iliopsoas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23</a:t>
            </a:r>
            <a:r>
              <a:rPr lang="en-US" dirty="0"/>
              <a:t>. Tensor fascia </a:t>
            </a:r>
            <a:r>
              <a:rPr lang="en-US" dirty="0" err="1"/>
              <a:t>lata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24</a:t>
            </a:r>
            <a:r>
              <a:rPr lang="en-US" dirty="0"/>
              <a:t>. Adductor </a:t>
            </a:r>
            <a:r>
              <a:rPr lang="en-US" dirty="0" err="1"/>
              <a:t>longus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25</a:t>
            </a:r>
            <a:r>
              <a:rPr lang="en-US" dirty="0"/>
              <a:t>. Adductor </a:t>
            </a:r>
            <a:r>
              <a:rPr lang="en-US" dirty="0" err="1"/>
              <a:t>brevis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26</a:t>
            </a:r>
            <a:r>
              <a:rPr lang="en-US" dirty="0"/>
              <a:t>. </a:t>
            </a:r>
            <a:r>
              <a:rPr lang="en-US" dirty="0" err="1"/>
              <a:t>Quadratus</a:t>
            </a:r>
            <a:r>
              <a:rPr lang="en-US" dirty="0"/>
              <a:t> </a:t>
            </a:r>
            <a:r>
              <a:rPr lang="en-US" dirty="0" err="1"/>
              <a:t>femoris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27</a:t>
            </a:r>
            <a:r>
              <a:rPr lang="en-US" dirty="0"/>
              <a:t>. Gluteus </a:t>
            </a:r>
            <a:r>
              <a:rPr lang="en-US" dirty="0" err="1"/>
              <a:t>maximus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0633" y="1501254"/>
            <a:ext cx="7073612" cy="454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3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agittal </a:t>
            </a:r>
            <a:r>
              <a:rPr lang="en-US" dirty="0"/>
              <a:t>T 1 -weighted image of the 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854" y="1337481"/>
            <a:ext cx="5432946" cy="48394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1. </a:t>
            </a:r>
            <a:r>
              <a:rPr lang="en-US" dirty="0" err="1"/>
              <a:t>Iliopsoas</a:t>
            </a:r>
            <a:r>
              <a:rPr lang="en-US" dirty="0"/>
              <a:t> muscle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Iliopsoas</a:t>
            </a:r>
            <a:r>
              <a:rPr lang="en-US" dirty="0"/>
              <a:t> tendon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Pectineus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/>
              <a:t>Obturator</a:t>
            </a:r>
            <a:r>
              <a:rPr lang="en-US" dirty="0"/>
              <a:t> </a:t>
            </a:r>
            <a:r>
              <a:rPr lang="en-US" dirty="0" err="1"/>
              <a:t>externus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Anterior labrum 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. Femoral head 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/>
              <a:t>. Roof of the acetabulum 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dirty="0" err="1"/>
              <a:t>Quadratus</a:t>
            </a:r>
            <a:r>
              <a:rPr lang="en-US" dirty="0"/>
              <a:t> </a:t>
            </a:r>
            <a:r>
              <a:rPr lang="en-US" dirty="0" err="1"/>
              <a:t>femoris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9</a:t>
            </a:r>
            <a:r>
              <a:rPr lang="en-US" dirty="0"/>
              <a:t>. Sciatic nerve </a:t>
            </a:r>
            <a:endParaRPr lang="en-US" dirty="0" smtClean="0"/>
          </a:p>
          <a:p>
            <a:r>
              <a:rPr lang="en-US" dirty="0" smtClean="0"/>
              <a:t>10</a:t>
            </a:r>
            <a:r>
              <a:rPr lang="en-US" dirty="0"/>
              <a:t>. Glutei </a:t>
            </a:r>
            <a:r>
              <a:rPr lang="en-US" dirty="0" err="1"/>
              <a:t>minimus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11</a:t>
            </a:r>
            <a:r>
              <a:rPr lang="en-US" dirty="0"/>
              <a:t>. Gluteus </a:t>
            </a:r>
            <a:r>
              <a:rPr lang="en-US" dirty="0" err="1"/>
              <a:t>medius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12</a:t>
            </a:r>
            <a:r>
              <a:rPr lang="en-US" dirty="0"/>
              <a:t>. Gluteus </a:t>
            </a:r>
            <a:r>
              <a:rPr lang="en-US" dirty="0" err="1"/>
              <a:t>maximus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110423"/>
            <a:ext cx="4377464" cy="542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muscles of the lower limb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225119" cy="446599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 the upper thigh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muscles </a:t>
            </a:r>
            <a:r>
              <a:rPr lang="en-US" dirty="0"/>
              <a:t>that </a:t>
            </a:r>
            <a:r>
              <a:rPr lang="en-US" dirty="0" smtClean="0"/>
              <a:t>flex </a:t>
            </a:r>
            <a:r>
              <a:rPr lang="en-US" dirty="0"/>
              <a:t>the hip and extend the knee are found anteriorly, that is, the quadriceps </a:t>
            </a:r>
            <a:r>
              <a:rPr lang="en-US" dirty="0" err="1"/>
              <a:t>femoris</a:t>
            </a:r>
            <a:r>
              <a:rPr lang="en-US" dirty="0"/>
              <a:t> muscle, made up of the rectus </a:t>
            </a:r>
            <a:r>
              <a:rPr lang="en-US" dirty="0" err="1"/>
              <a:t>femoris</a:t>
            </a:r>
            <a:r>
              <a:rPr lang="en-US" dirty="0"/>
              <a:t> and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lateralis</a:t>
            </a:r>
            <a:r>
              <a:rPr lang="en-US" dirty="0"/>
              <a:t>, </a:t>
            </a:r>
            <a:r>
              <a:rPr lang="en-US" dirty="0" err="1"/>
              <a:t>medialis</a:t>
            </a:r>
            <a:r>
              <a:rPr lang="en-US" dirty="0"/>
              <a:t> and </a:t>
            </a:r>
            <a:r>
              <a:rPr lang="en-US" dirty="0" err="1"/>
              <a:t>intermedius</a:t>
            </a:r>
            <a:r>
              <a:rPr lang="en-US" dirty="0"/>
              <a:t> muscles Sartorius, a thin </a:t>
            </a:r>
            <a:r>
              <a:rPr lang="en-US" dirty="0" smtClean="0"/>
              <a:t>flat </a:t>
            </a:r>
            <a:r>
              <a:rPr lang="en-US" dirty="0"/>
              <a:t>strap muscle with a similar action, is also found </a:t>
            </a:r>
            <a:r>
              <a:rPr lang="en-US" dirty="0" smtClean="0"/>
              <a:t>superficially </a:t>
            </a:r>
            <a:r>
              <a:rPr lang="en-US" dirty="0"/>
              <a:t>in the anterior compartment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8953" y="2006198"/>
            <a:ext cx="6524725" cy="38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059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3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4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735</Words>
  <Application>Microsoft Office PowerPoint</Application>
  <PresentationFormat>Widescreen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Revival565BT-Roman</vt:lpstr>
      <vt:lpstr>Tw Cen MT</vt:lpstr>
      <vt:lpstr>Tw Cen MT Condensed</vt:lpstr>
      <vt:lpstr>Wingdings 3</vt:lpstr>
      <vt:lpstr>Office Theme</vt:lpstr>
      <vt:lpstr>Integral</vt:lpstr>
      <vt:lpstr>1_Integral</vt:lpstr>
      <vt:lpstr>2_Integral</vt:lpstr>
      <vt:lpstr>HIP JOINT PART 2</vt:lpstr>
      <vt:lpstr>Magnetic resonance imaging of the hip</vt:lpstr>
      <vt:lpstr>Magnetic resonance imaging of the hip</vt:lpstr>
      <vt:lpstr>Magnetic resonance imaging of the hip</vt:lpstr>
      <vt:lpstr>MRI Axial</vt:lpstr>
      <vt:lpstr>MRI Axial</vt:lpstr>
      <vt:lpstr>MRI Axial</vt:lpstr>
      <vt:lpstr>Sagittal T 1 -weighted image of the hip </vt:lpstr>
      <vt:lpstr>The muscles of the lower limb </vt:lpstr>
      <vt:lpstr>PowerPoint Presentation</vt:lpstr>
      <vt:lpstr>PowerPoint Presentation</vt:lpstr>
      <vt:lpstr>Axial proton density weighted MRI scan of thigh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17</cp:revision>
  <dcterms:created xsi:type="dcterms:W3CDTF">2022-04-05T12:13:39Z</dcterms:created>
  <dcterms:modified xsi:type="dcterms:W3CDTF">2022-04-05T18:06:25Z</dcterms:modified>
</cp:coreProperties>
</file>