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70" r:id="rId14"/>
    <p:sldId id="269" r:id="rId15"/>
    <p:sldId id="271" r:id="rId16"/>
    <p:sldId id="272" r:id="rId17"/>
    <p:sldId id="273" r:id="rId18"/>
    <p:sldId id="274" r:id="rId19"/>
    <p:sldId id="275" r:id="rId20"/>
    <p:sldId id="276" r:id="rId21"/>
    <p:sldId id="267"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1" d="100"/>
          <a:sy n="71" d="100"/>
        </p:scale>
        <p:origin x="-113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0116F855-B48E-43FF-949E-A9D8FF5B4962}" type="datetimeFigureOut">
              <a:rPr lang="ar-IQ" smtClean="0"/>
              <a:t>04/09/1442</a:t>
            </a:fld>
            <a:endParaRPr lang="ar-IQ"/>
          </a:p>
        </p:txBody>
      </p:sp>
      <p:sp>
        <p:nvSpPr>
          <p:cNvPr id="8" name="Slide Number Placeholder 7"/>
          <p:cNvSpPr>
            <a:spLocks noGrp="1"/>
          </p:cNvSpPr>
          <p:nvPr>
            <p:ph type="sldNum" sz="quarter" idx="11"/>
          </p:nvPr>
        </p:nvSpPr>
        <p:spPr/>
        <p:txBody>
          <a:bodyPr/>
          <a:lstStyle/>
          <a:p>
            <a:fld id="{0B9F59C0-F17D-4D47-8102-F94EDFAFA12C}" type="slidenum">
              <a:rPr lang="ar-IQ" smtClean="0"/>
              <a:t>‹#›</a:t>
            </a:fld>
            <a:endParaRPr lang="ar-IQ"/>
          </a:p>
        </p:txBody>
      </p:sp>
      <p:sp>
        <p:nvSpPr>
          <p:cNvPr id="9" name="Footer Placeholder 8"/>
          <p:cNvSpPr>
            <a:spLocks noGrp="1"/>
          </p:cNvSpPr>
          <p:nvPr>
            <p:ph type="ftr" sz="quarter" idx="12"/>
          </p:nvPr>
        </p:nvSpPr>
        <p:spPr/>
        <p:txBody>
          <a:bodyPr/>
          <a:lstStyle/>
          <a:p>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16F855-B48E-43FF-949E-A9D8FF5B4962}" type="datetimeFigureOut">
              <a:rPr lang="ar-IQ" smtClean="0"/>
              <a:t>04/09/1442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B9F59C0-F17D-4D47-8102-F94EDFAFA12C}"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16F855-B48E-43FF-949E-A9D8FF5B4962}" type="datetimeFigureOut">
              <a:rPr lang="ar-IQ" smtClean="0"/>
              <a:t>04/09/1442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B9F59C0-F17D-4D47-8102-F94EDFAFA12C}"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16F855-B48E-43FF-949E-A9D8FF5B4962}" type="datetimeFigureOut">
              <a:rPr lang="ar-IQ" smtClean="0"/>
              <a:t>04/09/1442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B9F59C0-F17D-4D47-8102-F94EDFAFA12C}"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16F855-B48E-43FF-949E-A9D8FF5B4962}" type="datetimeFigureOut">
              <a:rPr lang="ar-IQ" smtClean="0"/>
              <a:t>04/09/1442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B9F59C0-F17D-4D47-8102-F94EDFAFA12C}"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116F855-B48E-43FF-949E-A9D8FF5B4962}" type="datetimeFigureOut">
              <a:rPr lang="ar-IQ" smtClean="0"/>
              <a:t>04/09/1442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B9F59C0-F17D-4D47-8102-F94EDFAFA12C}" type="slidenum">
              <a:rPr lang="ar-IQ" smtClean="0"/>
              <a:t>‹#›</a:t>
            </a:fld>
            <a:endParaRPr lang="ar-IQ"/>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0116F855-B48E-43FF-949E-A9D8FF5B4962}" type="datetimeFigureOut">
              <a:rPr lang="ar-IQ" smtClean="0"/>
              <a:t>04/09/1442</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0B9F59C0-F17D-4D47-8102-F94EDFAFA12C}" type="slidenum">
              <a:rPr lang="ar-IQ" smtClean="0"/>
              <a:t>‹#›</a:t>
            </a:fld>
            <a:endParaRPr lang="ar-IQ"/>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16F855-B48E-43FF-949E-A9D8FF5B4962}" type="datetimeFigureOut">
              <a:rPr lang="ar-IQ" smtClean="0"/>
              <a:t>04/09/1442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0B9F59C0-F17D-4D47-8102-F94EDFAFA12C}"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16F855-B48E-43FF-949E-A9D8FF5B4962}" type="datetimeFigureOut">
              <a:rPr lang="ar-IQ" smtClean="0"/>
              <a:t>04/09/1442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0B9F59C0-F17D-4D47-8102-F94EDFAFA12C}"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16F855-B48E-43FF-949E-A9D8FF5B4962}" type="datetimeFigureOut">
              <a:rPr lang="ar-IQ" smtClean="0"/>
              <a:t>04/09/1442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B9F59C0-F17D-4D47-8102-F94EDFAFA12C}"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16F855-B48E-43FF-949E-A9D8FF5B4962}" type="datetimeFigureOut">
              <a:rPr lang="ar-IQ" smtClean="0"/>
              <a:t>04/09/1442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B9F59C0-F17D-4D47-8102-F94EDFAFA12C}"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0116F855-B48E-43FF-949E-A9D8FF5B4962}" type="datetimeFigureOut">
              <a:rPr lang="ar-IQ" smtClean="0"/>
              <a:t>04/09/1442</a:t>
            </a:fld>
            <a:endParaRPr lang="ar-IQ"/>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0B9F59C0-F17D-4D47-8102-F94EDFAFA12C}" type="slidenum">
              <a:rPr lang="ar-IQ" smtClean="0"/>
              <a:t>‹#›</a:t>
            </a:fld>
            <a:endParaRPr lang="ar-IQ"/>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ar-IQ"/>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r" defTabSz="914400" rtl="1"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r" defTabSz="914400" rtl="1"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r" defTabSz="914400" rtl="1"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r" defTabSz="914400" rtl="1"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r" defTabSz="914400" rtl="1"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r" defTabSz="914400" rtl="1"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r" defTabSz="914400" rtl="1"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r" defTabSz="914400" rtl="1"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Principle of reconstructive </a:t>
            </a:r>
            <a:r>
              <a:rPr lang="en-US" dirty="0" err="1" smtClean="0"/>
              <a:t>sugery</a:t>
            </a:r>
            <a:r>
              <a:rPr lang="en-US" dirty="0" smtClean="0"/>
              <a:t> in </a:t>
            </a:r>
            <a:r>
              <a:rPr lang="en-US" dirty="0" err="1" smtClean="0"/>
              <a:t>orofacial</a:t>
            </a:r>
            <a:r>
              <a:rPr lang="en-US" dirty="0" smtClean="0"/>
              <a:t> region</a:t>
            </a:r>
            <a:endParaRPr lang="ar-IQ" dirty="0"/>
          </a:p>
        </p:txBody>
      </p:sp>
      <p:sp>
        <p:nvSpPr>
          <p:cNvPr id="3" name="Subtitle 2"/>
          <p:cNvSpPr>
            <a:spLocks noGrp="1"/>
          </p:cNvSpPr>
          <p:nvPr>
            <p:ph type="subTitle" idx="1"/>
          </p:nvPr>
        </p:nvSpPr>
        <p:spPr/>
        <p:txBody>
          <a:bodyPr/>
          <a:lstStyle/>
          <a:p>
            <a:r>
              <a:rPr lang="en-US" dirty="0" err="1" smtClean="0"/>
              <a:t>Dr.Mohammed</a:t>
            </a:r>
            <a:r>
              <a:rPr lang="en-US" dirty="0" smtClean="0"/>
              <a:t> </a:t>
            </a:r>
            <a:r>
              <a:rPr lang="en-US" dirty="0" err="1" smtClean="0"/>
              <a:t>Alaraji</a:t>
            </a:r>
            <a:endParaRPr lang="en-US" dirty="0" smtClean="0"/>
          </a:p>
          <a:p>
            <a:r>
              <a:rPr lang="en-US" dirty="0" smtClean="0"/>
              <a:t>F.D.S.F.I.B.M.S</a:t>
            </a:r>
            <a:endParaRPr lang="ar-IQ" dirty="0"/>
          </a:p>
        </p:txBody>
      </p:sp>
    </p:spTree>
    <p:extLst>
      <p:ext uri="{BB962C8B-B14F-4D97-AF65-F5344CB8AC3E}">
        <p14:creationId xmlns:p14="http://schemas.microsoft.com/office/powerpoint/2010/main" val="764935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Type of bone graft</a:t>
            </a:r>
            <a:endParaRPr lang="ar-IQ" dirty="0"/>
          </a:p>
        </p:txBody>
      </p:sp>
      <p:sp>
        <p:nvSpPr>
          <p:cNvPr id="3" name="Subtitle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3510381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2656"/>
            <a:ext cx="7315200" cy="1154097"/>
          </a:xfrm>
        </p:spPr>
        <p:txBody>
          <a:bodyPr>
            <a:normAutofit fontScale="90000"/>
          </a:bodyPr>
          <a:lstStyle/>
          <a:p>
            <a:r>
              <a:rPr lang="en-US" b="1" dirty="0"/>
              <a:t>1-Autogenous Grafts</a:t>
            </a:r>
            <a:r>
              <a:rPr lang="en-US" dirty="0"/>
              <a:t/>
            </a:r>
            <a:br>
              <a:rPr lang="en-US" dirty="0"/>
            </a:br>
            <a:endParaRPr lang="ar-IQ" dirty="0"/>
          </a:p>
        </p:txBody>
      </p:sp>
      <p:sp>
        <p:nvSpPr>
          <p:cNvPr id="3" name="Content Placeholder 2"/>
          <p:cNvSpPr>
            <a:spLocks noGrp="1"/>
          </p:cNvSpPr>
          <p:nvPr>
            <p:ph idx="1"/>
          </p:nvPr>
        </p:nvSpPr>
        <p:spPr>
          <a:xfrm>
            <a:off x="251520" y="980728"/>
            <a:ext cx="8208912" cy="4968592"/>
          </a:xfrm>
        </p:spPr>
        <p:txBody>
          <a:bodyPr>
            <a:noAutofit/>
          </a:bodyPr>
          <a:lstStyle/>
          <a:p>
            <a:pPr algn="just" rtl="0">
              <a:lnSpc>
                <a:spcPct val="150000"/>
              </a:lnSpc>
            </a:pPr>
            <a:r>
              <a:rPr lang="en-US" sz="2200" dirty="0"/>
              <a:t>Also known as </a:t>
            </a:r>
            <a:r>
              <a:rPr lang="en-US" sz="2200" dirty="0" err="1"/>
              <a:t>autografts</a:t>
            </a:r>
            <a:r>
              <a:rPr lang="en-US" sz="2200" dirty="0"/>
              <a:t> or self-grafts, </a:t>
            </a:r>
            <a:r>
              <a:rPr lang="en-US" sz="2200" dirty="0" err="1"/>
              <a:t>autogenous</a:t>
            </a:r>
            <a:r>
              <a:rPr lang="en-US" sz="2200" dirty="0"/>
              <a:t> grafts are composed of tissues from the same individual. Fresh </a:t>
            </a:r>
            <a:r>
              <a:rPr lang="en-US" sz="2200" dirty="0" err="1"/>
              <a:t>autogenous</a:t>
            </a:r>
            <a:r>
              <a:rPr lang="en-US" sz="2200" dirty="0"/>
              <a:t> bone is the most ideal bone graft material. The </a:t>
            </a:r>
            <a:r>
              <a:rPr lang="en-US" sz="2200" dirty="0" err="1"/>
              <a:t>autogenous</a:t>
            </a:r>
            <a:r>
              <a:rPr lang="en-US" sz="2200" dirty="0"/>
              <a:t> graft is unique among bone grafts in that it is the only type of bone graft to supply living, </a:t>
            </a:r>
            <a:r>
              <a:rPr lang="en-US" sz="2200" dirty="0" err="1"/>
              <a:t>immunocompatible</a:t>
            </a:r>
            <a:r>
              <a:rPr lang="en-US" sz="2200" dirty="0"/>
              <a:t> bone cells essential to phase I </a:t>
            </a:r>
            <a:r>
              <a:rPr lang="en-US" sz="2200" dirty="0" err="1"/>
              <a:t>osteogenesis</a:t>
            </a:r>
            <a:r>
              <a:rPr lang="en-US" sz="2200" dirty="0"/>
              <a:t>. The larger number of living cells that are transplanted, the more osseous tissue that will be produced</a:t>
            </a:r>
            <a:r>
              <a:rPr lang="en-US" sz="2200" dirty="0" smtClean="0"/>
              <a:t>.</a:t>
            </a:r>
          </a:p>
          <a:p>
            <a:pPr algn="just" rtl="0">
              <a:lnSpc>
                <a:spcPct val="150000"/>
              </a:lnSpc>
            </a:pPr>
            <a:r>
              <a:rPr lang="en-US" sz="2200" dirty="0"/>
              <a:t>The bone can be obtained from a host of sites in the body and can be taken in several forms. Block grafts are solid pieces of cortical bone and underlying </a:t>
            </a:r>
            <a:r>
              <a:rPr lang="en-US" sz="2200" dirty="0" err="1"/>
              <a:t>cancellous</a:t>
            </a:r>
            <a:r>
              <a:rPr lang="en-US" sz="2200" dirty="0"/>
              <a:t> bone. </a:t>
            </a:r>
          </a:p>
          <a:p>
            <a:pPr algn="just" rtl="0">
              <a:lnSpc>
                <a:spcPct val="150000"/>
              </a:lnSpc>
            </a:pPr>
            <a:endParaRPr lang="ar-IQ" sz="2200" dirty="0"/>
          </a:p>
        </p:txBody>
      </p:sp>
    </p:spTree>
    <p:extLst>
      <p:ext uri="{BB962C8B-B14F-4D97-AF65-F5344CB8AC3E}">
        <p14:creationId xmlns:p14="http://schemas.microsoft.com/office/powerpoint/2010/main" val="11939688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764705"/>
            <a:ext cx="7834064" cy="5544656"/>
          </a:xfrm>
        </p:spPr>
        <p:txBody>
          <a:bodyPr>
            <a:normAutofit/>
          </a:bodyPr>
          <a:lstStyle/>
          <a:p>
            <a:pPr marL="502920" indent="-457200" algn="just" rtl="0">
              <a:lnSpc>
                <a:spcPct val="150000"/>
              </a:lnSpc>
              <a:buFont typeface="+mj-lt"/>
              <a:buAutoNum type="arabicPeriod"/>
            </a:pPr>
            <a:r>
              <a:rPr lang="en-US" b="1" i="1" u="sng" dirty="0"/>
              <a:t>The iliac crest</a:t>
            </a:r>
            <a:r>
              <a:rPr lang="en-US" dirty="0"/>
              <a:t> </a:t>
            </a:r>
            <a:endParaRPr lang="en-US" dirty="0" smtClean="0"/>
          </a:p>
          <a:p>
            <a:pPr marL="502920" indent="-457200" algn="just" rtl="0">
              <a:lnSpc>
                <a:spcPct val="150000"/>
              </a:lnSpc>
              <a:buFont typeface="+mj-lt"/>
              <a:buAutoNum type="arabicPeriod"/>
            </a:pPr>
            <a:r>
              <a:rPr lang="en-US" b="1" i="1" u="sng" dirty="0"/>
              <a:t>Ribs</a:t>
            </a:r>
            <a:r>
              <a:rPr lang="en-US" dirty="0"/>
              <a:t> </a:t>
            </a:r>
            <a:endParaRPr lang="en-US" dirty="0" smtClean="0"/>
          </a:p>
          <a:p>
            <a:pPr marL="45720" indent="0" algn="just" rtl="0">
              <a:lnSpc>
                <a:spcPct val="150000"/>
              </a:lnSpc>
              <a:buNone/>
            </a:pPr>
            <a:r>
              <a:rPr lang="en-US" dirty="0" err="1"/>
              <a:t>Autogenous</a:t>
            </a:r>
            <a:r>
              <a:rPr lang="en-US" dirty="0"/>
              <a:t> bone may also be transplanted while maintaining the blood supply to the graft. Two methods can accomplish this:</a:t>
            </a:r>
          </a:p>
          <a:p>
            <a:pPr marL="502920" indent="-457200" algn="just" rtl="0">
              <a:lnSpc>
                <a:spcPct val="150000"/>
              </a:lnSpc>
              <a:buFont typeface="+mj-lt"/>
              <a:buAutoNum type="arabicPeriod"/>
            </a:pPr>
            <a:r>
              <a:rPr lang="en-US" dirty="0"/>
              <a:t>(</a:t>
            </a:r>
            <a:r>
              <a:rPr lang="en-US" dirty="0" err="1"/>
              <a:t>pedicled</a:t>
            </a:r>
            <a:r>
              <a:rPr lang="en-US" dirty="0"/>
              <a:t> composite graft) involves the transfer of bone graft </a:t>
            </a:r>
            <a:r>
              <a:rPr lang="en-US" dirty="0" err="1"/>
              <a:t>pedicled</a:t>
            </a:r>
            <a:r>
              <a:rPr lang="en-US" dirty="0"/>
              <a:t> to a muscular (or muscular and skin) pedicle. </a:t>
            </a:r>
            <a:r>
              <a:rPr lang="en-US" b="1" i="1" u="sng" dirty="0"/>
              <a:t>segment of the clavicle </a:t>
            </a:r>
            <a:r>
              <a:rPr lang="en-US" dirty="0"/>
              <a:t>transferred to the mandible, </a:t>
            </a:r>
            <a:r>
              <a:rPr lang="en-US" dirty="0" err="1"/>
              <a:t>pedicled</a:t>
            </a:r>
            <a:r>
              <a:rPr lang="en-US" dirty="0"/>
              <a:t> to the sternocleidomastoid muscle.</a:t>
            </a:r>
          </a:p>
          <a:p>
            <a:pPr marL="502920" indent="-457200" algn="just" rtl="0">
              <a:lnSpc>
                <a:spcPct val="150000"/>
              </a:lnSpc>
              <a:buFont typeface="+mj-lt"/>
              <a:buAutoNum type="arabicPeriod"/>
            </a:pPr>
            <a:r>
              <a:rPr lang="en-US" dirty="0"/>
              <a:t>(free composite graft), by which </a:t>
            </a:r>
            <a:r>
              <a:rPr lang="en-US" dirty="0" err="1"/>
              <a:t>autogenous</a:t>
            </a:r>
            <a:r>
              <a:rPr lang="en-US" dirty="0"/>
              <a:t> bone can be transplanted without losing blood supply is by the use of microsurgical techniques. </a:t>
            </a:r>
            <a:endParaRPr lang="en-US" dirty="0" smtClean="0"/>
          </a:p>
          <a:p>
            <a:pPr marL="502920" indent="-457200" algn="just" rtl="0">
              <a:lnSpc>
                <a:spcPct val="150000"/>
              </a:lnSpc>
              <a:buFont typeface="+mj-lt"/>
              <a:buAutoNum type="arabicPeriod"/>
            </a:pPr>
            <a:endParaRPr lang="ar-IQ" dirty="0"/>
          </a:p>
        </p:txBody>
      </p:sp>
    </p:spTree>
    <p:extLst>
      <p:ext uri="{BB962C8B-B14F-4D97-AF65-F5344CB8AC3E}">
        <p14:creationId xmlns:p14="http://schemas.microsoft.com/office/powerpoint/2010/main" val="1463787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196753"/>
            <a:ext cx="7315200" cy="5112608"/>
          </a:xfrm>
        </p:spPr>
        <p:txBody>
          <a:bodyPr>
            <a:normAutofit/>
          </a:bodyPr>
          <a:lstStyle/>
          <a:p>
            <a:pPr algn="just" rtl="0">
              <a:lnSpc>
                <a:spcPct val="150000"/>
              </a:lnSpc>
            </a:pPr>
            <a:r>
              <a:rPr lang="en-US" sz="2200" dirty="0"/>
              <a:t>The</a:t>
            </a:r>
            <a:r>
              <a:rPr lang="en-US" sz="2200" b="1" dirty="0"/>
              <a:t> advantages</a:t>
            </a:r>
            <a:r>
              <a:rPr lang="en-US" sz="2200" dirty="0"/>
              <a:t> of </a:t>
            </a:r>
            <a:r>
              <a:rPr lang="en-US" sz="2200" dirty="0" err="1"/>
              <a:t>autogenous</a:t>
            </a:r>
            <a:r>
              <a:rPr lang="en-US" sz="2200" dirty="0"/>
              <a:t> bone are that it provides </a:t>
            </a:r>
            <a:r>
              <a:rPr lang="en-US" sz="2200" dirty="0" err="1"/>
              <a:t>osteogenic</a:t>
            </a:r>
            <a:r>
              <a:rPr lang="en-US" sz="2200" dirty="0"/>
              <a:t> cells for I bone formation, and no immunologic response occurs.</a:t>
            </a:r>
          </a:p>
          <a:p>
            <a:pPr algn="just" rtl="0">
              <a:lnSpc>
                <a:spcPct val="150000"/>
              </a:lnSpc>
            </a:pPr>
            <a:r>
              <a:rPr lang="en-US" sz="2200" dirty="0"/>
              <a:t>A</a:t>
            </a:r>
            <a:r>
              <a:rPr lang="en-US" sz="2200" b="1" dirty="0"/>
              <a:t> disadvantage</a:t>
            </a:r>
            <a:r>
              <a:rPr lang="en-US" sz="2200" dirty="0"/>
              <a:t> is that this procedure necessitates another site of operation for procurement of the graft.</a:t>
            </a:r>
          </a:p>
          <a:p>
            <a:pPr algn="just" rtl="0">
              <a:lnSpc>
                <a:spcPct val="150000"/>
              </a:lnSpc>
            </a:pPr>
            <a:endParaRPr lang="ar-IQ" sz="2200" dirty="0"/>
          </a:p>
        </p:txBody>
      </p:sp>
    </p:spTree>
    <p:extLst>
      <p:ext uri="{BB962C8B-B14F-4D97-AF65-F5344CB8AC3E}">
        <p14:creationId xmlns:p14="http://schemas.microsoft.com/office/powerpoint/2010/main" val="3479487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76672"/>
            <a:ext cx="7315200" cy="1154097"/>
          </a:xfrm>
        </p:spPr>
        <p:txBody>
          <a:bodyPr>
            <a:normAutofit fontScale="90000"/>
          </a:bodyPr>
          <a:lstStyle/>
          <a:p>
            <a:r>
              <a:rPr lang="en-US" b="1" dirty="0"/>
              <a:t>Allogeneic Grafts</a:t>
            </a:r>
            <a:r>
              <a:rPr lang="en-US" dirty="0"/>
              <a:t> </a:t>
            </a:r>
            <a:br>
              <a:rPr lang="en-US" dirty="0"/>
            </a:br>
            <a:endParaRPr lang="ar-IQ" dirty="0"/>
          </a:p>
        </p:txBody>
      </p:sp>
      <p:sp>
        <p:nvSpPr>
          <p:cNvPr id="3" name="Content Placeholder 2"/>
          <p:cNvSpPr>
            <a:spLocks noGrp="1"/>
          </p:cNvSpPr>
          <p:nvPr>
            <p:ph idx="1"/>
          </p:nvPr>
        </p:nvSpPr>
        <p:spPr>
          <a:xfrm>
            <a:off x="683568" y="1268760"/>
            <a:ext cx="7546032" cy="5040601"/>
          </a:xfrm>
        </p:spPr>
        <p:txBody>
          <a:bodyPr>
            <a:normAutofit lnSpcReduction="10000"/>
          </a:bodyPr>
          <a:lstStyle/>
          <a:p>
            <a:pPr algn="just" rtl="0">
              <a:lnSpc>
                <a:spcPct val="150000"/>
              </a:lnSpc>
            </a:pPr>
            <a:r>
              <a:rPr lang="en-US" dirty="0"/>
              <a:t>Also known as allografts or </a:t>
            </a:r>
            <a:r>
              <a:rPr lang="en-US" dirty="0" err="1"/>
              <a:t>homografts</a:t>
            </a:r>
            <a:r>
              <a:rPr lang="en-US" dirty="0"/>
              <a:t>, allogeneic grafts are grafts taken from another individual of the same species. Because the individuals are usually genetically dissimilar, treating the graft to reduce the antigenicity is routinely accomplished. </a:t>
            </a:r>
            <a:endParaRPr lang="en-US" dirty="0" smtClean="0"/>
          </a:p>
          <a:p>
            <a:pPr algn="just" rtl="0">
              <a:lnSpc>
                <a:spcPct val="150000"/>
              </a:lnSpc>
            </a:pPr>
            <a:r>
              <a:rPr lang="en-US" dirty="0"/>
              <a:t>Today, the most commonly used allogeneic bone is freeze-dried. All of these treatments destroy any remaining </a:t>
            </a:r>
            <a:r>
              <a:rPr lang="en-US" dirty="0" err="1"/>
              <a:t>osteogenic</a:t>
            </a:r>
            <a:r>
              <a:rPr lang="en-US" dirty="0"/>
              <a:t> cells in the graft, and therefore allogeneic bone grafts cannot participate in phase 1 </a:t>
            </a:r>
            <a:r>
              <a:rPr lang="en-US" dirty="0" err="1"/>
              <a:t>osteogenesis</a:t>
            </a:r>
            <a:r>
              <a:rPr lang="en-US" dirty="0"/>
              <a:t>. The assistance of these grafts to </a:t>
            </a:r>
            <a:r>
              <a:rPr lang="en-US" dirty="0" err="1"/>
              <a:t>osteogenesis</a:t>
            </a:r>
            <a:r>
              <a:rPr lang="en-US" dirty="0"/>
              <a:t> is purely passive; they offer a hard tissue matrix for phase II induction.</a:t>
            </a:r>
          </a:p>
          <a:p>
            <a:pPr algn="just" rtl="0">
              <a:lnSpc>
                <a:spcPct val="150000"/>
              </a:lnSpc>
            </a:pPr>
            <a:endParaRPr lang="ar-IQ" dirty="0"/>
          </a:p>
        </p:txBody>
      </p:sp>
    </p:spTree>
    <p:extLst>
      <p:ext uri="{BB962C8B-B14F-4D97-AF65-F5344CB8AC3E}">
        <p14:creationId xmlns:p14="http://schemas.microsoft.com/office/powerpoint/2010/main" val="2854738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764705"/>
            <a:ext cx="7315200" cy="5544656"/>
          </a:xfrm>
        </p:spPr>
        <p:txBody>
          <a:bodyPr>
            <a:normAutofit/>
          </a:bodyPr>
          <a:lstStyle/>
          <a:p>
            <a:pPr algn="just" rtl="0">
              <a:lnSpc>
                <a:spcPct val="150000"/>
              </a:lnSpc>
            </a:pPr>
            <a:r>
              <a:rPr lang="en-US" sz="2200" b="1" dirty="0"/>
              <a:t>Advantages</a:t>
            </a:r>
            <a:r>
              <a:rPr lang="en-US" sz="2200" dirty="0"/>
              <a:t> are that allogeneic grafts do not require another site of operation in the host and that a similar bone or a bone of similar shape to that being replaced can be obtained (e.g., an allogeneic mandible can be used for reconstruction of a </a:t>
            </a:r>
            <a:r>
              <a:rPr lang="en-US" sz="2200" dirty="0" err="1"/>
              <a:t>mandibulectomy</a:t>
            </a:r>
            <a:r>
              <a:rPr lang="en-US" sz="2200" dirty="0"/>
              <a:t> defect).</a:t>
            </a:r>
          </a:p>
          <a:p>
            <a:pPr algn="just" rtl="0">
              <a:lnSpc>
                <a:spcPct val="150000"/>
              </a:lnSpc>
            </a:pPr>
            <a:r>
              <a:rPr lang="en-US" sz="2200" dirty="0"/>
              <a:t>The </a:t>
            </a:r>
            <a:r>
              <a:rPr lang="en-US" sz="2200" b="1" dirty="0"/>
              <a:t>disadvantage</a:t>
            </a:r>
            <a:r>
              <a:rPr lang="en-US" sz="2200" dirty="0"/>
              <a:t> is that an allogeneic graft does not provide viable cells for phase I </a:t>
            </a:r>
            <a:r>
              <a:rPr lang="en-US" sz="2200" dirty="0" err="1"/>
              <a:t>osteogenesis</a:t>
            </a:r>
            <a:r>
              <a:rPr lang="en-US" sz="2200" dirty="0"/>
              <a:t>.</a:t>
            </a:r>
          </a:p>
          <a:p>
            <a:pPr algn="just" rtl="0">
              <a:lnSpc>
                <a:spcPct val="150000"/>
              </a:lnSpc>
            </a:pPr>
            <a:endParaRPr lang="ar-IQ" sz="2200" dirty="0"/>
          </a:p>
        </p:txBody>
      </p:sp>
    </p:spTree>
    <p:extLst>
      <p:ext uri="{BB962C8B-B14F-4D97-AF65-F5344CB8AC3E}">
        <p14:creationId xmlns:p14="http://schemas.microsoft.com/office/powerpoint/2010/main" val="3080657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2656"/>
            <a:ext cx="7315200" cy="1154097"/>
          </a:xfrm>
        </p:spPr>
        <p:txBody>
          <a:bodyPr>
            <a:normAutofit fontScale="90000"/>
          </a:bodyPr>
          <a:lstStyle/>
          <a:p>
            <a:r>
              <a:rPr lang="en-US" b="1" dirty="0"/>
              <a:t>Xenogeneic Grafts</a:t>
            </a:r>
            <a:r>
              <a:rPr lang="en-US" dirty="0"/>
              <a:t/>
            </a:r>
            <a:br>
              <a:rPr lang="en-US" dirty="0"/>
            </a:br>
            <a:endParaRPr lang="ar-IQ" dirty="0"/>
          </a:p>
        </p:txBody>
      </p:sp>
      <p:sp>
        <p:nvSpPr>
          <p:cNvPr id="3" name="Content Placeholder 2"/>
          <p:cNvSpPr>
            <a:spLocks noGrp="1"/>
          </p:cNvSpPr>
          <p:nvPr>
            <p:ph idx="1"/>
          </p:nvPr>
        </p:nvSpPr>
        <p:spPr>
          <a:xfrm>
            <a:off x="914400" y="1340769"/>
            <a:ext cx="7315200" cy="4968592"/>
          </a:xfrm>
        </p:spPr>
        <p:txBody>
          <a:bodyPr>
            <a:normAutofit/>
          </a:bodyPr>
          <a:lstStyle/>
          <a:p>
            <a:pPr algn="just" rtl="0">
              <a:lnSpc>
                <a:spcPct val="150000"/>
              </a:lnSpc>
            </a:pPr>
            <a:r>
              <a:rPr lang="en-US" sz="2200" dirty="0"/>
              <a:t>Also known as </a:t>
            </a:r>
            <a:r>
              <a:rPr lang="en-US" sz="2200" dirty="0" err="1"/>
              <a:t>xenografts</a:t>
            </a:r>
            <a:r>
              <a:rPr lang="en-US" sz="2200" dirty="0"/>
              <a:t> or </a:t>
            </a:r>
            <a:r>
              <a:rPr lang="en-US" sz="2200" dirty="0" err="1"/>
              <a:t>heterografts</a:t>
            </a:r>
            <a:r>
              <a:rPr lang="en-US" sz="2200" dirty="0"/>
              <a:t>, xenogeneic grafts are taken from one species and grafted to another. The antigenic dissimilarity of these grafts is greater than with allogeneic bone. The organic matrix of xenogeneic bone is </a:t>
            </a:r>
            <a:r>
              <a:rPr lang="en-US" sz="2200" dirty="0" err="1"/>
              <a:t>antigenically</a:t>
            </a:r>
            <a:r>
              <a:rPr lang="en-US" sz="2200" dirty="0"/>
              <a:t> dissimilar to that of human bone, and therefore the graft must be treated more vigorously to prevent rapid rejection of the graft. Bone grafts of this variety are rarely used in major oral and maxillofacial surgical procedures.</a:t>
            </a:r>
          </a:p>
          <a:p>
            <a:pPr algn="just" rtl="0">
              <a:lnSpc>
                <a:spcPct val="150000"/>
              </a:lnSpc>
            </a:pPr>
            <a:endParaRPr lang="ar-IQ" sz="2200" dirty="0"/>
          </a:p>
        </p:txBody>
      </p:sp>
    </p:spTree>
    <p:extLst>
      <p:ext uri="{BB962C8B-B14F-4D97-AF65-F5344CB8AC3E}">
        <p14:creationId xmlns:p14="http://schemas.microsoft.com/office/powerpoint/2010/main" val="17956521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08721"/>
            <a:ext cx="7315200" cy="5400640"/>
          </a:xfrm>
        </p:spPr>
        <p:txBody>
          <a:bodyPr>
            <a:normAutofit/>
          </a:bodyPr>
          <a:lstStyle/>
          <a:p>
            <a:pPr algn="just" rtl="0">
              <a:lnSpc>
                <a:spcPct val="150000"/>
              </a:lnSpc>
            </a:pPr>
            <a:r>
              <a:rPr lang="en-US" sz="2200" b="1" dirty="0"/>
              <a:t>Advantage</a:t>
            </a:r>
            <a:r>
              <a:rPr lang="en-US" sz="2200" dirty="0"/>
              <a:t>s are that </a:t>
            </a:r>
            <a:r>
              <a:rPr lang="en-US" sz="2200" dirty="0" err="1"/>
              <a:t>xenografts</a:t>
            </a:r>
            <a:r>
              <a:rPr lang="en-US" sz="2200" dirty="0"/>
              <a:t> do not require another site of operation and a large quantity of bone can be obtained.</a:t>
            </a:r>
          </a:p>
          <a:p>
            <a:pPr algn="just" rtl="0">
              <a:lnSpc>
                <a:spcPct val="150000"/>
              </a:lnSpc>
            </a:pPr>
            <a:r>
              <a:rPr lang="en-US" sz="2200" b="1" dirty="0" err="1"/>
              <a:t>disadvantagees</a:t>
            </a:r>
            <a:r>
              <a:rPr lang="en-US" sz="2200" dirty="0"/>
              <a:t> are that </a:t>
            </a:r>
            <a:r>
              <a:rPr lang="en-US" sz="2200" dirty="0" err="1"/>
              <a:t>xenografts</a:t>
            </a:r>
            <a:r>
              <a:rPr lang="en-US" sz="2200" dirty="0"/>
              <a:t> do not provide viable cells for phase 1 </a:t>
            </a:r>
            <a:r>
              <a:rPr lang="en-US" sz="2200" dirty="0" err="1"/>
              <a:t>osteogenesis</a:t>
            </a:r>
            <a:r>
              <a:rPr lang="en-US" sz="2200" dirty="0"/>
              <a:t> and must be vigorously treated to reduce antigenicity.</a:t>
            </a:r>
          </a:p>
          <a:p>
            <a:pPr algn="just" rtl="0">
              <a:lnSpc>
                <a:spcPct val="150000"/>
              </a:lnSpc>
            </a:pPr>
            <a:endParaRPr lang="ar-IQ" sz="2200" dirty="0"/>
          </a:p>
        </p:txBody>
      </p:sp>
    </p:spTree>
    <p:extLst>
      <p:ext uri="{BB962C8B-B14F-4D97-AF65-F5344CB8AC3E}">
        <p14:creationId xmlns:p14="http://schemas.microsoft.com/office/powerpoint/2010/main" val="329361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92696"/>
            <a:ext cx="7315200" cy="1154097"/>
          </a:xfrm>
        </p:spPr>
        <p:txBody>
          <a:bodyPr>
            <a:normAutofit fontScale="90000"/>
          </a:bodyPr>
          <a:lstStyle/>
          <a:p>
            <a:r>
              <a:rPr lang="en-US" b="1" dirty="0"/>
              <a:t>Goals of Mandibular Reconstruction</a:t>
            </a:r>
            <a:r>
              <a:rPr lang="en-US" dirty="0"/>
              <a:t/>
            </a:r>
            <a:br>
              <a:rPr lang="en-US" dirty="0"/>
            </a:br>
            <a:endParaRPr lang="ar-IQ" dirty="0"/>
          </a:p>
        </p:txBody>
      </p:sp>
      <p:sp>
        <p:nvSpPr>
          <p:cNvPr id="3" name="Content Placeholder 2"/>
          <p:cNvSpPr>
            <a:spLocks noGrp="1"/>
          </p:cNvSpPr>
          <p:nvPr>
            <p:ph idx="1"/>
          </p:nvPr>
        </p:nvSpPr>
        <p:spPr/>
        <p:txBody>
          <a:bodyPr>
            <a:normAutofit/>
          </a:bodyPr>
          <a:lstStyle/>
          <a:p>
            <a:pPr marL="502920" indent="-457200" algn="just" rtl="0">
              <a:lnSpc>
                <a:spcPct val="150000"/>
              </a:lnSpc>
              <a:buFont typeface="+mj-lt"/>
              <a:buAutoNum type="arabicPeriod"/>
            </a:pPr>
            <a:r>
              <a:rPr lang="en-US" sz="2200" b="1" dirty="0"/>
              <a:t>Restoration of </a:t>
            </a:r>
            <a:r>
              <a:rPr lang="en-US" sz="2200" b="1" dirty="0" smtClean="0"/>
              <a:t>continuity</a:t>
            </a:r>
          </a:p>
          <a:p>
            <a:pPr marL="502920" indent="-457200" algn="just" rtl="0">
              <a:lnSpc>
                <a:spcPct val="150000"/>
              </a:lnSpc>
              <a:buFont typeface="+mj-lt"/>
              <a:buAutoNum type="arabicPeriod"/>
            </a:pPr>
            <a:r>
              <a:rPr lang="en-US" sz="2200" b="1" dirty="0"/>
              <a:t>Restoration of alveolar bone </a:t>
            </a:r>
            <a:r>
              <a:rPr lang="en-US" sz="2200" b="1" dirty="0" smtClean="0"/>
              <a:t>height</a:t>
            </a:r>
          </a:p>
          <a:p>
            <a:pPr marL="502920" indent="-457200" algn="just" rtl="0">
              <a:lnSpc>
                <a:spcPct val="150000"/>
              </a:lnSpc>
              <a:buFont typeface="+mj-lt"/>
              <a:buAutoNum type="arabicPeriod"/>
            </a:pPr>
            <a:r>
              <a:rPr lang="en-US" sz="2200" b="1" dirty="0"/>
              <a:t>Restoration of osseous </a:t>
            </a:r>
            <a:r>
              <a:rPr lang="en-US" sz="2200" b="1" dirty="0" smtClean="0"/>
              <a:t>bulk</a:t>
            </a:r>
          </a:p>
          <a:p>
            <a:pPr marL="502920" indent="-457200" algn="just" rtl="0">
              <a:lnSpc>
                <a:spcPct val="150000"/>
              </a:lnSpc>
              <a:buFont typeface="+mj-lt"/>
              <a:buAutoNum type="arabicPeriod"/>
            </a:pPr>
            <a:endParaRPr lang="ar-IQ" sz="2200" dirty="0"/>
          </a:p>
        </p:txBody>
      </p:sp>
    </p:spTree>
    <p:extLst>
      <p:ext uri="{BB962C8B-B14F-4D97-AF65-F5344CB8AC3E}">
        <p14:creationId xmlns:p14="http://schemas.microsoft.com/office/powerpoint/2010/main" val="2939344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imaging</a:t>
            </a:r>
            <a:endParaRPr lang="ar-IQ" b="1" dirty="0"/>
          </a:p>
        </p:txBody>
      </p:sp>
      <p:sp>
        <p:nvSpPr>
          <p:cNvPr id="3" name="Content Placeholder 2"/>
          <p:cNvSpPr>
            <a:spLocks noGrp="1"/>
          </p:cNvSpPr>
          <p:nvPr>
            <p:ph idx="1"/>
          </p:nvPr>
        </p:nvSpPr>
        <p:spPr/>
        <p:txBody>
          <a:bodyPr/>
          <a:lstStyle/>
          <a:p>
            <a:pPr marL="502920" lvl="0" indent="-457200" algn="l" rtl="0">
              <a:lnSpc>
                <a:spcPct val="150000"/>
              </a:lnSpc>
              <a:buFont typeface="+mj-lt"/>
              <a:buAutoNum type="arabicPeriod"/>
            </a:pPr>
            <a:r>
              <a:rPr lang="en-US" b="1" dirty="0"/>
              <a:t>OPG</a:t>
            </a:r>
            <a:r>
              <a:rPr lang="en-US" dirty="0"/>
              <a:t>.</a:t>
            </a:r>
          </a:p>
          <a:p>
            <a:pPr marL="502920" indent="-457200" algn="l" rtl="0">
              <a:lnSpc>
                <a:spcPct val="150000"/>
              </a:lnSpc>
              <a:buFont typeface="+mj-lt"/>
              <a:buAutoNum type="arabicPeriod"/>
            </a:pPr>
            <a:r>
              <a:rPr lang="en-US" b="1" dirty="0"/>
              <a:t>Computed tomography (CT</a:t>
            </a:r>
            <a:r>
              <a:rPr lang="en-US" dirty="0"/>
              <a:t>) </a:t>
            </a:r>
            <a:endParaRPr lang="en-US" dirty="0" smtClean="0"/>
          </a:p>
          <a:p>
            <a:pPr marL="502920" lvl="0" indent="-457200" algn="l" rtl="0">
              <a:lnSpc>
                <a:spcPct val="150000"/>
              </a:lnSpc>
              <a:buFont typeface="+mj-lt"/>
              <a:buAutoNum type="arabicPeriod"/>
            </a:pPr>
            <a:r>
              <a:rPr lang="en-US" b="1" dirty="0"/>
              <a:t>CBCT</a:t>
            </a:r>
            <a:endParaRPr lang="en-US" dirty="0"/>
          </a:p>
          <a:p>
            <a:pPr marL="502920" indent="-457200" algn="l" rtl="0">
              <a:lnSpc>
                <a:spcPct val="150000"/>
              </a:lnSpc>
              <a:buFont typeface="+mj-lt"/>
              <a:buAutoNum type="arabicPeriod"/>
            </a:pPr>
            <a:r>
              <a:rPr lang="en-US" b="1" dirty="0"/>
              <a:t>Virtual three-dimensional models</a:t>
            </a:r>
            <a:r>
              <a:rPr lang="en-US" dirty="0"/>
              <a:t> </a:t>
            </a:r>
            <a:endParaRPr lang="ar-IQ" dirty="0"/>
          </a:p>
        </p:txBody>
      </p:sp>
    </p:spTree>
    <p:extLst>
      <p:ext uri="{BB962C8B-B14F-4D97-AF65-F5344CB8AC3E}">
        <p14:creationId xmlns:p14="http://schemas.microsoft.com/office/powerpoint/2010/main" val="1244505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Classification of defect in </a:t>
            </a:r>
            <a:r>
              <a:rPr lang="en-US" dirty="0" err="1" smtClean="0"/>
              <a:t>orofacial</a:t>
            </a:r>
            <a:r>
              <a:rPr lang="en-US" dirty="0" smtClean="0"/>
              <a:t> region</a:t>
            </a:r>
            <a:endParaRPr lang="ar-IQ" dirty="0"/>
          </a:p>
        </p:txBody>
      </p:sp>
      <p:sp>
        <p:nvSpPr>
          <p:cNvPr id="3" name="Content Placeholder 2"/>
          <p:cNvSpPr>
            <a:spLocks noGrp="1"/>
          </p:cNvSpPr>
          <p:nvPr>
            <p:ph idx="1"/>
          </p:nvPr>
        </p:nvSpPr>
        <p:spPr/>
        <p:txBody>
          <a:bodyPr>
            <a:normAutofit/>
          </a:bodyPr>
          <a:lstStyle/>
          <a:p>
            <a:pPr marL="502920" indent="-457200" algn="l" rtl="0">
              <a:buFont typeface="+mj-lt"/>
              <a:buAutoNum type="arabicPeriod"/>
            </a:pPr>
            <a:r>
              <a:rPr lang="en-US" sz="2200" dirty="0" smtClean="0"/>
              <a:t>Bone defect </a:t>
            </a:r>
          </a:p>
          <a:p>
            <a:pPr marL="502920" indent="-457200" algn="l" rtl="0">
              <a:buFont typeface="+mj-lt"/>
              <a:buAutoNum type="arabicPeriod"/>
            </a:pPr>
            <a:r>
              <a:rPr lang="en-US" sz="2200" dirty="0" smtClean="0"/>
              <a:t>Soft tissue defect</a:t>
            </a:r>
          </a:p>
          <a:p>
            <a:pPr marL="502920" indent="-457200" algn="l" rtl="0">
              <a:buFont typeface="+mj-lt"/>
              <a:buAutoNum type="arabicPeriod"/>
            </a:pPr>
            <a:r>
              <a:rPr lang="en-US" sz="2200" dirty="0" smtClean="0"/>
              <a:t>both</a:t>
            </a:r>
            <a:endParaRPr lang="ar-IQ" sz="2200" dirty="0"/>
          </a:p>
        </p:txBody>
      </p:sp>
    </p:spTree>
    <p:extLst>
      <p:ext uri="{BB962C8B-B14F-4D97-AF65-F5344CB8AC3E}">
        <p14:creationId xmlns:p14="http://schemas.microsoft.com/office/powerpoint/2010/main" val="3451165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Surgical Principles of Maxillofacial Bone Grafting Procedures</a:t>
            </a:r>
            <a:r>
              <a:rPr lang="en-US" dirty="0"/>
              <a:t/>
            </a:r>
            <a:br>
              <a:rPr lang="en-US" dirty="0"/>
            </a:br>
            <a:endParaRPr lang="ar-IQ" dirty="0"/>
          </a:p>
        </p:txBody>
      </p:sp>
      <p:sp>
        <p:nvSpPr>
          <p:cNvPr id="3" name="Content Placeholder 2"/>
          <p:cNvSpPr>
            <a:spLocks noGrp="1"/>
          </p:cNvSpPr>
          <p:nvPr>
            <p:ph idx="1"/>
          </p:nvPr>
        </p:nvSpPr>
        <p:spPr/>
        <p:txBody>
          <a:bodyPr/>
          <a:lstStyle/>
          <a:p>
            <a:pPr marL="502920" indent="-457200" algn="l" rtl="0">
              <a:lnSpc>
                <a:spcPct val="150000"/>
              </a:lnSpc>
              <a:buFont typeface="+mj-lt"/>
              <a:buAutoNum type="arabicPeriod"/>
            </a:pPr>
            <a:r>
              <a:rPr lang="en-US" b="1" dirty="0"/>
              <a:t>Control of residual mandibular </a:t>
            </a:r>
            <a:r>
              <a:rPr lang="en-US" b="1" dirty="0" smtClean="0"/>
              <a:t>segments</a:t>
            </a:r>
          </a:p>
          <a:p>
            <a:pPr marL="502920" indent="-457200" algn="l" rtl="0">
              <a:lnSpc>
                <a:spcPct val="150000"/>
              </a:lnSpc>
              <a:buFont typeface="+mj-lt"/>
              <a:buAutoNum type="arabicPeriod"/>
            </a:pPr>
            <a:r>
              <a:rPr lang="en-US" b="1" dirty="0"/>
              <a:t>A good soft tissue bed for the bone </a:t>
            </a:r>
            <a:r>
              <a:rPr lang="en-US" b="1" dirty="0" smtClean="0"/>
              <a:t>graft</a:t>
            </a:r>
          </a:p>
          <a:p>
            <a:pPr marL="502920" indent="-457200" algn="l" rtl="0">
              <a:lnSpc>
                <a:spcPct val="150000"/>
              </a:lnSpc>
              <a:buFont typeface="+mj-lt"/>
              <a:buAutoNum type="arabicPeriod"/>
            </a:pPr>
            <a:r>
              <a:rPr lang="en-US" b="1" dirty="0"/>
              <a:t>Immobilization of the </a:t>
            </a:r>
            <a:r>
              <a:rPr lang="en-US" b="1" dirty="0" smtClean="0"/>
              <a:t>graft</a:t>
            </a:r>
          </a:p>
          <a:p>
            <a:pPr marL="502920" indent="-457200" algn="l" rtl="0">
              <a:lnSpc>
                <a:spcPct val="150000"/>
              </a:lnSpc>
              <a:buFont typeface="+mj-lt"/>
              <a:buAutoNum type="arabicPeriod"/>
            </a:pPr>
            <a:r>
              <a:rPr lang="en-US" b="1" dirty="0"/>
              <a:t>Aseptic </a:t>
            </a:r>
            <a:r>
              <a:rPr lang="en-US" b="1" dirty="0" smtClean="0"/>
              <a:t>environment</a:t>
            </a:r>
          </a:p>
          <a:p>
            <a:pPr marL="502920" indent="-457200" algn="l" rtl="0">
              <a:lnSpc>
                <a:spcPct val="150000"/>
              </a:lnSpc>
              <a:buFont typeface="+mj-lt"/>
              <a:buAutoNum type="arabicPeriod"/>
            </a:pPr>
            <a:r>
              <a:rPr lang="en-US" b="1" dirty="0"/>
              <a:t>Systemic antibiotics</a:t>
            </a:r>
            <a:endParaRPr lang="ar-IQ" dirty="0"/>
          </a:p>
        </p:txBody>
      </p:sp>
    </p:spTree>
    <p:extLst>
      <p:ext uri="{BB962C8B-B14F-4D97-AF65-F5344CB8AC3E}">
        <p14:creationId xmlns:p14="http://schemas.microsoft.com/office/powerpoint/2010/main" val="9795937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7315200" cy="1154097"/>
          </a:xfrm>
        </p:spPr>
        <p:txBody>
          <a:bodyPr>
            <a:normAutofit fontScale="90000"/>
          </a:bodyPr>
          <a:lstStyle/>
          <a:p>
            <a:r>
              <a:rPr lang="en-US" b="1" dirty="0"/>
              <a:t>Soft tissue Reconstruction in </a:t>
            </a:r>
            <a:r>
              <a:rPr lang="en-US" b="1" dirty="0" err="1"/>
              <a:t>oro</a:t>
            </a:r>
            <a:r>
              <a:rPr lang="en-US" b="1" dirty="0"/>
              <a:t> facial region</a:t>
            </a:r>
            <a:r>
              <a:rPr lang="en-US" dirty="0"/>
              <a:t/>
            </a:r>
            <a:br>
              <a:rPr lang="en-US" dirty="0"/>
            </a:br>
            <a:endParaRPr lang="ar-IQ" dirty="0"/>
          </a:p>
        </p:txBody>
      </p:sp>
      <p:sp>
        <p:nvSpPr>
          <p:cNvPr id="3" name="Content Placeholder 2"/>
          <p:cNvSpPr>
            <a:spLocks noGrp="1"/>
          </p:cNvSpPr>
          <p:nvPr>
            <p:ph idx="1"/>
          </p:nvPr>
        </p:nvSpPr>
        <p:spPr/>
        <p:txBody>
          <a:bodyPr/>
          <a:lstStyle/>
          <a:p>
            <a:pPr marL="502920" indent="-457200" algn="l" rtl="0">
              <a:buFont typeface="+mj-lt"/>
              <a:buAutoNum type="arabicPeriod"/>
            </a:pPr>
            <a:r>
              <a:rPr lang="en-US" b="1" dirty="0"/>
              <a:t>skin graft </a:t>
            </a:r>
            <a:endParaRPr lang="en-US" b="1" dirty="0" smtClean="0"/>
          </a:p>
          <a:p>
            <a:pPr marL="502920" indent="-457200" algn="l" rtl="0">
              <a:buFont typeface="+mj-lt"/>
              <a:buAutoNum type="arabicPeriod"/>
            </a:pPr>
            <a:r>
              <a:rPr lang="en-US" b="1"/>
              <a:t>Flap</a:t>
            </a:r>
            <a:endParaRPr lang="ar-IQ"/>
          </a:p>
        </p:txBody>
      </p:sp>
    </p:spTree>
    <p:extLst>
      <p:ext uri="{BB962C8B-B14F-4D97-AF65-F5344CB8AC3E}">
        <p14:creationId xmlns:p14="http://schemas.microsoft.com/office/powerpoint/2010/main" val="7753287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71400"/>
            <a:ext cx="7315200" cy="1154097"/>
          </a:xfrm>
        </p:spPr>
        <p:txBody>
          <a:bodyPr/>
          <a:lstStyle/>
          <a:p>
            <a:r>
              <a:rPr lang="en-US" b="1" dirty="0"/>
              <a:t>Skin grafts</a:t>
            </a:r>
            <a:endParaRPr lang="ar-IQ" dirty="0"/>
          </a:p>
        </p:txBody>
      </p:sp>
      <p:sp>
        <p:nvSpPr>
          <p:cNvPr id="3" name="Content Placeholder 2"/>
          <p:cNvSpPr>
            <a:spLocks noGrp="1"/>
          </p:cNvSpPr>
          <p:nvPr>
            <p:ph idx="1"/>
          </p:nvPr>
        </p:nvSpPr>
        <p:spPr>
          <a:xfrm>
            <a:off x="611560" y="1196752"/>
            <a:ext cx="7618040" cy="5472608"/>
          </a:xfrm>
        </p:spPr>
        <p:txBody>
          <a:bodyPr>
            <a:normAutofit/>
          </a:bodyPr>
          <a:lstStyle/>
          <a:p>
            <a:pPr algn="just" rtl="0">
              <a:lnSpc>
                <a:spcPct val="150000"/>
              </a:lnSpc>
            </a:pPr>
            <a:r>
              <a:rPr lang="en-US" dirty="0"/>
              <a:t>Definition A skin graft is a shave of epidermis including a variable thickness of dermis. This graft can be transferred to a distant site (bed) where, once applied, it establishes a blood supply. </a:t>
            </a:r>
            <a:endParaRPr lang="en-US" dirty="0" smtClean="0"/>
          </a:p>
          <a:p>
            <a:pPr algn="just" rtl="0">
              <a:lnSpc>
                <a:spcPct val="150000"/>
              </a:lnSpc>
            </a:pPr>
            <a:r>
              <a:rPr lang="en-US" dirty="0" smtClean="0"/>
              <a:t>2 type of skin graft</a:t>
            </a:r>
          </a:p>
          <a:p>
            <a:pPr marL="502920" indent="-457200" algn="just" rtl="0">
              <a:lnSpc>
                <a:spcPct val="150000"/>
              </a:lnSpc>
              <a:buFont typeface="+mj-lt"/>
              <a:buAutoNum type="arabicPeriod"/>
            </a:pPr>
            <a:r>
              <a:rPr lang="en-US" i="1" dirty="0"/>
              <a:t>A split skin graft</a:t>
            </a:r>
            <a:r>
              <a:rPr lang="en-US" dirty="0"/>
              <a:t> (SSG) must leave some remaining dermis at the donor site. The epidermal elements in the remaining dermis multiply and re-epithelialize the donor site. </a:t>
            </a:r>
            <a:endParaRPr lang="en-US" dirty="0" smtClean="0"/>
          </a:p>
          <a:p>
            <a:pPr marL="502920" indent="-457200" algn="just" rtl="0">
              <a:lnSpc>
                <a:spcPct val="150000"/>
              </a:lnSpc>
              <a:buFont typeface="+mj-lt"/>
              <a:buAutoNum type="arabicPeriod"/>
            </a:pPr>
            <a:r>
              <a:rPr lang="en-US" i="1" dirty="0"/>
              <a:t>A full-thickness skin graft</a:t>
            </a:r>
            <a:r>
              <a:rPr lang="en-US" dirty="0"/>
              <a:t> (FTSG) comprises the whole dermis and hence the donor site must be closed directly or itself skin grafted to heal.</a:t>
            </a:r>
          </a:p>
          <a:p>
            <a:pPr marL="502920" indent="-457200" algn="just" rtl="0">
              <a:lnSpc>
                <a:spcPct val="150000"/>
              </a:lnSpc>
              <a:buFont typeface="+mj-lt"/>
              <a:buAutoNum type="arabicPeriod"/>
            </a:pPr>
            <a:endParaRPr lang="en-US" dirty="0"/>
          </a:p>
          <a:p>
            <a:pPr algn="just" rtl="0">
              <a:lnSpc>
                <a:spcPct val="150000"/>
              </a:lnSpc>
            </a:pPr>
            <a:endParaRPr lang="ar-IQ" dirty="0"/>
          </a:p>
        </p:txBody>
      </p:sp>
    </p:spTree>
    <p:extLst>
      <p:ext uri="{BB962C8B-B14F-4D97-AF65-F5344CB8AC3E}">
        <p14:creationId xmlns:p14="http://schemas.microsoft.com/office/powerpoint/2010/main" val="29073322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7315200" cy="1154097"/>
          </a:xfrm>
        </p:spPr>
        <p:txBody>
          <a:bodyPr>
            <a:normAutofit fontScale="90000"/>
          </a:bodyPr>
          <a:lstStyle/>
          <a:p>
            <a:r>
              <a:rPr lang="en-US" b="1" dirty="0"/>
              <a:t>Indications</a:t>
            </a:r>
            <a:r>
              <a:rPr lang="en-US" dirty="0"/>
              <a:t/>
            </a:r>
            <a:br>
              <a:rPr lang="en-US" dirty="0"/>
            </a:br>
            <a:endParaRPr lang="ar-IQ" dirty="0"/>
          </a:p>
        </p:txBody>
      </p:sp>
      <p:sp>
        <p:nvSpPr>
          <p:cNvPr id="3" name="Content Placeholder 2"/>
          <p:cNvSpPr>
            <a:spLocks noGrp="1"/>
          </p:cNvSpPr>
          <p:nvPr>
            <p:ph idx="1"/>
          </p:nvPr>
        </p:nvSpPr>
        <p:spPr>
          <a:xfrm>
            <a:off x="914400" y="1628801"/>
            <a:ext cx="7315200" cy="4680560"/>
          </a:xfrm>
        </p:spPr>
        <p:txBody>
          <a:bodyPr>
            <a:normAutofit/>
          </a:bodyPr>
          <a:lstStyle/>
          <a:p>
            <a:pPr algn="just" rtl="0">
              <a:lnSpc>
                <a:spcPct val="150000"/>
              </a:lnSpc>
            </a:pPr>
            <a:r>
              <a:rPr lang="en-US" dirty="0"/>
              <a:t> A skin defect with a well-vascularized bed. </a:t>
            </a:r>
            <a:endParaRPr lang="en-US" dirty="0" smtClean="0"/>
          </a:p>
          <a:p>
            <a:pPr algn="just" rtl="0">
              <a:lnSpc>
                <a:spcPct val="150000"/>
              </a:lnSpc>
            </a:pPr>
            <a:r>
              <a:rPr lang="en-US" dirty="0"/>
              <a:t>Common donor areas SSG: </a:t>
            </a:r>
            <a:endParaRPr lang="en-US" dirty="0" smtClean="0"/>
          </a:p>
          <a:p>
            <a:pPr algn="just" rtl="0">
              <a:lnSpc>
                <a:spcPct val="150000"/>
              </a:lnSpc>
            </a:pPr>
            <a:r>
              <a:rPr lang="en-US" dirty="0" smtClean="0"/>
              <a:t>• </a:t>
            </a:r>
            <a:r>
              <a:rPr lang="en-US" dirty="0"/>
              <a:t>Thigh. • Medial upper arm. • Buttock (especially children). </a:t>
            </a:r>
          </a:p>
          <a:p>
            <a:pPr algn="just" rtl="0">
              <a:lnSpc>
                <a:spcPct val="150000"/>
              </a:lnSpc>
            </a:pPr>
            <a:r>
              <a:rPr lang="en-US" b="1" dirty="0"/>
              <a:t>FTSG donor site:</a:t>
            </a:r>
            <a:endParaRPr lang="en-US" dirty="0"/>
          </a:p>
          <a:p>
            <a:pPr algn="just" rtl="0">
              <a:lnSpc>
                <a:spcPct val="150000"/>
              </a:lnSpc>
            </a:pPr>
            <a:r>
              <a:rPr lang="en-US" dirty="0"/>
              <a:t>•upper eye lid </a:t>
            </a:r>
          </a:p>
          <a:p>
            <a:pPr algn="just" rtl="0">
              <a:lnSpc>
                <a:spcPct val="150000"/>
              </a:lnSpc>
            </a:pPr>
            <a:r>
              <a:rPr lang="en-US" dirty="0"/>
              <a:t>• Pre-or post-auricular.</a:t>
            </a:r>
          </a:p>
          <a:p>
            <a:pPr algn="just" rtl="0">
              <a:lnSpc>
                <a:spcPct val="150000"/>
              </a:lnSpc>
            </a:pPr>
            <a:r>
              <a:rPr lang="en-US" dirty="0"/>
              <a:t>Supra-</a:t>
            </a:r>
            <a:r>
              <a:rPr lang="en-US" dirty="0" err="1"/>
              <a:t>clavicular</a:t>
            </a:r>
            <a:r>
              <a:rPr lang="en-US" dirty="0"/>
              <a:t>. </a:t>
            </a:r>
            <a:r>
              <a:rPr lang="en-US" dirty="0" err="1"/>
              <a:t>nasolabial</a:t>
            </a:r>
            <a:r>
              <a:rPr lang="en-US" dirty="0"/>
              <a:t>.</a:t>
            </a:r>
          </a:p>
          <a:p>
            <a:pPr algn="just" rtl="0">
              <a:lnSpc>
                <a:spcPct val="150000"/>
              </a:lnSpc>
            </a:pPr>
            <a:endParaRPr lang="en-US" dirty="0"/>
          </a:p>
          <a:p>
            <a:pPr algn="just" rtl="0">
              <a:lnSpc>
                <a:spcPct val="150000"/>
              </a:lnSpc>
            </a:pPr>
            <a:endParaRPr lang="ar-IQ" dirty="0"/>
          </a:p>
        </p:txBody>
      </p:sp>
    </p:spTree>
    <p:extLst>
      <p:ext uri="{BB962C8B-B14F-4D97-AF65-F5344CB8AC3E}">
        <p14:creationId xmlns:p14="http://schemas.microsoft.com/office/powerpoint/2010/main" val="28543733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0648"/>
            <a:ext cx="7315200" cy="1154097"/>
          </a:xfrm>
        </p:spPr>
        <p:txBody>
          <a:bodyPr>
            <a:normAutofit fontScale="90000"/>
          </a:bodyPr>
          <a:lstStyle/>
          <a:p>
            <a:r>
              <a:rPr lang="en-US" b="1" dirty="0"/>
              <a:t>Methods of graft harvest</a:t>
            </a:r>
            <a:r>
              <a:rPr lang="en-US" dirty="0"/>
              <a:t/>
            </a:r>
            <a:br>
              <a:rPr lang="en-US" dirty="0"/>
            </a:br>
            <a:endParaRPr lang="ar-IQ" dirty="0"/>
          </a:p>
        </p:txBody>
      </p:sp>
      <p:sp>
        <p:nvSpPr>
          <p:cNvPr id="3" name="Content Placeholder 2"/>
          <p:cNvSpPr>
            <a:spLocks noGrp="1"/>
          </p:cNvSpPr>
          <p:nvPr>
            <p:ph idx="1"/>
          </p:nvPr>
        </p:nvSpPr>
        <p:spPr/>
        <p:txBody>
          <a:bodyPr>
            <a:normAutofit/>
          </a:bodyPr>
          <a:lstStyle/>
          <a:p>
            <a:pPr algn="l" rtl="0">
              <a:lnSpc>
                <a:spcPct val="150000"/>
              </a:lnSpc>
            </a:pPr>
            <a:r>
              <a:rPr lang="en-US" sz="2200" dirty="0"/>
              <a:t>Dermatome</a:t>
            </a:r>
          </a:p>
          <a:p>
            <a:pPr algn="l" rtl="0">
              <a:lnSpc>
                <a:spcPct val="150000"/>
              </a:lnSpc>
            </a:pPr>
            <a:r>
              <a:rPr lang="en-US" sz="2200" dirty="0"/>
              <a:t>- </a:t>
            </a:r>
            <a:r>
              <a:rPr lang="en-US" sz="2200" dirty="0" err="1"/>
              <a:t>Humby</a:t>
            </a:r>
            <a:r>
              <a:rPr lang="en-US" sz="2200" dirty="0"/>
              <a:t> (roller),</a:t>
            </a:r>
          </a:p>
          <a:p>
            <a:pPr algn="l" rtl="0">
              <a:lnSpc>
                <a:spcPct val="150000"/>
              </a:lnSpc>
            </a:pPr>
            <a:r>
              <a:rPr lang="en-US" sz="2200" dirty="0"/>
              <a:t>-scalpel.</a:t>
            </a:r>
          </a:p>
          <a:p>
            <a:pPr algn="l" rtl="0">
              <a:lnSpc>
                <a:spcPct val="150000"/>
              </a:lnSpc>
            </a:pPr>
            <a:endParaRPr lang="ar-IQ" sz="2200" dirty="0"/>
          </a:p>
        </p:txBody>
      </p:sp>
    </p:spTree>
    <p:extLst>
      <p:ext uri="{BB962C8B-B14F-4D97-AF65-F5344CB8AC3E}">
        <p14:creationId xmlns:p14="http://schemas.microsoft.com/office/powerpoint/2010/main" val="26183875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2656"/>
            <a:ext cx="7315200" cy="1154097"/>
          </a:xfrm>
        </p:spPr>
        <p:txBody>
          <a:bodyPr>
            <a:normAutofit fontScale="90000"/>
          </a:bodyPr>
          <a:lstStyle/>
          <a:p>
            <a:r>
              <a:rPr lang="en-US" b="1" dirty="0"/>
              <a:t>Flap</a:t>
            </a:r>
            <a:r>
              <a:rPr lang="en-US" dirty="0"/>
              <a:t> </a:t>
            </a:r>
            <a:br>
              <a:rPr lang="en-US" dirty="0"/>
            </a:br>
            <a:endParaRPr lang="ar-IQ" dirty="0"/>
          </a:p>
        </p:txBody>
      </p:sp>
      <p:sp>
        <p:nvSpPr>
          <p:cNvPr id="3" name="Content Placeholder 2"/>
          <p:cNvSpPr>
            <a:spLocks noGrp="1"/>
          </p:cNvSpPr>
          <p:nvPr>
            <p:ph idx="1"/>
          </p:nvPr>
        </p:nvSpPr>
        <p:spPr/>
        <p:txBody>
          <a:bodyPr>
            <a:normAutofit/>
          </a:bodyPr>
          <a:lstStyle/>
          <a:p>
            <a:pPr algn="just" rtl="0">
              <a:lnSpc>
                <a:spcPct val="150000"/>
              </a:lnSpc>
            </a:pPr>
            <a:r>
              <a:rPr lang="en-US" sz="2200" dirty="0"/>
              <a:t>is a unit of tissue that may be transferred from a donor to a recipient site while maintaining its blood supply.</a:t>
            </a:r>
            <a:endParaRPr lang="ar-IQ" sz="2200" dirty="0"/>
          </a:p>
        </p:txBody>
      </p:sp>
    </p:spTree>
    <p:extLst>
      <p:ext uri="{BB962C8B-B14F-4D97-AF65-F5344CB8AC3E}">
        <p14:creationId xmlns:p14="http://schemas.microsoft.com/office/powerpoint/2010/main" val="10443988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43408"/>
            <a:ext cx="7315200" cy="1154097"/>
          </a:xfrm>
        </p:spPr>
        <p:txBody>
          <a:bodyPr/>
          <a:lstStyle/>
          <a:p>
            <a:r>
              <a:rPr lang="en-US" dirty="0" smtClean="0"/>
              <a:t>classification</a:t>
            </a:r>
            <a:endParaRPr lang="ar-IQ" dirty="0"/>
          </a:p>
        </p:txBody>
      </p:sp>
      <p:sp>
        <p:nvSpPr>
          <p:cNvPr id="3" name="Content Placeholder 2"/>
          <p:cNvSpPr>
            <a:spLocks noGrp="1"/>
          </p:cNvSpPr>
          <p:nvPr>
            <p:ph idx="1"/>
          </p:nvPr>
        </p:nvSpPr>
        <p:spPr>
          <a:xfrm>
            <a:off x="539552" y="908720"/>
            <a:ext cx="7690048" cy="5688632"/>
          </a:xfrm>
        </p:spPr>
        <p:txBody>
          <a:bodyPr>
            <a:normAutofit fontScale="92500" lnSpcReduction="10000"/>
          </a:bodyPr>
          <a:lstStyle/>
          <a:p>
            <a:pPr marL="502920" lvl="0" indent="-457200" algn="l" rtl="0">
              <a:lnSpc>
                <a:spcPct val="150000"/>
              </a:lnSpc>
              <a:buFont typeface="+mj-lt"/>
              <a:buAutoNum type="arabicPeriod"/>
            </a:pPr>
            <a:r>
              <a:rPr lang="en-US" b="1" dirty="0">
                <a:latin typeface="Times New Roman" pitchFamily="18" charset="0"/>
                <a:cs typeface="Times New Roman" pitchFamily="18" charset="0"/>
              </a:rPr>
              <a:t> </a:t>
            </a:r>
            <a:r>
              <a:rPr lang="en-US" b="1" u="sng" dirty="0">
                <a:latin typeface="Times New Roman" pitchFamily="18" charset="0"/>
                <a:cs typeface="Times New Roman" pitchFamily="18" charset="0"/>
              </a:rPr>
              <a:t>Their component parts</a:t>
            </a:r>
            <a:r>
              <a:rPr lang="en-US" u="sng" dirty="0">
                <a:latin typeface="Times New Roman" pitchFamily="18" charset="0"/>
                <a:cs typeface="Times New Roman" pitchFamily="18" charset="0"/>
              </a:rPr>
              <a:t> </a:t>
            </a:r>
            <a:r>
              <a:rPr lang="en-US" dirty="0">
                <a:latin typeface="Times New Roman" pitchFamily="18" charset="0"/>
                <a:cs typeface="Times New Roman" pitchFamily="18" charset="0"/>
              </a:rPr>
              <a:t>(e.g., cutaneous, </a:t>
            </a:r>
            <a:r>
              <a:rPr lang="en-US" dirty="0" err="1">
                <a:latin typeface="Times New Roman" pitchFamily="18" charset="0"/>
                <a:cs typeface="Times New Roman" pitchFamily="18" charset="0"/>
              </a:rPr>
              <a:t>musculocutaneous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osseocutaneous</a:t>
            </a:r>
            <a:r>
              <a:rPr lang="en-US" dirty="0">
                <a:latin typeface="Times New Roman" pitchFamily="18" charset="0"/>
                <a:cs typeface="Times New Roman" pitchFamily="18" charset="0"/>
              </a:rPr>
              <a:t>).</a:t>
            </a:r>
          </a:p>
          <a:p>
            <a:pPr marL="502920" indent="-457200" algn="l" rtl="0">
              <a:lnSpc>
                <a:spcPct val="150000"/>
              </a:lnSpc>
              <a:buFont typeface="+mj-lt"/>
              <a:buAutoNum type="arabicPeriod"/>
            </a:pPr>
            <a:r>
              <a:rPr lang="en-US" b="1" u="sng" dirty="0">
                <a:latin typeface="Times New Roman" pitchFamily="18" charset="0"/>
                <a:cs typeface="Times New Roman" pitchFamily="18" charset="0"/>
              </a:rPr>
              <a:t>Their Region in relationship to the defect </a:t>
            </a:r>
            <a:r>
              <a:rPr lang="en-US" dirty="0" smtClean="0">
                <a:latin typeface="Times New Roman" pitchFamily="18" charset="0"/>
                <a:cs typeface="Times New Roman" pitchFamily="18" charset="0"/>
              </a:rPr>
              <a:t>as </a:t>
            </a:r>
            <a:r>
              <a:rPr lang="en-US" dirty="0" err="1" smtClean="0">
                <a:latin typeface="Times New Roman" pitchFamily="18" charset="0"/>
                <a:cs typeface="Times New Roman" pitchFamily="18" charset="0"/>
              </a:rPr>
              <a:t>loacl,regional</a:t>
            </a:r>
            <a:r>
              <a:rPr lang="en-US" dirty="0" smtClean="0">
                <a:latin typeface="Times New Roman" pitchFamily="18" charset="0"/>
                <a:cs typeface="Times New Roman" pitchFamily="18" charset="0"/>
              </a:rPr>
              <a:t> &amp; distant flap</a:t>
            </a:r>
          </a:p>
          <a:p>
            <a:pPr marL="502920" lvl="0" indent="-457200" algn="l" rtl="0">
              <a:lnSpc>
                <a:spcPct val="150000"/>
              </a:lnSpc>
              <a:buFont typeface="+mj-lt"/>
              <a:buAutoNum type="arabicPeriod"/>
            </a:pPr>
            <a:r>
              <a:rPr lang="en-US" b="1" u="sng" dirty="0">
                <a:latin typeface="Times New Roman" pitchFamily="18" charset="0"/>
                <a:cs typeface="Times New Roman" pitchFamily="18" charset="0"/>
              </a:rPr>
              <a:t>Their nature of the blood supply</a:t>
            </a:r>
            <a:r>
              <a:rPr lang="en-US" u="sng" dirty="0">
                <a:latin typeface="Times New Roman" pitchFamily="18" charset="0"/>
                <a:cs typeface="Times New Roman" pitchFamily="18" charset="0"/>
              </a:rPr>
              <a:t> </a:t>
            </a:r>
            <a:r>
              <a:rPr lang="en-US" u="sng" dirty="0" smtClean="0">
                <a:latin typeface="Times New Roman" pitchFamily="18" charset="0"/>
                <a:cs typeface="Times New Roman" pitchFamily="18" charset="0"/>
              </a:rPr>
              <a:t> </a:t>
            </a:r>
          </a:p>
          <a:p>
            <a:pPr algn="l" rtl="0">
              <a:lnSpc>
                <a:spcPct val="150000"/>
              </a:lnSpc>
            </a:pPr>
            <a:r>
              <a:rPr lang="en-US" dirty="0" smtClean="0">
                <a:latin typeface="Times New Roman" pitchFamily="18" charset="0"/>
                <a:cs typeface="Times New Roman" pitchFamily="18" charset="0"/>
              </a:rPr>
              <a:t>Axial </a:t>
            </a:r>
            <a:r>
              <a:rPr lang="en-US" dirty="0">
                <a:latin typeface="Times New Roman" pitchFamily="18" charset="0"/>
                <a:cs typeface="Times New Roman" pitchFamily="18" charset="0"/>
              </a:rPr>
              <a:t>Pattern Flap </a:t>
            </a:r>
          </a:p>
          <a:p>
            <a:pPr algn="l" rtl="0">
              <a:lnSpc>
                <a:spcPct val="150000"/>
              </a:lnSpc>
            </a:pPr>
            <a:r>
              <a:rPr lang="en-US" dirty="0" smtClean="0">
                <a:latin typeface="Times New Roman" pitchFamily="18" charset="0"/>
                <a:cs typeface="Times New Roman" pitchFamily="18" charset="0"/>
              </a:rPr>
              <a:t>Random </a:t>
            </a:r>
            <a:r>
              <a:rPr lang="en-US" dirty="0">
                <a:latin typeface="Times New Roman" pitchFamily="18" charset="0"/>
                <a:cs typeface="Times New Roman" pitchFamily="18" charset="0"/>
              </a:rPr>
              <a:t>Pattern Flap </a:t>
            </a:r>
            <a:endParaRPr lang="en-US" dirty="0" smtClean="0">
              <a:latin typeface="Times New Roman" pitchFamily="18" charset="0"/>
              <a:cs typeface="Times New Roman" pitchFamily="18" charset="0"/>
            </a:endParaRPr>
          </a:p>
          <a:p>
            <a:pPr algn="l" rtl="0">
              <a:lnSpc>
                <a:spcPct val="150000"/>
              </a:lnSpc>
            </a:pPr>
            <a:r>
              <a:rPr lang="en-US" dirty="0" smtClean="0">
                <a:latin typeface="Times New Roman" pitchFamily="18" charset="0"/>
                <a:cs typeface="Times New Roman" pitchFamily="18" charset="0"/>
              </a:rPr>
              <a:t>Free </a:t>
            </a:r>
            <a:r>
              <a:rPr lang="en-US" dirty="0">
                <a:latin typeface="Times New Roman" pitchFamily="18" charset="0"/>
                <a:cs typeface="Times New Roman" pitchFamily="18" charset="0"/>
              </a:rPr>
              <a:t>flap </a:t>
            </a:r>
            <a:r>
              <a:rPr lang="en-US" dirty="0" err="1">
                <a:latin typeface="Times New Roman" pitchFamily="18" charset="0"/>
                <a:cs typeface="Times New Roman" pitchFamily="18" charset="0"/>
              </a:rPr>
              <a:t>microvascular</a:t>
            </a:r>
            <a:r>
              <a:rPr lang="en-US" dirty="0">
                <a:latin typeface="Times New Roman" pitchFamily="18" charset="0"/>
                <a:cs typeface="Times New Roman" pitchFamily="18" charset="0"/>
              </a:rPr>
              <a:t> free tissue transfer </a:t>
            </a:r>
            <a:endParaRPr lang="en-US" dirty="0" smtClean="0">
              <a:latin typeface="Times New Roman" pitchFamily="18" charset="0"/>
              <a:cs typeface="Times New Roman" pitchFamily="18" charset="0"/>
            </a:endParaRPr>
          </a:p>
          <a:p>
            <a:pPr marL="45720" lvl="0" indent="0" algn="l" rtl="0">
              <a:lnSpc>
                <a:spcPct val="150000"/>
              </a:lnSpc>
              <a:buNone/>
            </a:pPr>
            <a:r>
              <a:rPr lang="en-US" u="sng" dirty="0" smtClean="0">
                <a:latin typeface="Times New Roman" pitchFamily="18" charset="0"/>
                <a:cs typeface="Times New Roman" pitchFamily="18" charset="0"/>
              </a:rPr>
              <a:t>4-</a:t>
            </a:r>
            <a:r>
              <a:rPr lang="en-US" b="1" u="sng" dirty="0">
                <a:latin typeface="Times New Roman" pitchFamily="18" charset="0"/>
                <a:cs typeface="Times New Roman" pitchFamily="18" charset="0"/>
              </a:rPr>
              <a:t>Their movement placed on the flap</a:t>
            </a:r>
            <a:r>
              <a:rPr lang="en-US" u="sng" dirty="0">
                <a:latin typeface="Times New Roman" pitchFamily="18" charset="0"/>
                <a:cs typeface="Times New Roman" pitchFamily="18" charset="0"/>
              </a:rPr>
              <a:t> </a:t>
            </a:r>
            <a:endParaRPr lang="en-US" u="sng" dirty="0" smtClean="0">
              <a:latin typeface="Times New Roman" pitchFamily="18" charset="0"/>
              <a:cs typeface="Times New Roman" pitchFamily="18" charset="0"/>
            </a:endParaRPr>
          </a:p>
          <a:p>
            <a:pPr algn="l" rtl="0">
              <a:lnSpc>
                <a:spcPct val="150000"/>
              </a:lnSpc>
            </a:pPr>
            <a:r>
              <a:rPr lang="en-US" dirty="0">
                <a:latin typeface="Times New Roman" pitchFamily="18" charset="0"/>
                <a:cs typeface="Times New Roman" pitchFamily="18" charset="0"/>
              </a:rPr>
              <a:t>Advancement flaps </a:t>
            </a:r>
            <a:endParaRPr lang="en-US" dirty="0" smtClean="0">
              <a:latin typeface="Times New Roman" pitchFamily="18" charset="0"/>
              <a:cs typeface="Times New Roman" pitchFamily="18" charset="0"/>
            </a:endParaRPr>
          </a:p>
          <a:p>
            <a:pPr algn="l" rtl="0">
              <a:lnSpc>
                <a:spcPct val="150000"/>
              </a:lnSpc>
            </a:pPr>
            <a:r>
              <a:rPr lang="en-US" dirty="0">
                <a:latin typeface="Times New Roman" pitchFamily="18" charset="0"/>
                <a:cs typeface="Times New Roman" pitchFamily="18" charset="0"/>
              </a:rPr>
              <a:t>Rotation flap </a:t>
            </a:r>
            <a:endParaRPr lang="en-US" dirty="0" smtClean="0">
              <a:latin typeface="Times New Roman" pitchFamily="18" charset="0"/>
              <a:cs typeface="Times New Roman" pitchFamily="18" charset="0"/>
            </a:endParaRPr>
          </a:p>
          <a:p>
            <a:pPr algn="l" rtl="0">
              <a:lnSpc>
                <a:spcPct val="150000"/>
              </a:lnSpc>
            </a:pPr>
            <a:r>
              <a:rPr lang="en-US" dirty="0">
                <a:latin typeface="Times New Roman" pitchFamily="18" charset="0"/>
                <a:cs typeface="Times New Roman" pitchFamily="18" charset="0"/>
              </a:rPr>
              <a:t>Transposition flaps </a:t>
            </a:r>
          </a:p>
          <a:p>
            <a:pPr marL="502920" indent="-457200" algn="l" rtl="0">
              <a:lnSpc>
                <a:spcPct val="150000"/>
              </a:lnSpc>
              <a:buFont typeface="+mj-lt"/>
              <a:buAutoNum type="arabicPeriod"/>
            </a:pPr>
            <a:endParaRPr lang="ar-IQ" dirty="0">
              <a:latin typeface="Times New Roman" pitchFamily="18" charset="0"/>
              <a:cs typeface="Times New Roman" pitchFamily="18" charset="0"/>
            </a:endParaRPr>
          </a:p>
        </p:txBody>
      </p:sp>
    </p:spTree>
    <p:extLst>
      <p:ext uri="{BB962C8B-B14F-4D97-AF65-F5344CB8AC3E}">
        <p14:creationId xmlns:p14="http://schemas.microsoft.com/office/powerpoint/2010/main" val="8286853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548680"/>
            <a:ext cx="7762056" cy="6120679"/>
          </a:xfrm>
        </p:spPr>
        <p:txBody>
          <a:bodyPr>
            <a:normAutofit lnSpcReduction="10000"/>
          </a:bodyPr>
          <a:lstStyle/>
          <a:p>
            <a:pPr algn="just" rtl="0">
              <a:lnSpc>
                <a:spcPct val="150000"/>
              </a:lnSpc>
            </a:pPr>
            <a:r>
              <a:rPr lang="en-US" b="1" u="sng" dirty="0">
                <a:latin typeface="Times New Roman" pitchFamily="18" charset="0"/>
                <a:cs typeface="Times New Roman" pitchFamily="18" charset="0"/>
              </a:rPr>
              <a:t>Local flaps</a:t>
            </a:r>
            <a:r>
              <a:rPr lang="en-US" u="sng" dirty="0">
                <a:latin typeface="Times New Roman" pitchFamily="18" charset="0"/>
                <a:cs typeface="Times New Roman" pitchFamily="18" charset="0"/>
              </a:rPr>
              <a:t> </a:t>
            </a:r>
            <a:r>
              <a:rPr lang="en-US" dirty="0">
                <a:latin typeface="Times New Roman" pitchFamily="18" charset="0"/>
                <a:cs typeface="Times New Roman" pitchFamily="18" charset="0"/>
              </a:rPr>
              <a:t>are considered adjacent to the primary defect. Like rhomboid, </a:t>
            </a:r>
            <a:r>
              <a:rPr lang="en-US" dirty="0" err="1">
                <a:latin typeface="Times New Roman" pitchFamily="18" charset="0"/>
                <a:cs typeface="Times New Roman" pitchFamily="18" charset="0"/>
              </a:rPr>
              <a:t>bilobed,V</a:t>
            </a:r>
            <a:r>
              <a:rPr lang="en-US" dirty="0">
                <a:latin typeface="Times New Roman" pitchFamily="18" charset="0"/>
                <a:cs typeface="Times New Roman" pitchFamily="18" charset="0"/>
              </a:rPr>
              <a:t>-Y advancement flap.</a:t>
            </a:r>
          </a:p>
          <a:p>
            <a:pPr algn="just" rtl="0">
              <a:lnSpc>
                <a:spcPct val="150000"/>
              </a:lnSpc>
            </a:pPr>
            <a:r>
              <a:rPr lang="en-US" b="1" u="sng" dirty="0">
                <a:latin typeface="Times New Roman" pitchFamily="18" charset="0"/>
                <a:cs typeface="Times New Roman" pitchFamily="18" charset="0"/>
              </a:rPr>
              <a:t>Regional flap</a:t>
            </a:r>
            <a:r>
              <a:rPr lang="en-US" u="sng" dirty="0">
                <a:latin typeface="Times New Roman" pitchFamily="18" charset="0"/>
                <a:cs typeface="Times New Roman" pitchFamily="18" charset="0"/>
              </a:rPr>
              <a:t> </a:t>
            </a:r>
            <a:r>
              <a:rPr lang="en-US" dirty="0">
                <a:latin typeface="Times New Roman" pitchFamily="18" charset="0"/>
                <a:cs typeface="Times New Roman" pitchFamily="18" charset="0"/>
              </a:rPr>
              <a:t>donor sites are located on different areas of the same body part. Like lateral cervical </a:t>
            </a:r>
            <a:r>
              <a:rPr lang="en-US" dirty="0" err="1">
                <a:latin typeface="Times New Roman" pitchFamily="18" charset="0"/>
                <a:cs typeface="Times New Roman" pitchFamily="18" charset="0"/>
              </a:rPr>
              <a:t>flap,temporal</a:t>
            </a:r>
            <a:r>
              <a:rPr lang="en-US" dirty="0">
                <a:latin typeface="Times New Roman" pitchFamily="18" charset="0"/>
                <a:cs typeface="Times New Roman" pitchFamily="18" charset="0"/>
              </a:rPr>
              <a:t> &amp; </a:t>
            </a:r>
            <a:r>
              <a:rPr lang="en-US" dirty="0" err="1">
                <a:latin typeface="Times New Roman" pitchFamily="18" charset="0"/>
                <a:cs typeface="Times New Roman" pitchFamily="18" charset="0"/>
              </a:rPr>
              <a:t>forhead</a:t>
            </a:r>
            <a:r>
              <a:rPr lang="en-US" dirty="0">
                <a:latin typeface="Times New Roman" pitchFamily="18" charset="0"/>
                <a:cs typeface="Times New Roman" pitchFamily="18" charset="0"/>
              </a:rPr>
              <a:t> flap.</a:t>
            </a:r>
          </a:p>
          <a:p>
            <a:pPr algn="just" rtl="0">
              <a:lnSpc>
                <a:spcPct val="150000"/>
              </a:lnSpc>
            </a:pPr>
            <a:r>
              <a:rPr lang="en-US" dirty="0">
                <a:latin typeface="Times New Roman" pitchFamily="18" charset="0"/>
                <a:cs typeface="Times New Roman" pitchFamily="18" charset="0"/>
              </a:rPr>
              <a:t>- </a:t>
            </a:r>
            <a:r>
              <a:rPr lang="en-US" b="1" u="sng" dirty="0">
                <a:latin typeface="Times New Roman" pitchFamily="18" charset="0"/>
                <a:cs typeface="Times New Roman" pitchFamily="18" charset="0"/>
              </a:rPr>
              <a:t>Distant flap</a:t>
            </a:r>
            <a:r>
              <a:rPr lang="en-US" u="sng" dirty="0">
                <a:latin typeface="Times New Roman" pitchFamily="18" charset="0"/>
                <a:cs typeface="Times New Roman" pitchFamily="18" charset="0"/>
              </a:rPr>
              <a:t> </a:t>
            </a:r>
            <a:r>
              <a:rPr lang="en-US" dirty="0">
                <a:latin typeface="Times New Roman" pitchFamily="18" charset="0"/>
                <a:cs typeface="Times New Roman" pitchFamily="18" charset="0"/>
              </a:rPr>
              <a:t>is a flap taken from different body parts are used as the donor site</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.like fibula </a:t>
            </a:r>
            <a:r>
              <a:rPr lang="en-US" dirty="0" err="1">
                <a:latin typeface="Times New Roman" pitchFamily="18" charset="0"/>
                <a:cs typeface="Times New Roman" pitchFamily="18" charset="0"/>
              </a:rPr>
              <a:t>flap,forearm</a:t>
            </a:r>
            <a:r>
              <a:rPr lang="en-US" dirty="0">
                <a:latin typeface="Times New Roman" pitchFamily="18" charset="0"/>
                <a:cs typeface="Times New Roman" pitchFamily="18" charset="0"/>
              </a:rPr>
              <a:t> flap.</a:t>
            </a:r>
          </a:p>
          <a:p>
            <a:pPr algn="just" rtl="0">
              <a:lnSpc>
                <a:spcPct val="150000"/>
              </a:lnSpc>
            </a:pPr>
            <a:r>
              <a:rPr lang="en-US" b="1" u="sng" dirty="0">
                <a:latin typeface="Times New Roman" pitchFamily="18" charset="0"/>
                <a:cs typeface="Times New Roman" pitchFamily="18" charset="0"/>
              </a:rPr>
              <a:t>Axial Pattern Flap </a:t>
            </a:r>
            <a:r>
              <a:rPr lang="en-US" b="1" u="sng" dirty="0" smtClean="0">
                <a:latin typeface="Times New Roman" pitchFamily="18" charset="0"/>
                <a:cs typeface="Times New Roman" pitchFamily="18" charset="0"/>
              </a:rPr>
              <a:t> </a:t>
            </a:r>
            <a:r>
              <a:rPr lang="en-US" dirty="0">
                <a:latin typeface="Times New Roman" pitchFamily="18" charset="0"/>
                <a:cs typeface="Times New Roman" pitchFamily="18" charset="0"/>
              </a:rPr>
              <a:t>A single flap which has an anatomically recognized </a:t>
            </a:r>
            <a:r>
              <a:rPr lang="en-US" dirty="0" err="1">
                <a:latin typeface="Times New Roman" pitchFamily="18" charset="0"/>
                <a:cs typeface="Times New Roman" pitchFamily="18" charset="0"/>
              </a:rPr>
              <a:t>arteriovenous</a:t>
            </a:r>
            <a:r>
              <a:rPr lang="en-US" dirty="0">
                <a:latin typeface="Times New Roman" pitchFamily="18" charset="0"/>
                <a:cs typeface="Times New Roman" pitchFamily="18" charset="0"/>
              </a:rPr>
              <a:t> system running along its long axis. Such a flap, because of the presence of its axial </a:t>
            </a:r>
            <a:r>
              <a:rPr lang="en-US" dirty="0" err="1">
                <a:latin typeface="Times New Roman" pitchFamily="18" charset="0"/>
                <a:cs typeface="Times New Roman" pitchFamily="18" charset="0"/>
              </a:rPr>
              <a:t>arterio</a:t>
            </a:r>
            <a:r>
              <a:rPr lang="en-US" dirty="0">
                <a:latin typeface="Times New Roman" pitchFamily="18" charset="0"/>
                <a:cs typeface="Times New Roman" pitchFamily="18" charset="0"/>
              </a:rPr>
              <a:t>-venous system, is not subject to many of the restrictions which apply to flaps in </a:t>
            </a:r>
            <a:r>
              <a:rPr lang="en-US" dirty="0" smtClean="0">
                <a:latin typeface="Times New Roman" pitchFamily="18" charset="0"/>
                <a:cs typeface="Times New Roman" pitchFamily="18" charset="0"/>
              </a:rPr>
              <a:t>general</a:t>
            </a:r>
          </a:p>
          <a:p>
            <a:pPr algn="just" rtl="0">
              <a:lnSpc>
                <a:spcPct val="150000"/>
              </a:lnSpc>
            </a:pPr>
            <a:r>
              <a:rPr lang="en-US" b="1" u="sng" dirty="0">
                <a:latin typeface="Times New Roman" pitchFamily="18" charset="0"/>
                <a:cs typeface="Times New Roman" pitchFamily="18" charset="0"/>
              </a:rPr>
              <a:t>Random Pattern Flap </a:t>
            </a:r>
            <a:r>
              <a:rPr lang="en-US" dirty="0">
                <a:latin typeface="Times New Roman" pitchFamily="18" charset="0"/>
                <a:cs typeface="Times New Roman" pitchFamily="18" charset="0"/>
              </a:rPr>
              <a:t>- has no named blood supply, rather, it uses the dermal (mucosal) and </a:t>
            </a:r>
            <a:r>
              <a:rPr lang="en-US" dirty="0" err="1">
                <a:latin typeface="Times New Roman" pitchFamily="18" charset="0"/>
                <a:cs typeface="Times New Roman" pitchFamily="18" charset="0"/>
              </a:rPr>
              <a:t>subdermal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submucosal</a:t>
            </a:r>
            <a:r>
              <a:rPr lang="en-US" dirty="0">
                <a:latin typeface="Times New Roman" pitchFamily="18" charset="0"/>
                <a:cs typeface="Times New Roman" pitchFamily="18" charset="0"/>
              </a:rPr>
              <a:t>) plexus as its blood supply.</a:t>
            </a:r>
            <a:endParaRPr lang="ar-IQ" dirty="0">
              <a:latin typeface="Times New Roman" pitchFamily="18" charset="0"/>
              <a:cs typeface="Times New Roman" pitchFamily="18" charset="0"/>
            </a:endParaRPr>
          </a:p>
        </p:txBody>
      </p:sp>
    </p:spTree>
    <p:extLst>
      <p:ext uri="{BB962C8B-B14F-4D97-AF65-F5344CB8AC3E}">
        <p14:creationId xmlns:p14="http://schemas.microsoft.com/office/powerpoint/2010/main" val="6219799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620688"/>
            <a:ext cx="7618040" cy="5976663"/>
          </a:xfrm>
        </p:spPr>
        <p:txBody>
          <a:bodyPr>
            <a:normAutofit/>
          </a:bodyPr>
          <a:lstStyle/>
          <a:p>
            <a:pPr algn="just" rtl="0">
              <a:lnSpc>
                <a:spcPct val="150000"/>
              </a:lnSpc>
            </a:pPr>
            <a:r>
              <a:rPr lang="en-US" sz="2200" b="1" dirty="0"/>
              <a:t>Advancement flaps</a:t>
            </a:r>
            <a:r>
              <a:rPr lang="en-US" sz="2200" dirty="0"/>
              <a:t> use mobilized tissue in a direction toward the primary defect. </a:t>
            </a:r>
            <a:endParaRPr lang="en-US" sz="2200" dirty="0" smtClean="0"/>
          </a:p>
          <a:p>
            <a:pPr algn="just" rtl="0">
              <a:lnSpc>
                <a:spcPct val="150000"/>
              </a:lnSpc>
            </a:pPr>
            <a:r>
              <a:rPr lang="en-US" sz="2200" b="1" dirty="0"/>
              <a:t>Rotation flap</a:t>
            </a:r>
            <a:r>
              <a:rPr lang="en-US" sz="2200" dirty="0"/>
              <a:t> pivot mobilized tissue around a point toward the primary defect. </a:t>
            </a:r>
            <a:endParaRPr lang="en-US" sz="2200" dirty="0" smtClean="0"/>
          </a:p>
          <a:p>
            <a:pPr algn="just" rtl="0">
              <a:lnSpc>
                <a:spcPct val="150000"/>
              </a:lnSpc>
            </a:pPr>
            <a:r>
              <a:rPr lang="en-US" sz="2200" b="1" dirty="0"/>
              <a:t>Transposition flaps</a:t>
            </a:r>
            <a:r>
              <a:rPr lang="en-US" sz="2200" dirty="0"/>
              <a:t> are mobilized tissues that traverse adjacent tissue by rotation and/or </a:t>
            </a:r>
            <a:r>
              <a:rPr lang="en-US" sz="2200" dirty="0" err="1"/>
              <a:t>dvancement</a:t>
            </a:r>
            <a:r>
              <a:rPr lang="en-US" sz="2200" dirty="0"/>
              <a:t> in an effort to close the primary defect.</a:t>
            </a:r>
            <a:endParaRPr lang="ar-IQ" sz="2200" dirty="0"/>
          </a:p>
        </p:txBody>
      </p:sp>
    </p:spTree>
    <p:extLst>
      <p:ext uri="{BB962C8B-B14F-4D97-AF65-F5344CB8AC3E}">
        <p14:creationId xmlns:p14="http://schemas.microsoft.com/office/powerpoint/2010/main" val="40894054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484784"/>
            <a:ext cx="7315200" cy="1154097"/>
          </a:xfrm>
        </p:spPr>
        <p:txBody>
          <a:bodyPr>
            <a:normAutofit fontScale="90000"/>
          </a:bodyPr>
          <a:lstStyle/>
          <a:p>
            <a:r>
              <a:rPr lang="en-US" b="1" dirty="0"/>
              <a:t>Examples of Flaps used in </a:t>
            </a:r>
            <a:r>
              <a:rPr lang="en-US" b="1" dirty="0" err="1"/>
              <a:t>Maxillo</a:t>
            </a:r>
            <a:r>
              <a:rPr lang="en-US" b="1" dirty="0"/>
              <a:t>-Mandibular Reconstruction</a:t>
            </a:r>
            <a:r>
              <a:rPr lang="en-US" dirty="0"/>
              <a:t/>
            </a:r>
            <a:br>
              <a:rPr lang="en-US" dirty="0"/>
            </a:br>
            <a:endParaRPr lang="ar-IQ" dirty="0"/>
          </a:p>
        </p:txBody>
      </p:sp>
      <p:sp>
        <p:nvSpPr>
          <p:cNvPr id="3" name="Content Placeholder 2"/>
          <p:cNvSpPr>
            <a:spLocks noGrp="1"/>
          </p:cNvSpPr>
          <p:nvPr>
            <p:ph idx="1"/>
          </p:nvPr>
        </p:nvSpPr>
        <p:spPr>
          <a:xfrm>
            <a:off x="914400" y="2204864"/>
            <a:ext cx="7315200" cy="4320479"/>
          </a:xfrm>
        </p:spPr>
        <p:txBody>
          <a:bodyPr/>
          <a:lstStyle/>
          <a:p>
            <a:pPr algn="l" rtl="0"/>
            <a:r>
              <a:rPr lang="en-US" b="1" dirty="0"/>
              <a:t>Palatal </a:t>
            </a:r>
            <a:r>
              <a:rPr lang="en-US" b="1" dirty="0" smtClean="0"/>
              <a:t>Flap</a:t>
            </a:r>
            <a:r>
              <a:rPr lang="en-US" dirty="0" smtClean="0"/>
              <a:t>:</a:t>
            </a:r>
          </a:p>
          <a:p>
            <a:pPr marL="45720" indent="0" algn="just" rtl="0">
              <a:lnSpc>
                <a:spcPct val="150000"/>
              </a:lnSpc>
              <a:buNone/>
            </a:pPr>
            <a:r>
              <a:rPr lang="en-US" dirty="0" smtClean="0"/>
              <a:t> represents the most commonly used local reconstruction in oral and maxillofacial surgery for the closure of </a:t>
            </a:r>
            <a:r>
              <a:rPr lang="en-US" dirty="0" err="1" smtClean="0"/>
              <a:t>oro-antral</a:t>
            </a:r>
            <a:r>
              <a:rPr lang="en-US" dirty="0" smtClean="0"/>
              <a:t> fistulas following dental extractions. Palatal reconstructive flaps can be unilateral or bilateral, which are </a:t>
            </a:r>
            <a:r>
              <a:rPr lang="en-US" dirty="0" err="1" smtClean="0"/>
              <a:t>pedicled</a:t>
            </a:r>
            <a:r>
              <a:rPr lang="en-US" dirty="0" smtClean="0"/>
              <a:t> flaps based on the palatal artery and vein. The entire palatal mucosa can be raised and rotated as a flap or a finger flap alone can be used. The donor area is left for secondary granulation and is </a:t>
            </a:r>
            <a:r>
              <a:rPr lang="en-US" dirty="0" err="1" smtClean="0"/>
              <a:t>mucosalised</a:t>
            </a:r>
            <a:r>
              <a:rPr lang="en-US" dirty="0" smtClean="0"/>
              <a:t> in three to five weeks yielding a smooth surface. </a:t>
            </a:r>
          </a:p>
          <a:p>
            <a:pPr algn="l" rtl="0"/>
            <a:endParaRPr lang="ar-IQ" dirty="0"/>
          </a:p>
        </p:txBody>
      </p:sp>
    </p:spTree>
    <p:extLst>
      <p:ext uri="{BB962C8B-B14F-4D97-AF65-F5344CB8AC3E}">
        <p14:creationId xmlns:p14="http://schemas.microsoft.com/office/powerpoint/2010/main" val="1623937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332656"/>
            <a:ext cx="7315200" cy="1154097"/>
          </a:xfrm>
        </p:spPr>
        <p:txBody>
          <a:bodyPr/>
          <a:lstStyle/>
          <a:p>
            <a:r>
              <a:rPr lang="en-US" dirty="0"/>
              <a:t>Defects of the facial bones</a:t>
            </a:r>
            <a:endParaRPr lang="ar-IQ" dirty="0"/>
          </a:p>
        </p:txBody>
      </p:sp>
      <p:sp>
        <p:nvSpPr>
          <p:cNvPr id="3" name="Content Placeholder 2"/>
          <p:cNvSpPr>
            <a:spLocks noGrp="1"/>
          </p:cNvSpPr>
          <p:nvPr>
            <p:ph idx="1"/>
          </p:nvPr>
        </p:nvSpPr>
        <p:spPr>
          <a:xfrm>
            <a:off x="914400" y="1772817"/>
            <a:ext cx="7315200" cy="4536544"/>
          </a:xfrm>
        </p:spPr>
        <p:txBody>
          <a:bodyPr>
            <a:normAutofit/>
          </a:bodyPr>
          <a:lstStyle/>
          <a:p>
            <a:pPr algn="l" rtl="0"/>
            <a:r>
              <a:rPr lang="en-US" sz="2400" b="1" u="sng" dirty="0" smtClean="0">
                <a:latin typeface="Times New Roman" pitchFamily="18" charset="0"/>
                <a:cs typeface="Times New Roman" pitchFamily="18" charset="0"/>
              </a:rPr>
              <a:t>Causes</a:t>
            </a:r>
          </a:p>
          <a:p>
            <a:pPr marL="502920" indent="-457200" algn="l" rtl="0">
              <a:buFont typeface="+mj-lt"/>
              <a:buAutoNum type="arabicPeriod"/>
            </a:pPr>
            <a:r>
              <a:rPr lang="en-US" sz="2400" dirty="0"/>
              <a:t>congenital </a:t>
            </a:r>
            <a:r>
              <a:rPr lang="en-US" sz="2400" dirty="0" smtClean="0"/>
              <a:t>deformities</a:t>
            </a:r>
          </a:p>
          <a:p>
            <a:pPr marL="502920" indent="-457200" algn="l" rtl="0">
              <a:buFont typeface="+mj-lt"/>
              <a:buAutoNum type="arabicPeriod"/>
            </a:pPr>
            <a:r>
              <a:rPr lang="en-US" sz="2400" dirty="0" smtClean="0"/>
              <a:t>Trauma</a:t>
            </a:r>
          </a:p>
          <a:p>
            <a:pPr marL="502920" indent="-457200" algn="l" rtl="0">
              <a:buFont typeface="+mj-lt"/>
              <a:buAutoNum type="arabicPeriod"/>
            </a:pPr>
            <a:r>
              <a:rPr lang="en-US" sz="2400" dirty="0" smtClean="0"/>
              <a:t>Infections</a:t>
            </a:r>
          </a:p>
          <a:p>
            <a:pPr marL="502920" indent="-457200" algn="l" rtl="0">
              <a:buFont typeface="+mj-lt"/>
              <a:buAutoNum type="arabicPeriod"/>
            </a:pPr>
            <a:r>
              <a:rPr lang="en-US" sz="2400" dirty="0"/>
              <a:t>eradication of pathologic conditions</a:t>
            </a:r>
            <a:endParaRPr lang="ar-IQ" sz="2400" b="1" u="sng" dirty="0">
              <a:latin typeface="Times New Roman" pitchFamily="18" charset="0"/>
              <a:cs typeface="Times New Roman" pitchFamily="18" charset="0"/>
            </a:endParaRPr>
          </a:p>
        </p:txBody>
      </p:sp>
    </p:spTree>
    <p:extLst>
      <p:ext uri="{BB962C8B-B14F-4D97-AF65-F5344CB8AC3E}">
        <p14:creationId xmlns:p14="http://schemas.microsoft.com/office/powerpoint/2010/main" val="19679643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7315200" cy="1154097"/>
          </a:xfrm>
        </p:spPr>
        <p:txBody>
          <a:bodyPr/>
          <a:lstStyle/>
          <a:p>
            <a:r>
              <a:rPr lang="en-US" b="1" dirty="0"/>
              <a:t>Tongue Flap</a:t>
            </a:r>
            <a:endParaRPr lang="ar-IQ" dirty="0"/>
          </a:p>
        </p:txBody>
      </p:sp>
      <p:sp>
        <p:nvSpPr>
          <p:cNvPr id="3" name="Content Placeholder 2"/>
          <p:cNvSpPr>
            <a:spLocks noGrp="1"/>
          </p:cNvSpPr>
          <p:nvPr>
            <p:ph idx="1"/>
          </p:nvPr>
        </p:nvSpPr>
        <p:spPr>
          <a:xfrm>
            <a:off x="914400" y="2204865"/>
            <a:ext cx="7315200" cy="4104496"/>
          </a:xfrm>
        </p:spPr>
        <p:txBody>
          <a:bodyPr/>
          <a:lstStyle/>
          <a:p>
            <a:pPr algn="just" rtl="0">
              <a:lnSpc>
                <a:spcPct val="150000"/>
              </a:lnSpc>
            </a:pPr>
            <a:r>
              <a:rPr lang="en-US" dirty="0" smtClean="0"/>
              <a:t>: Tongue </a:t>
            </a:r>
            <a:r>
              <a:rPr lang="en-US" dirty="0"/>
              <a:t>flaps have been used in the reconstruction of local defects of the floor of the mouth as well as in palatal defects. dorsal flaps are used for palatal defects and lateral or ventral flaps are suitable for the mandible or the floor on the mouth. Tongue flap can be anteriorly based or posteriorly based. .</a:t>
            </a:r>
          </a:p>
          <a:p>
            <a:pPr algn="just" rtl="0">
              <a:lnSpc>
                <a:spcPct val="150000"/>
              </a:lnSpc>
            </a:pPr>
            <a:endParaRPr lang="ar-IQ" dirty="0"/>
          </a:p>
        </p:txBody>
      </p:sp>
    </p:spTree>
    <p:extLst>
      <p:ext uri="{BB962C8B-B14F-4D97-AF65-F5344CB8AC3E}">
        <p14:creationId xmlns:p14="http://schemas.microsoft.com/office/powerpoint/2010/main" val="20803475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332656"/>
            <a:ext cx="7315200" cy="1154097"/>
          </a:xfrm>
        </p:spPr>
        <p:txBody>
          <a:bodyPr/>
          <a:lstStyle/>
          <a:p>
            <a:r>
              <a:rPr lang="en-US" b="1" dirty="0" err="1"/>
              <a:t>Buccal</a:t>
            </a:r>
            <a:r>
              <a:rPr lang="en-US" b="1" dirty="0"/>
              <a:t> Fat Pad Flap</a:t>
            </a:r>
            <a:endParaRPr lang="ar-IQ" dirty="0"/>
          </a:p>
        </p:txBody>
      </p:sp>
      <p:sp>
        <p:nvSpPr>
          <p:cNvPr id="3" name="Content Placeholder 2"/>
          <p:cNvSpPr>
            <a:spLocks noGrp="1"/>
          </p:cNvSpPr>
          <p:nvPr>
            <p:ph idx="1"/>
          </p:nvPr>
        </p:nvSpPr>
        <p:spPr>
          <a:xfrm>
            <a:off x="914400" y="1844825"/>
            <a:ext cx="7315200" cy="4464536"/>
          </a:xfrm>
        </p:spPr>
        <p:txBody>
          <a:bodyPr/>
          <a:lstStyle/>
          <a:p>
            <a:pPr algn="just" rtl="0">
              <a:lnSpc>
                <a:spcPct val="150000"/>
              </a:lnSpc>
            </a:pPr>
            <a:r>
              <a:rPr lang="en-US" dirty="0" smtClean="0"/>
              <a:t>Ideally </a:t>
            </a:r>
            <a:r>
              <a:rPr lang="en-US" dirty="0"/>
              <a:t>suited for small </a:t>
            </a:r>
            <a:r>
              <a:rPr lang="en-US" dirty="0" err="1"/>
              <a:t>retromolar</a:t>
            </a:r>
            <a:r>
              <a:rPr lang="en-US" dirty="0"/>
              <a:t> and posterior maxillary defects, this axial pattern flap enjoys a robust blood supply with contributions from the </a:t>
            </a:r>
            <a:r>
              <a:rPr lang="en-US" dirty="0" err="1"/>
              <a:t>buccal</a:t>
            </a:r>
            <a:r>
              <a:rPr lang="en-US" dirty="0"/>
              <a:t> and deep temporal branches of the maxillary artery, the transverse facial branch of the superficial temporal artery, and </a:t>
            </a:r>
            <a:r>
              <a:rPr lang="en-US" dirty="0" err="1"/>
              <a:t>buccinator</a:t>
            </a:r>
            <a:r>
              <a:rPr lang="en-US" dirty="0"/>
              <a:t> branches from the facial artery. Within the fat pad, a network of small arterioles and </a:t>
            </a:r>
            <a:r>
              <a:rPr lang="en-US" dirty="0" err="1"/>
              <a:t>venules</a:t>
            </a:r>
            <a:r>
              <a:rPr lang="en-US" dirty="0"/>
              <a:t> are present .</a:t>
            </a:r>
          </a:p>
          <a:p>
            <a:pPr algn="just" rtl="0">
              <a:lnSpc>
                <a:spcPct val="150000"/>
              </a:lnSpc>
            </a:pPr>
            <a:endParaRPr lang="ar-IQ" dirty="0"/>
          </a:p>
        </p:txBody>
      </p:sp>
    </p:spTree>
    <p:extLst>
      <p:ext uri="{BB962C8B-B14F-4D97-AF65-F5344CB8AC3E}">
        <p14:creationId xmlns:p14="http://schemas.microsoft.com/office/powerpoint/2010/main" val="35550168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Temporalis muscle flap</a:t>
            </a:r>
            <a:r>
              <a:rPr lang="en-US" dirty="0"/>
              <a:t/>
            </a:r>
            <a:br>
              <a:rPr lang="en-US" dirty="0"/>
            </a:br>
            <a:endParaRPr lang="ar-IQ" dirty="0"/>
          </a:p>
        </p:txBody>
      </p:sp>
      <p:sp>
        <p:nvSpPr>
          <p:cNvPr id="3" name="Content Placeholder 2"/>
          <p:cNvSpPr>
            <a:spLocks noGrp="1"/>
          </p:cNvSpPr>
          <p:nvPr>
            <p:ph idx="1"/>
          </p:nvPr>
        </p:nvSpPr>
        <p:spPr/>
        <p:txBody>
          <a:bodyPr/>
          <a:lstStyle/>
          <a:p>
            <a:pPr algn="just" rtl="0">
              <a:lnSpc>
                <a:spcPct val="150000"/>
              </a:lnSpc>
            </a:pPr>
            <a:r>
              <a:rPr lang="en-US" dirty="0"/>
              <a:t>The external cheek, orbital </a:t>
            </a:r>
            <a:r>
              <a:rPr lang="en-US" dirty="0" err="1"/>
              <a:t>exenteration</a:t>
            </a:r>
            <a:r>
              <a:rPr lang="en-US" dirty="0"/>
              <a:t>, as well as maxillary and oral defects can be reconstructed using this flap. </a:t>
            </a:r>
          </a:p>
          <a:p>
            <a:pPr algn="just" rtl="0">
              <a:lnSpc>
                <a:spcPct val="150000"/>
              </a:lnSpc>
            </a:pPr>
            <a:endParaRPr lang="ar-IQ" dirty="0"/>
          </a:p>
        </p:txBody>
      </p:sp>
    </p:spTree>
    <p:extLst>
      <p:ext uri="{BB962C8B-B14F-4D97-AF65-F5344CB8AC3E}">
        <p14:creationId xmlns:p14="http://schemas.microsoft.com/office/powerpoint/2010/main" val="11928885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315200" cy="1154097"/>
          </a:xfrm>
        </p:spPr>
        <p:txBody>
          <a:bodyPr>
            <a:normAutofit fontScale="90000"/>
          </a:bodyPr>
          <a:lstStyle/>
          <a:p>
            <a:r>
              <a:rPr lang="en-US" b="1" dirty="0"/>
              <a:t>lateral cervical flap by</a:t>
            </a:r>
            <a:r>
              <a:rPr lang="en-US" dirty="0"/>
              <a:t> (</a:t>
            </a:r>
            <a:r>
              <a:rPr lang="en-US" dirty="0" err="1"/>
              <a:t>kummoona</a:t>
            </a:r>
            <a:r>
              <a:rPr lang="en-US" dirty="0"/>
              <a:t>)</a:t>
            </a:r>
            <a:endParaRPr lang="ar-IQ" dirty="0"/>
          </a:p>
        </p:txBody>
      </p:sp>
      <p:sp>
        <p:nvSpPr>
          <p:cNvPr id="3" name="Content Placeholder 2"/>
          <p:cNvSpPr>
            <a:spLocks noGrp="1"/>
          </p:cNvSpPr>
          <p:nvPr>
            <p:ph idx="1"/>
          </p:nvPr>
        </p:nvSpPr>
        <p:spPr>
          <a:xfrm>
            <a:off x="395536" y="1484784"/>
            <a:ext cx="8136904" cy="5112567"/>
          </a:xfrm>
        </p:spPr>
        <p:txBody>
          <a:bodyPr>
            <a:normAutofit/>
          </a:bodyPr>
          <a:lstStyle/>
          <a:p>
            <a:pPr algn="just" rtl="0"/>
            <a:r>
              <a:rPr lang="en-US" sz="2200" dirty="0" smtClean="0"/>
              <a:t>includes </a:t>
            </a:r>
            <a:r>
              <a:rPr lang="en-US" sz="2200" dirty="0"/>
              <a:t>skin, fascia and muscle can safely be elevated as superiorly based flap with rich blood supply coming from superficial branch of occipital </a:t>
            </a:r>
            <a:r>
              <a:rPr lang="en-US" sz="2200" dirty="0" smtClean="0"/>
              <a:t>arteries, </a:t>
            </a:r>
            <a:r>
              <a:rPr lang="en-US" sz="2200" dirty="0"/>
              <a:t>the posterior auricular artery and sub mental branch of facial </a:t>
            </a:r>
            <a:r>
              <a:rPr lang="en-US" sz="2200" dirty="0" err="1" smtClean="0"/>
              <a:t>artery.Damage</a:t>
            </a:r>
            <a:r>
              <a:rPr lang="en-US" sz="2200" dirty="0" smtClean="0"/>
              <a:t> </a:t>
            </a:r>
            <a:r>
              <a:rPr lang="en-US" sz="2200" dirty="0"/>
              <a:t>to the sub mental </a:t>
            </a:r>
            <a:r>
              <a:rPr lang="en-US" sz="2200" dirty="0" err="1"/>
              <a:t>branchduring</a:t>
            </a:r>
            <a:r>
              <a:rPr lang="en-US" sz="2200" dirty="0"/>
              <a:t> elevation of the flap has little effect on viability of the flap.</a:t>
            </a:r>
          </a:p>
          <a:p>
            <a:pPr algn="just" rtl="0"/>
            <a:r>
              <a:rPr lang="en-US" sz="2200" dirty="0"/>
              <a:t>The flap can be used for reconstruction of the tongue after hemi </a:t>
            </a:r>
            <a:r>
              <a:rPr lang="en-US" sz="2200" dirty="0" err="1"/>
              <a:t>glasso</a:t>
            </a:r>
            <a:r>
              <a:rPr lang="en-US" sz="2200" dirty="0"/>
              <a:t> </a:t>
            </a:r>
            <a:r>
              <a:rPr lang="en-US" sz="2200" dirty="0" err="1"/>
              <a:t>ctomy</a:t>
            </a:r>
            <a:r>
              <a:rPr lang="en-US" sz="2200" dirty="0"/>
              <a:t> or alveolus after radical resection of the mandible or reconstruction the floor of the mouth or reconstruction of the cheek after radical cancer surgery of the cheek. The flap can be used for reconstruction of sub mental region and chin following post traumatic missile injuries of the </a:t>
            </a:r>
            <a:r>
              <a:rPr lang="en-US" sz="2200" dirty="0" err="1"/>
              <a:t>orofacial</a:t>
            </a:r>
            <a:r>
              <a:rPr lang="en-US" sz="2200" dirty="0"/>
              <a:t> region there is no need </a:t>
            </a:r>
            <a:r>
              <a:rPr lang="en-US" sz="2200" dirty="0" err="1"/>
              <a:t>fo</a:t>
            </a:r>
            <a:r>
              <a:rPr lang="en-US" sz="2200" dirty="0"/>
              <a:t> tunnel to be used.</a:t>
            </a:r>
          </a:p>
          <a:p>
            <a:pPr algn="just" rtl="0"/>
            <a:endParaRPr lang="ar-IQ" sz="2200" dirty="0"/>
          </a:p>
        </p:txBody>
      </p:sp>
    </p:spTree>
    <p:extLst>
      <p:ext uri="{BB962C8B-B14F-4D97-AF65-F5344CB8AC3E}">
        <p14:creationId xmlns:p14="http://schemas.microsoft.com/office/powerpoint/2010/main" val="1176000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04664"/>
            <a:ext cx="7315200" cy="1154097"/>
          </a:xfrm>
        </p:spPr>
        <p:txBody>
          <a:bodyPr>
            <a:normAutofit fontScale="90000"/>
          </a:bodyPr>
          <a:lstStyle/>
          <a:p>
            <a:r>
              <a:rPr lang="en-US" b="1" dirty="0"/>
              <a:t>Goals of Reconstruction</a:t>
            </a:r>
            <a:r>
              <a:rPr lang="en-US" dirty="0"/>
              <a:t/>
            </a:r>
            <a:br>
              <a:rPr lang="en-US" dirty="0"/>
            </a:br>
            <a:endParaRPr lang="ar-IQ" dirty="0"/>
          </a:p>
        </p:txBody>
      </p:sp>
      <p:sp>
        <p:nvSpPr>
          <p:cNvPr id="3" name="Content Placeholder 2"/>
          <p:cNvSpPr>
            <a:spLocks noGrp="1"/>
          </p:cNvSpPr>
          <p:nvPr>
            <p:ph idx="1"/>
          </p:nvPr>
        </p:nvSpPr>
        <p:spPr>
          <a:xfrm>
            <a:off x="914400" y="1484785"/>
            <a:ext cx="7315200" cy="4824576"/>
          </a:xfrm>
        </p:spPr>
        <p:txBody>
          <a:bodyPr>
            <a:normAutofit/>
          </a:bodyPr>
          <a:lstStyle/>
          <a:p>
            <a:pPr algn="l" rtl="0"/>
            <a:r>
              <a:rPr lang="en-US" sz="2200" dirty="0" smtClean="0"/>
              <a:t> Restoration </a:t>
            </a:r>
            <a:r>
              <a:rPr lang="en-US" sz="2200" dirty="0"/>
              <a:t>of function</a:t>
            </a:r>
          </a:p>
          <a:p>
            <a:pPr algn="l" rtl="0"/>
            <a:r>
              <a:rPr lang="en-US" sz="2200" dirty="0" smtClean="0"/>
              <a:t> Facial </a:t>
            </a:r>
            <a:r>
              <a:rPr lang="en-US" sz="2200" dirty="0"/>
              <a:t>reanimation</a:t>
            </a:r>
          </a:p>
          <a:p>
            <a:pPr algn="l" rtl="0"/>
            <a:r>
              <a:rPr lang="en-US" sz="2200" dirty="0" smtClean="0"/>
              <a:t> Dental </a:t>
            </a:r>
            <a:r>
              <a:rPr lang="en-US" sz="2200" dirty="0"/>
              <a:t>rehabilitation</a:t>
            </a:r>
          </a:p>
          <a:p>
            <a:pPr algn="l" rtl="0"/>
            <a:r>
              <a:rPr lang="en-US" sz="2200" dirty="0" smtClean="0"/>
              <a:t> Return </a:t>
            </a:r>
            <a:r>
              <a:rPr lang="en-US" sz="2200" dirty="0"/>
              <a:t>of </a:t>
            </a:r>
            <a:r>
              <a:rPr lang="en-US" sz="2200" dirty="0" smtClean="0"/>
              <a:t>sensation</a:t>
            </a:r>
          </a:p>
          <a:p>
            <a:pPr algn="just" rtl="0">
              <a:buFont typeface="Wingdings" pitchFamily="2" charset="2"/>
              <a:buChar char="ü"/>
            </a:pPr>
            <a:r>
              <a:rPr lang="en-US" sz="2200" dirty="0"/>
              <a:t>When an osseous structure is defective in size, shape, position, or amount, reconstructive surgery can replace the defective structure. The tissue most commonly used to replace lost osseous tissue is bone. Bone grafting has been attempted for centuries with varying degrees of success.</a:t>
            </a:r>
          </a:p>
          <a:p>
            <a:pPr algn="l" rtl="0"/>
            <a:endParaRPr lang="en-US" sz="2200" dirty="0"/>
          </a:p>
          <a:p>
            <a:pPr algn="l" rtl="0"/>
            <a:endParaRPr lang="ar-IQ" sz="2200" dirty="0"/>
          </a:p>
        </p:txBody>
      </p:sp>
    </p:spTree>
    <p:extLst>
      <p:ext uri="{BB962C8B-B14F-4D97-AF65-F5344CB8AC3E}">
        <p14:creationId xmlns:p14="http://schemas.microsoft.com/office/powerpoint/2010/main" val="1878994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20688"/>
            <a:ext cx="7315200" cy="1154097"/>
          </a:xfrm>
        </p:spPr>
        <p:txBody>
          <a:bodyPr>
            <a:normAutofit fontScale="90000"/>
          </a:bodyPr>
          <a:lstStyle/>
          <a:p>
            <a:r>
              <a:rPr lang="en-US" b="1" dirty="0"/>
              <a:t>Biologic Basis of Bone Reconstruction</a:t>
            </a:r>
            <a:r>
              <a:rPr lang="en-US" dirty="0"/>
              <a:t/>
            </a:r>
            <a:br>
              <a:rPr lang="en-US" dirty="0"/>
            </a:br>
            <a:endParaRPr lang="ar-IQ" dirty="0"/>
          </a:p>
        </p:txBody>
      </p:sp>
      <p:sp>
        <p:nvSpPr>
          <p:cNvPr id="3" name="Content Placeholder 2"/>
          <p:cNvSpPr>
            <a:spLocks noGrp="1"/>
          </p:cNvSpPr>
          <p:nvPr>
            <p:ph idx="1"/>
          </p:nvPr>
        </p:nvSpPr>
        <p:spPr>
          <a:xfrm>
            <a:off x="914400" y="1556793"/>
            <a:ext cx="7315200" cy="4752568"/>
          </a:xfrm>
        </p:spPr>
        <p:txBody>
          <a:bodyPr>
            <a:normAutofit fontScale="92500" lnSpcReduction="10000"/>
          </a:bodyPr>
          <a:lstStyle/>
          <a:p>
            <a:pPr algn="just" rtl="0">
              <a:lnSpc>
                <a:spcPct val="150000"/>
              </a:lnSpc>
            </a:pPr>
            <a:r>
              <a:rPr lang="en-US" dirty="0"/>
              <a:t>A tissue that is transplanted and expected to become a part of the host to which it is transplanted is known as a graft. Several types of grafts are available to the surgeon. A basic understanding of how a bone heals when grafted from one place to another in the same individual (i.e., </a:t>
            </a:r>
            <a:r>
              <a:rPr lang="en-US" dirty="0" err="1"/>
              <a:t>autotransplantation</a:t>
            </a:r>
            <a:r>
              <a:rPr lang="en-US" dirty="0"/>
              <a:t>) is necessary to understand the benefits of the various types of bone grafts available</a:t>
            </a:r>
            <a:r>
              <a:rPr lang="en-US" dirty="0" smtClean="0"/>
              <a:t>.</a:t>
            </a:r>
          </a:p>
          <a:p>
            <a:pPr algn="just" rtl="0">
              <a:lnSpc>
                <a:spcPct val="150000"/>
              </a:lnSpc>
            </a:pPr>
            <a:r>
              <a:rPr lang="en-US" dirty="0" smtClean="0"/>
              <a:t> </a:t>
            </a:r>
            <a:r>
              <a:rPr lang="en-US" dirty="0"/>
              <a:t>The healing of bone and bone grafts is unique among connective tissues because new bone formation arises from tissue regeneration rather than from simple tissue repair with scar formation. </a:t>
            </a:r>
            <a:endParaRPr lang="ar-IQ" dirty="0"/>
          </a:p>
        </p:txBody>
      </p:sp>
    </p:spTree>
    <p:extLst>
      <p:ext uri="{BB962C8B-B14F-4D97-AF65-F5344CB8AC3E}">
        <p14:creationId xmlns:p14="http://schemas.microsoft.com/office/powerpoint/2010/main" val="76637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Definition of </a:t>
            </a:r>
            <a:r>
              <a:rPr lang="en-US" b="1" dirty="0" err="1" smtClean="0"/>
              <a:t>osteogensis</a:t>
            </a:r>
            <a:endParaRPr lang="ar-IQ" b="1" dirty="0"/>
          </a:p>
        </p:txBody>
      </p:sp>
      <p:sp>
        <p:nvSpPr>
          <p:cNvPr id="3" name="Content Placeholder 2"/>
          <p:cNvSpPr>
            <a:spLocks noGrp="1"/>
          </p:cNvSpPr>
          <p:nvPr>
            <p:ph idx="1"/>
          </p:nvPr>
        </p:nvSpPr>
        <p:spPr/>
        <p:txBody>
          <a:bodyPr>
            <a:normAutofit/>
          </a:bodyPr>
          <a:lstStyle/>
          <a:p>
            <a:pPr algn="l" rtl="0"/>
            <a:r>
              <a:rPr lang="en-US" sz="2400" dirty="0"/>
              <a:t>development and formation of bone</a:t>
            </a:r>
            <a:endParaRPr lang="ar-IQ" sz="2400" dirty="0"/>
          </a:p>
        </p:txBody>
      </p:sp>
    </p:spTree>
    <p:extLst>
      <p:ext uri="{BB962C8B-B14F-4D97-AF65-F5344CB8AC3E}">
        <p14:creationId xmlns:p14="http://schemas.microsoft.com/office/powerpoint/2010/main" val="610847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7839"/>
            <a:ext cx="7315200" cy="1154097"/>
          </a:xfrm>
        </p:spPr>
        <p:txBody>
          <a:bodyPr>
            <a:normAutofit fontScale="90000"/>
          </a:bodyPr>
          <a:lstStyle/>
          <a:p>
            <a:r>
              <a:rPr lang="en-US" b="1" dirty="0"/>
              <a:t>Phase Theory of </a:t>
            </a:r>
            <a:r>
              <a:rPr lang="en-US" b="1" dirty="0" err="1"/>
              <a:t>Osteogenesis</a:t>
            </a:r>
            <a:endParaRPr lang="ar-IQ" dirty="0"/>
          </a:p>
        </p:txBody>
      </p:sp>
      <p:sp>
        <p:nvSpPr>
          <p:cNvPr id="3" name="Content Placeholder 2"/>
          <p:cNvSpPr>
            <a:spLocks noGrp="1"/>
          </p:cNvSpPr>
          <p:nvPr>
            <p:ph idx="1"/>
          </p:nvPr>
        </p:nvSpPr>
        <p:spPr>
          <a:xfrm>
            <a:off x="467544" y="1412776"/>
            <a:ext cx="7762056" cy="5184576"/>
          </a:xfrm>
        </p:spPr>
        <p:txBody>
          <a:bodyPr>
            <a:normAutofit/>
          </a:bodyPr>
          <a:lstStyle/>
          <a:p>
            <a:pPr algn="just" rtl="0">
              <a:lnSpc>
                <a:spcPct val="150000"/>
              </a:lnSpc>
            </a:pPr>
            <a:r>
              <a:rPr lang="en-US" sz="2200" dirty="0"/>
              <a:t>Two basic processes occur on transplanting bone from one area to another in the same individual.</a:t>
            </a:r>
            <a:r>
              <a:rPr lang="en-US" sz="2200" u="sng" dirty="0"/>
              <a:t> </a:t>
            </a:r>
            <a:endParaRPr lang="en-US" sz="2200" u="sng" dirty="0" smtClean="0"/>
          </a:p>
          <a:p>
            <a:pPr marL="502920" indent="-457200" algn="just" rtl="0">
              <a:lnSpc>
                <a:spcPct val="150000"/>
              </a:lnSpc>
              <a:buFont typeface="+mj-lt"/>
              <a:buAutoNum type="arabicPeriod"/>
            </a:pPr>
            <a:r>
              <a:rPr lang="en-US" sz="2200" u="sng" dirty="0"/>
              <a:t>The first process</a:t>
            </a:r>
            <a:r>
              <a:rPr lang="en-US" sz="2200" dirty="0"/>
              <a:t> that leads to bone regeneration arises initially from transplanted cells in the graft that proliferate and form new osteoid. </a:t>
            </a:r>
            <a:endParaRPr lang="en-US" sz="2200" dirty="0" smtClean="0"/>
          </a:p>
          <a:p>
            <a:pPr marL="502920" indent="-457200" algn="just" rtl="0">
              <a:lnSpc>
                <a:spcPct val="150000"/>
              </a:lnSpc>
              <a:buFont typeface="+mj-lt"/>
              <a:buAutoNum type="arabicPeriod"/>
            </a:pPr>
            <a:r>
              <a:rPr lang="en-US" sz="2200" u="sng" dirty="0"/>
              <a:t>second phase </a:t>
            </a:r>
            <a:r>
              <a:rPr lang="en-US" sz="2200" dirty="0"/>
              <a:t>of bone regeneration beginning in The  second week. Intense angiogenesis and fibroblastic proliferation from the graft bed begin after grafting and </a:t>
            </a:r>
            <a:r>
              <a:rPr lang="en-US" sz="2200" dirty="0" err="1"/>
              <a:t>osteogenesis</a:t>
            </a:r>
            <a:r>
              <a:rPr lang="en-US" sz="2200" dirty="0"/>
              <a:t> from host connective tissues soon begins.</a:t>
            </a:r>
          </a:p>
          <a:p>
            <a:pPr marL="502920" indent="-457200" algn="just" rtl="0">
              <a:lnSpc>
                <a:spcPct val="150000"/>
              </a:lnSpc>
              <a:buFont typeface="+mj-lt"/>
              <a:buAutoNum type="arabicPeriod"/>
            </a:pPr>
            <a:endParaRPr lang="en-US" sz="2200" dirty="0"/>
          </a:p>
          <a:p>
            <a:pPr algn="just" rtl="0">
              <a:lnSpc>
                <a:spcPct val="150000"/>
              </a:lnSpc>
            </a:pPr>
            <a:endParaRPr lang="ar-IQ" sz="2200" dirty="0"/>
          </a:p>
        </p:txBody>
      </p:sp>
    </p:spTree>
    <p:extLst>
      <p:ext uri="{BB962C8B-B14F-4D97-AF65-F5344CB8AC3E}">
        <p14:creationId xmlns:p14="http://schemas.microsoft.com/office/powerpoint/2010/main" val="1128409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7315200" cy="1154097"/>
          </a:xfrm>
        </p:spPr>
        <p:txBody>
          <a:bodyPr/>
          <a:lstStyle/>
          <a:p>
            <a:r>
              <a:rPr lang="en-US" b="1" dirty="0"/>
              <a:t>Immune Response</a:t>
            </a:r>
            <a:endParaRPr lang="en-US" dirty="0"/>
          </a:p>
        </p:txBody>
      </p:sp>
      <p:sp>
        <p:nvSpPr>
          <p:cNvPr id="3" name="Content Placeholder 2"/>
          <p:cNvSpPr>
            <a:spLocks noGrp="1"/>
          </p:cNvSpPr>
          <p:nvPr>
            <p:ph idx="1"/>
          </p:nvPr>
        </p:nvSpPr>
        <p:spPr>
          <a:xfrm>
            <a:off x="683568" y="1556792"/>
            <a:ext cx="7315200" cy="4248512"/>
          </a:xfrm>
        </p:spPr>
        <p:txBody>
          <a:bodyPr>
            <a:noAutofit/>
          </a:bodyPr>
          <a:lstStyle/>
          <a:p>
            <a:pPr algn="just" rtl="0">
              <a:lnSpc>
                <a:spcPct val="150000"/>
              </a:lnSpc>
            </a:pPr>
            <a:r>
              <a:rPr lang="en-US" sz="2200" dirty="0">
                <a:latin typeface="Times New Roman" pitchFamily="18" charset="0"/>
                <a:cs typeface="Times New Roman" pitchFamily="18" charset="0"/>
              </a:rPr>
              <a:t>When a tissue is transplanted from one site to another in the same individual, immunologic complications usually do not occur. The immune system is not triggered because the tissue is recognized as "self." However, when a tissue is transplanted from one individual to another or from one species to another, the immune system may present a formidable obstacle to the success of the grafting procedure. If the graft is recognized as a foreign substance by the host, it will mount an intense response in an attempt to destroy the graft.</a:t>
            </a:r>
            <a:endParaRPr lang="ar-IQ" sz="2200" dirty="0">
              <a:latin typeface="Times New Roman" pitchFamily="18" charset="0"/>
              <a:cs typeface="Times New Roman" pitchFamily="18" charset="0"/>
            </a:endParaRPr>
          </a:p>
        </p:txBody>
      </p:sp>
    </p:spTree>
    <p:extLst>
      <p:ext uri="{BB962C8B-B14F-4D97-AF65-F5344CB8AC3E}">
        <p14:creationId xmlns:p14="http://schemas.microsoft.com/office/powerpoint/2010/main" val="1262368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20688"/>
            <a:ext cx="7315200" cy="1154097"/>
          </a:xfrm>
        </p:spPr>
        <p:txBody>
          <a:bodyPr>
            <a:normAutofit fontScale="90000"/>
          </a:bodyPr>
          <a:lstStyle/>
          <a:p>
            <a:r>
              <a:rPr lang="en-US" b="1" dirty="0" smtClean="0"/>
              <a:t>Method to improve </a:t>
            </a:r>
            <a:r>
              <a:rPr lang="en-US" b="1" dirty="0"/>
              <a:t>the success of grafting</a:t>
            </a:r>
            <a:endParaRPr lang="ar-IQ" b="1" dirty="0"/>
          </a:p>
        </p:txBody>
      </p:sp>
      <p:sp>
        <p:nvSpPr>
          <p:cNvPr id="3" name="Content Placeholder 2"/>
          <p:cNvSpPr>
            <a:spLocks noGrp="1"/>
          </p:cNvSpPr>
          <p:nvPr>
            <p:ph idx="1"/>
          </p:nvPr>
        </p:nvSpPr>
        <p:spPr>
          <a:xfrm>
            <a:off x="827584" y="1988840"/>
            <a:ext cx="7315200" cy="3539527"/>
          </a:xfrm>
        </p:spPr>
        <p:txBody>
          <a:bodyPr>
            <a:noAutofit/>
          </a:bodyPr>
          <a:lstStyle/>
          <a:p>
            <a:pPr marL="502920" indent="-457200" algn="just" rtl="0">
              <a:lnSpc>
                <a:spcPct val="150000"/>
              </a:lnSpc>
              <a:buFont typeface="+mj-lt"/>
              <a:buAutoNum type="arabicPeriod"/>
            </a:pPr>
            <a:r>
              <a:rPr lang="en-US" sz="2200" dirty="0"/>
              <a:t>suppression of the host individual's immune response. </a:t>
            </a:r>
            <a:endParaRPr lang="en-US" sz="2200" dirty="0" smtClean="0"/>
          </a:p>
          <a:p>
            <a:pPr marL="502920" indent="-457200" algn="just" rtl="0">
              <a:lnSpc>
                <a:spcPct val="150000"/>
              </a:lnSpc>
              <a:buFont typeface="+mj-lt"/>
              <a:buAutoNum type="arabicPeriod"/>
            </a:pPr>
            <a:r>
              <a:rPr lang="en-US" sz="2200" dirty="0"/>
              <a:t>alteration of the antigenicity of the graft so that the host's immune response will not be stimulated. Several methods of treating grafts have been used, including boiling, </a:t>
            </a:r>
            <a:r>
              <a:rPr lang="en-US" sz="2200" dirty="0" err="1"/>
              <a:t>deproteinization</a:t>
            </a:r>
            <a:r>
              <a:rPr lang="en-US" sz="2200" dirty="0"/>
              <a:t>, use of </a:t>
            </a:r>
            <a:r>
              <a:rPr lang="en-US" sz="2200" dirty="0" err="1"/>
              <a:t>thimerosal</a:t>
            </a:r>
            <a:r>
              <a:rPr lang="en-US" sz="2200" dirty="0"/>
              <a:t> (</a:t>
            </a:r>
            <a:r>
              <a:rPr lang="en-US" sz="2200" dirty="0" err="1"/>
              <a:t>Merthiolate</a:t>
            </a:r>
            <a:r>
              <a:rPr lang="en-US" sz="2200" dirty="0"/>
              <a:t>), freezing, freeze-drying, irradiation, and dry heating. </a:t>
            </a:r>
            <a:endParaRPr lang="ar-IQ" sz="2200" dirty="0"/>
          </a:p>
        </p:txBody>
      </p:sp>
    </p:spTree>
    <p:extLst>
      <p:ext uri="{BB962C8B-B14F-4D97-AF65-F5344CB8AC3E}">
        <p14:creationId xmlns:p14="http://schemas.microsoft.com/office/powerpoint/2010/main" val="8251324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120</TotalTime>
  <Words>1880</Words>
  <Application>Microsoft Office PowerPoint</Application>
  <PresentationFormat>On-screen Show (4:3)</PresentationFormat>
  <Paragraphs>121</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Perspective</vt:lpstr>
      <vt:lpstr>Principle of reconstructive sugery in orofacial region</vt:lpstr>
      <vt:lpstr>Classification of defect in orofacial region</vt:lpstr>
      <vt:lpstr>Defects of the facial bones</vt:lpstr>
      <vt:lpstr>Goals of Reconstruction </vt:lpstr>
      <vt:lpstr>Biologic Basis of Bone Reconstruction </vt:lpstr>
      <vt:lpstr>Definition of osteogensis</vt:lpstr>
      <vt:lpstr>Phase Theory of Osteogenesis</vt:lpstr>
      <vt:lpstr>Immune Response</vt:lpstr>
      <vt:lpstr>Method to improve the success of grafting</vt:lpstr>
      <vt:lpstr>Type of bone graft</vt:lpstr>
      <vt:lpstr>1-Autogenous Grafts </vt:lpstr>
      <vt:lpstr>PowerPoint Presentation</vt:lpstr>
      <vt:lpstr>PowerPoint Presentation</vt:lpstr>
      <vt:lpstr>Allogeneic Grafts  </vt:lpstr>
      <vt:lpstr>PowerPoint Presentation</vt:lpstr>
      <vt:lpstr>Xenogeneic Grafts </vt:lpstr>
      <vt:lpstr>PowerPoint Presentation</vt:lpstr>
      <vt:lpstr>Goals of Mandibular Reconstruction </vt:lpstr>
      <vt:lpstr>imaging</vt:lpstr>
      <vt:lpstr>Surgical Principles of Maxillofacial Bone Grafting Procedures </vt:lpstr>
      <vt:lpstr>Soft tissue Reconstruction in oro facial region </vt:lpstr>
      <vt:lpstr>Skin grafts</vt:lpstr>
      <vt:lpstr>Indications </vt:lpstr>
      <vt:lpstr>Methods of graft harvest </vt:lpstr>
      <vt:lpstr>Flap  </vt:lpstr>
      <vt:lpstr>classification</vt:lpstr>
      <vt:lpstr>PowerPoint Presentation</vt:lpstr>
      <vt:lpstr>PowerPoint Presentation</vt:lpstr>
      <vt:lpstr>Examples of Flaps used in Maxillo-Mandibular Reconstruction </vt:lpstr>
      <vt:lpstr>Tongue Flap</vt:lpstr>
      <vt:lpstr>Buccal Fat Pad Flap</vt:lpstr>
      <vt:lpstr>Temporalis muscle flap </vt:lpstr>
      <vt:lpstr>lateral cervical flap by (kummoona)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 of reconstructive sugery in orofacial region</dc:title>
  <dc:creator>Dr. Mohammed</dc:creator>
  <cp:lastModifiedBy>Dr. Mohammed</cp:lastModifiedBy>
  <cp:revision>22</cp:revision>
  <dcterms:created xsi:type="dcterms:W3CDTF">2021-02-20T11:33:19Z</dcterms:created>
  <dcterms:modified xsi:type="dcterms:W3CDTF">2021-04-15T12:33:25Z</dcterms:modified>
</cp:coreProperties>
</file>