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309" r:id="rId51"/>
    <p:sldId id="312" r:id="rId52"/>
    <p:sldId id="310" r:id="rId53"/>
    <p:sldId id="311" r:id="rId5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507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121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682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017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190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466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31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875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13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318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907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EE84-0C91-4779-ACC7-99D21456BF21}" type="datetimeFigureOut">
              <a:rPr lang="ar-IQ" smtClean="0"/>
              <a:t>24/04/1446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4E11-08F8-40DC-8D3C-05CED49FD00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8245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92896"/>
          </a:xfrm>
        </p:spPr>
        <p:txBody>
          <a:bodyPr>
            <a:normAutofit fontScale="90000"/>
          </a:bodyPr>
          <a:lstStyle/>
          <a:p>
            <a:pPr algn="l"/>
            <a: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ar-IQ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ar-IQ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ar-IQ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Ministry 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of Higher Education and Scientific Research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Al-</a:t>
            </a:r>
            <a:r>
              <a:rPr lang="en-US" sz="1800" b="1" dirty="0" err="1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Mustaqbal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b="1" dirty="0" smtClean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University</a:t>
            </a: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sz="1800" b="1" dirty="0">
                <a:ln w="500">
                  <a:noFill/>
                </a:ln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Radiology Techniques Department</a:t>
            </a:r>
            <a:r>
              <a:rPr lang="ar-IQ" dirty="0" smtClean="0">
                <a:solidFill>
                  <a:srgbClr val="FF0000"/>
                </a:solidFill>
              </a:rPr>
              <a:t/>
            </a:r>
            <a:br>
              <a:rPr lang="ar-IQ" dirty="0" smtClean="0">
                <a:solidFill>
                  <a:srgbClr val="FF0000"/>
                </a:solidFill>
              </a:rPr>
            </a:br>
            <a:r>
              <a:rPr lang="ar-IQ" dirty="0">
                <a:solidFill>
                  <a:srgbClr val="FF0000"/>
                </a:solidFill>
              </a:rPr>
              <a:t/>
            </a:r>
            <a:br>
              <a:rPr lang="ar-IQ" dirty="0">
                <a:solidFill>
                  <a:srgbClr val="FF0000"/>
                </a:solidFill>
              </a:rPr>
            </a:br>
            <a:r>
              <a:rPr lang="ar-IQ" dirty="0" smtClean="0">
                <a:solidFill>
                  <a:srgbClr val="FF0000"/>
                </a:solidFill>
              </a:rPr>
              <a:t/>
            </a:r>
            <a:br>
              <a:rPr lang="ar-IQ" dirty="0" smtClean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4663"/>
            <a:ext cx="2448272" cy="2016224"/>
          </a:xfrm>
          <a:prstGeom prst="rect">
            <a:avLst/>
          </a:prstGeom>
        </p:spPr>
      </p:pic>
      <p:sp>
        <p:nvSpPr>
          <p:cNvPr id="7" name="مجسم مشطوف الحواف 6"/>
          <p:cNvSpPr/>
          <p:nvPr/>
        </p:nvSpPr>
        <p:spPr>
          <a:xfrm>
            <a:off x="107504" y="2120887"/>
            <a:ext cx="9036496" cy="4476465"/>
          </a:xfrm>
          <a:prstGeom prst="bevel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Radiographs of Upper limbs</a:t>
            </a:r>
            <a:endParaRPr lang="ar-IQ" sz="4400" b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ar-IQ" sz="4400" b="1" dirty="0">
                <a:solidFill>
                  <a:srgbClr val="FF0000"/>
                </a:solidFill>
              </a:rPr>
              <a:t>مختبر تقنيات التصوير الشعاعي</a:t>
            </a:r>
          </a:p>
          <a:p>
            <a:pPr lvl="0" algn="ctr">
              <a:spcBef>
                <a:spcPct val="20000"/>
              </a:spcBef>
            </a:pPr>
            <a:r>
              <a:rPr lang="ar-IQ" sz="4400" b="1" dirty="0">
                <a:solidFill>
                  <a:srgbClr val="FF0000"/>
                </a:solidFill>
              </a:rPr>
              <a:t>المرحلة الثانية</a:t>
            </a:r>
          </a:p>
          <a:p>
            <a:pPr lvl="0" algn="ctr">
              <a:spcBef>
                <a:spcPct val="20000"/>
              </a:spcBef>
            </a:pPr>
            <a:r>
              <a:rPr lang="en-US" sz="4400" b="1" dirty="0" smtClean="0">
                <a:solidFill>
                  <a:srgbClr val="FF0000"/>
                </a:solidFill>
              </a:rPr>
              <a:t>Mustafa K. </a:t>
            </a:r>
            <a:r>
              <a:rPr lang="en-US" sz="4400" b="1" dirty="0" err="1" smtClean="0">
                <a:solidFill>
                  <a:srgbClr val="FF0000"/>
                </a:solidFill>
              </a:rPr>
              <a:t>Alhussainy</a:t>
            </a:r>
            <a:endParaRPr lang="ar-IQ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>
            <a:normAutofit/>
          </a:bodyPr>
          <a:lstStyle/>
          <a:p>
            <a:pPr lvl="0" algn="l"/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lvl="0" algn="l"/>
            <a:r>
              <a:rPr lang="en-US" dirty="0">
                <a:solidFill>
                  <a:srgbClr val="FF0000"/>
                </a:solidFill>
              </a:rPr>
              <a:t>2- </a:t>
            </a:r>
            <a:r>
              <a:rPr lang="en-US" dirty="0">
                <a:solidFill>
                  <a:prstClr val="white"/>
                </a:solidFill>
              </a:rPr>
              <a:t>Extend  hand , wrist &amp; </a:t>
            </a:r>
            <a:r>
              <a:rPr lang="en-US" dirty="0" smtClean="0">
                <a:solidFill>
                  <a:prstClr val="white"/>
                </a:solidFill>
              </a:rPr>
              <a:t>forearm</a:t>
            </a:r>
          </a:p>
          <a:p>
            <a:pPr lvl="0" algn="l"/>
            <a:r>
              <a:rPr lang="en-US" dirty="0" smtClean="0">
                <a:solidFill>
                  <a:srgbClr val="FF0000"/>
                </a:solidFill>
              </a:rPr>
              <a:t>3- </a:t>
            </a:r>
            <a:r>
              <a:rPr lang="en-US" dirty="0" smtClean="0">
                <a:solidFill>
                  <a:prstClr val="white"/>
                </a:solidFill>
              </a:rPr>
              <a:t>Place the palmar aspect of the hand on the film the palm of the hand until the thumb is in true lateral position</a:t>
            </a:r>
          </a:p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4- </a:t>
            </a:r>
            <a:r>
              <a:rPr lang="en-US" dirty="0">
                <a:solidFill>
                  <a:prstClr val="white"/>
                </a:solidFill>
              </a:rPr>
              <a:t>Minimum SID_ 40 inches (</a:t>
            </a:r>
            <a:r>
              <a:rPr lang="en-US" dirty="0" smtClean="0">
                <a:solidFill>
                  <a:prstClr val="white"/>
                </a:solidFill>
              </a:rPr>
              <a:t>100 </a:t>
            </a:r>
            <a:r>
              <a:rPr lang="en-US" dirty="0">
                <a:solidFill>
                  <a:prstClr val="white"/>
                </a:solidFill>
              </a:rPr>
              <a:t>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pPr lvl="0" algn="l"/>
            <a:endParaRPr lang="ar-IQ" dirty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0" y="0"/>
            <a:ext cx="9144000" cy="2204864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Thumb _ lateral view</a:t>
            </a:r>
            <a:endParaRPr lang="ar-IQ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3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4038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</p:spPr>
      </p:pic>
      <p:sp>
        <p:nvSpPr>
          <p:cNvPr id="5" name="مخطط انسيابي: محطة طرفية 4"/>
          <p:cNvSpPr/>
          <p:nvPr/>
        </p:nvSpPr>
        <p:spPr>
          <a:xfrm>
            <a:off x="0" y="0"/>
            <a:ext cx="9144000" cy="155679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7200" dirty="0" smtClean="0">
                <a:solidFill>
                  <a:schemeClr val="bg2"/>
                </a:solidFill>
              </a:rPr>
              <a:t>Thumb _ PA view</a:t>
            </a:r>
            <a:endParaRPr lang="ar-IQ" sz="7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164" y="2185527"/>
            <a:ext cx="9125835" cy="4653136"/>
          </a:xfrm>
        </p:spPr>
        <p:txBody>
          <a:bodyPr/>
          <a:lstStyle/>
          <a:p>
            <a:pPr lvl="0" algn="l"/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</a:t>
            </a:r>
            <a:r>
              <a:rPr lang="en-US" dirty="0" smtClean="0">
                <a:solidFill>
                  <a:prstClr val="white"/>
                </a:solidFill>
              </a:rPr>
              <a:t>10 </a:t>
            </a:r>
            <a:r>
              <a:rPr lang="en-US" dirty="0">
                <a:solidFill>
                  <a:prstClr val="white"/>
                </a:solidFill>
              </a:rPr>
              <a:t>* </a:t>
            </a:r>
            <a:r>
              <a:rPr lang="en-US" dirty="0" smtClean="0">
                <a:solidFill>
                  <a:prstClr val="white"/>
                </a:solidFill>
              </a:rPr>
              <a:t>12 </a:t>
            </a:r>
            <a:r>
              <a:rPr lang="en-US" dirty="0">
                <a:solidFill>
                  <a:prstClr val="white"/>
                </a:solidFill>
              </a:rPr>
              <a:t>, no </a:t>
            </a:r>
            <a:r>
              <a:rPr lang="en-US" dirty="0" smtClean="0">
                <a:solidFill>
                  <a:prstClr val="white"/>
                </a:solidFill>
              </a:rPr>
              <a:t>Bucky</a:t>
            </a:r>
            <a:endParaRPr lang="ar-IQ" dirty="0" smtClean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Rest the forearm on table &amp; place the hand on cassette with palmar surface down , spread fingers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CR to </a:t>
            </a:r>
            <a:r>
              <a:rPr lang="en-US" dirty="0" smtClean="0"/>
              <a:t>3rd </a:t>
            </a:r>
            <a:r>
              <a:rPr lang="en-US" dirty="0" smtClean="0"/>
              <a:t>metacarpal joint </a:t>
            </a:r>
          </a:p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4- </a:t>
            </a:r>
            <a:r>
              <a:rPr lang="en-US" dirty="0">
                <a:solidFill>
                  <a:prstClr val="white"/>
                </a:solidFill>
              </a:rPr>
              <a:t>Minimum SID_ 40 inches (</a:t>
            </a:r>
            <a:r>
              <a:rPr lang="en-US" dirty="0" smtClean="0">
                <a:solidFill>
                  <a:prstClr val="white"/>
                </a:solidFill>
              </a:rPr>
              <a:t>100 </a:t>
            </a:r>
            <a:r>
              <a:rPr lang="en-US" dirty="0">
                <a:solidFill>
                  <a:prstClr val="white"/>
                </a:solidFill>
              </a:rPr>
              <a:t>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endParaRPr lang="ar-IQ" dirty="0" smtClean="0"/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0" y="0"/>
            <a:ext cx="9144000" cy="1484784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</a:rPr>
              <a:t>Hand _ PA projection</a:t>
            </a:r>
            <a:endParaRPr lang="ar-IQ" sz="6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59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27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pPr marL="0" lv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Film size : </a:t>
            </a:r>
            <a:r>
              <a:rPr lang="en-US" dirty="0" smtClean="0">
                <a:solidFill>
                  <a:prstClr val="white"/>
                </a:solidFill>
              </a:rPr>
              <a:t>10 </a:t>
            </a:r>
            <a:r>
              <a:rPr lang="en-US" dirty="0">
                <a:solidFill>
                  <a:prstClr val="white"/>
                </a:solidFill>
              </a:rPr>
              <a:t>* </a:t>
            </a:r>
            <a:r>
              <a:rPr lang="en-US" dirty="0" smtClean="0">
                <a:solidFill>
                  <a:prstClr val="white"/>
                </a:solidFill>
              </a:rPr>
              <a:t>12 </a:t>
            </a:r>
            <a:r>
              <a:rPr lang="en-US" dirty="0">
                <a:solidFill>
                  <a:prstClr val="white"/>
                </a:solidFill>
              </a:rPr>
              <a:t>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Extend the hand , wrist &amp; forearm in a straight line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place palm of hand on film including the wrist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Raise the thumb un l palm is 45 degree with IR</a:t>
            </a:r>
          </a:p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4- </a:t>
            </a:r>
            <a:r>
              <a:rPr lang="en-US" dirty="0">
                <a:solidFill>
                  <a:prstClr val="white"/>
                </a:solidFill>
              </a:rPr>
              <a:t>Minimum SID_ 40 inches (</a:t>
            </a:r>
            <a:r>
              <a:rPr lang="en-US" dirty="0" smtClean="0">
                <a:solidFill>
                  <a:prstClr val="white"/>
                </a:solidFill>
              </a:rPr>
              <a:t>100 </a:t>
            </a:r>
            <a:r>
              <a:rPr lang="en-US" dirty="0">
                <a:solidFill>
                  <a:prstClr val="white"/>
                </a:solidFill>
              </a:rPr>
              <a:t>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0" y="0"/>
            <a:ext cx="9144000" cy="1484784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Hand _ </a:t>
            </a:r>
            <a:r>
              <a:rPr lang="en-US" sz="5400" dirty="0" smtClean="0">
                <a:solidFill>
                  <a:srgbClr val="FF0000"/>
                </a:solidFill>
              </a:rPr>
              <a:t>AP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oblique projection</a:t>
            </a:r>
            <a:endParaRPr lang="ar-IQ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974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</p:spPr>
        <p:txBody>
          <a:bodyPr/>
          <a:lstStyle/>
          <a:p>
            <a:pPr marL="0" lv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Film size : </a:t>
            </a:r>
            <a:r>
              <a:rPr lang="en-US" dirty="0" smtClean="0">
                <a:solidFill>
                  <a:prstClr val="white"/>
                </a:solidFill>
              </a:rPr>
              <a:t>10 </a:t>
            </a:r>
            <a:r>
              <a:rPr lang="en-US" dirty="0">
                <a:solidFill>
                  <a:prstClr val="white"/>
                </a:solidFill>
              </a:rPr>
              <a:t>* </a:t>
            </a:r>
            <a:r>
              <a:rPr lang="en-US" dirty="0" smtClean="0">
                <a:solidFill>
                  <a:prstClr val="white"/>
                </a:solidFill>
              </a:rPr>
              <a:t>12 </a:t>
            </a:r>
            <a:r>
              <a:rPr lang="en-US" dirty="0">
                <a:solidFill>
                  <a:prstClr val="white"/>
                </a:solidFill>
              </a:rPr>
              <a:t>, no Bucky</a:t>
            </a:r>
            <a:endParaRPr lang="ar-IQ" dirty="0">
              <a:solidFill>
                <a:prstClr val="white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Extend the digits &amp; extend the thumb at right angle with palm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Place palmar surface perpendicular to film</a:t>
            </a:r>
          </a:p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4- </a:t>
            </a:r>
            <a:r>
              <a:rPr lang="en-US" dirty="0">
                <a:solidFill>
                  <a:prstClr val="white"/>
                </a:solidFill>
              </a:rPr>
              <a:t>Minimum SID_ 40 inches (</a:t>
            </a:r>
            <a:r>
              <a:rPr lang="en-US" dirty="0" smtClean="0">
                <a:solidFill>
                  <a:prstClr val="white"/>
                </a:solidFill>
              </a:rPr>
              <a:t>100 </a:t>
            </a:r>
            <a:r>
              <a:rPr lang="en-US" dirty="0">
                <a:solidFill>
                  <a:prstClr val="white"/>
                </a:solidFill>
              </a:rPr>
              <a:t>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pPr marL="0" indent="0" algn="l">
              <a:buNone/>
            </a:pPr>
            <a:endParaRPr lang="en-US" dirty="0" smtClean="0"/>
          </a:p>
        </p:txBody>
      </p:sp>
      <p:sp>
        <p:nvSpPr>
          <p:cNvPr id="4" name="شريط إلى الأسفل 3"/>
          <p:cNvSpPr/>
          <p:nvPr/>
        </p:nvSpPr>
        <p:spPr>
          <a:xfrm>
            <a:off x="0" y="0"/>
            <a:ext cx="9144000" cy="1916832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Lateral view of hand</a:t>
            </a:r>
            <a:endParaRPr lang="ar-IQ" sz="5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99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040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Fingers _ PA projection</a:t>
            </a:r>
            <a:endParaRPr lang="ar-IQ" sz="54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1-</a:t>
            </a:r>
            <a:r>
              <a:rPr lang="en-US" sz="4000" dirty="0" smtClean="0"/>
              <a:t> Film size : 8 * 10 , no Bucky 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2-</a:t>
            </a:r>
            <a:r>
              <a:rPr lang="en-US" sz="4000" dirty="0" smtClean="0"/>
              <a:t>Place palmar aspect of fingers on cassette , separate the fingers slightly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rgbClr val="FF0000"/>
                </a:solidFill>
              </a:rPr>
              <a:t>3</a:t>
            </a:r>
            <a:r>
              <a:rPr lang="en-US" sz="4000" dirty="0" smtClean="0">
                <a:solidFill>
                  <a:srgbClr val="FF0000"/>
                </a:solidFill>
              </a:rPr>
              <a:t>-</a:t>
            </a:r>
            <a:r>
              <a:rPr lang="en-US" sz="4000" dirty="0" smtClean="0"/>
              <a:t>Minimum SID_ 40 inches (10</a:t>
            </a:r>
            <a:r>
              <a:rPr lang="en-US" sz="4000" dirty="0"/>
              <a:t>0</a:t>
            </a:r>
            <a:r>
              <a:rPr lang="en-US" sz="4000" dirty="0" smtClean="0"/>
              <a:t> cm )</a:t>
            </a:r>
            <a:endParaRPr lang="en-US" sz="4000" dirty="0"/>
          </a:p>
          <a:p>
            <a:pPr marL="0" indent="0">
              <a:buNone/>
            </a:pPr>
            <a:endParaRPr lang="en-US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4000" cy="5661249"/>
          </a:xfrm>
        </p:spPr>
      </p:pic>
      <p:sp>
        <p:nvSpPr>
          <p:cNvPr id="5" name="مخطط انسيابي: محطة طرفية 4"/>
          <p:cNvSpPr/>
          <p:nvPr/>
        </p:nvSpPr>
        <p:spPr>
          <a:xfrm>
            <a:off x="0" y="0"/>
            <a:ext cx="9144000" cy="108012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Hand lateral (fan)</a:t>
            </a:r>
            <a:endParaRPr lang="ar-IQ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57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005064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</a:t>
            </a:r>
            <a:r>
              <a:rPr lang="en-US" dirty="0" smtClean="0">
                <a:solidFill>
                  <a:prstClr val="white"/>
                </a:solidFill>
              </a:rPr>
              <a:t>8 </a:t>
            </a:r>
            <a:r>
              <a:rPr lang="en-US" dirty="0">
                <a:solidFill>
                  <a:prstClr val="white"/>
                </a:solidFill>
              </a:rPr>
              <a:t>* </a:t>
            </a:r>
            <a:r>
              <a:rPr lang="en-US" dirty="0" smtClean="0">
                <a:solidFill>
                  <a:prstClr val="white"/>
                </a:solidFill>
              </a:rPr>
              <a:t>10 </a:t>
            </a:r>
            <a:r>
              <a:rPr lang="en-US" dirty="0">
                <a:solidFill>
                  <a:prstClr val="white"/>
                </a:solidFill>
              </a:rPr>
              <a:t>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CR is vertical to metacarpal area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The carpal interspaces are better demonstrated in AP position</a:t>
            </a:r>
          </a:p>
          <a:p>
            <a:pPr marL="0" lv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>
                <a:solidFill>
                  <a:prstClr val="white"/>
                </a:solidFill>
              </a:rPr>
              <a:t> Minimum </a:t>
            </a:r>
            <a:r>
              <a:rPr lang="en-US" dirty="0">
                <a:solidFill>
                  <a:prstClr val="white"/>
                </a:solidFill>
              </a:rPr>
              <a:t>SID_ 40 inches (</a:t>
            </a:r>
            <a:r>
              <a:rPr lang="en-US" dirty="0" smtClean="0">
                <a:solidFill>
                  <a:prstClr val="white"/>
                </a:solidFill>
              </a:rPr>
              <a:t>100 </a:t>
            </a:r>
            <a:r>
              <a:rPr lang="en-US" dirty="0">
                <a:solidFill>
                  <a:prstClr val="white"/>
                </a:solidFill>
              </a:rPr>
              <a:t>cm )</a:t>
            </a:r>
          </a:p>
          <a:p>
            <a:pPr marL="0" lvl="0" indent="0" algn="l">
              <a:buNone/>
            </a:pPr>
            <a:r>
              <a:rPr lang="en-US" dirty="0">
                <a:solidFill>
                  <a:prstClr val="white"/>
                </a:solidFill>
              </a:rPr>
              <a:t>resting on film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4" name="مخطط انسيابي: قرار 3"/>
          <p:cNvSpPr/>
          <p:nvPr/>
        </p:nvSpPr>
        <p:spPr>
          <a:xfrm>
            <a:off x="0" y="0"/>
            <a:ext cx="9144000" cy="2564904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PA view of wrist</a:t>
            </a:r>
            <a:endParaRPr lang="ar-IQ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2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45750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202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Rest the arm &amp; forearm on table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Centre the film to carpals &amp; adjust the hand so that the wrist is in a true lateral position with medial surface of hand touching the film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 CR is vertical to wrist joint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5-</a:t>
            </a:r>
            <a:r>
              <a:rPr lang="en-US" dirty="0" smtClean="0"/>
              <a:t> This position is used to demonstrate displacement in fractures</a:t>
            </a:r>
            <a:endParaRPr lang="ar-IQ" dirty="0"/>
          </a:p>
        </p:txBody>
      </p:sp>
      <p:sp>
        <p:nvSpPr>
          <p:cNvPr id="5" name="سحابة 4"/>
          <p:cNvSpPr/>
          <p:nvPr/>
        </p:nvSpPr>
        <p:spPr>
          <a:xfrm>
            <a:off x="611560" y="0"/>
            <a:ext cx="8064896" cy="1988840"/>
          </a:xfrm>
          <a:prstGeom prst="cloud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Lateral view of wrist</a:t>
            </a:r>
            <a:endParaRPr lang="ar-IQ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37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3882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26855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1321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Position the wrist for a PA position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Turn the hand outwards until the wrist is in extreme ulnar flexion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 CR to scaphoid (10 _ 15 degree proximal or distal angulation may be needed )</a:t>
            </a: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0" y="0"/>
            <a:ext cx="9144000" cy="1556792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ea typeface="+mj-ea"/>
                <a:cs typeface="+mj-cs"/>
              </a:rPr>
              <a:t>Wrist for scaphoid</a:t>
            </a:r>
            <a:endParaRPr lang="ar-IQ" sz="6000" dirty="0"/>
          </a:p>
        </p:txBody>
      </p:sp>
    </p:spTree>
    <p:extLst>
      <p:ext uri="{BB962C8B-B14F-4D97-AF65-F5344CB8AC3E}">
        <p14:creationId xmlns:p14="http://schemas.microsoft.com/office/powerpoint/2010/main" val="79510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742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253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729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20272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65313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Film size : 10 * 12 or 11 * 14 according to the length of  forearm ( including wrist &amp; elbow ) take 2 views on the same film , no Bucky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Seat the patient with the forearm supinated &amp; elbow extended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CR is vertical to midpoint of forearm ( midway between the wrist &amp; elbow )</a:t>
            </a:r>
            <a:endParaRPr lang="ar-IQ" dirty="0"/>
          </a:p>
        </p:txBody>
      </p:sp>
      <p:sp>
        <p:nvSpPr>
          <p:cNvPr id="4" name="سحابة 3"/>
          <p:cNvSpPr/>
          <p:nvPr/>
        </p:nvSpPr>
        <p:spPr>
          <a:xfrm>
            <a:off x="1115616" y="23348"/>
            <a:ext cx="6912768" cy="174946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Forearm AP view</a:t>
            </a:r>
            <a:endParaRPr lang="ar-IQ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08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10826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944246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>
                <a:solidFill>
                  <a:prstClr val="white"/>
                </a:solidFill>
              </a:rPr>
              <a:t> Film size </a:t>
            </a:r>
            <a:r>
              <a:rPr lang="en-US" dirty="0">
                <a:solidFill>
                  <a:prstClr val="white"/>
                </a:solidFill>
              </a:rPr>
              <a:t>: 10 * 12 or 11 * 14 according to the length of  forearm ( including wrist &amp; elbow 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>
                <a:solidFill>
                  <a:prstClr val="white"/>
                </a:solidFill>
              </a:rPr>
              <a:t> Flex elbow 90 degree , adjust the forearm in a true lateral position ( with the thumb side up )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3-</a:t>
            </a:r>
            <a:r>
              <a:rPr lang="en-US" dirty="0">
                <a:solidFill>
                  <a:prstClr val="white"/>
                </a:solidFill>
              </a:rPr>
              <a:t> CR is vertical to midpoint of forearm</a:t>
            </a:r>
            <a:endParaRPr lang="ar-IQ" dirty="0"/>
          </a:p>
        </p:txBody>
      </p:sp>
      <p:sp>
        <p:nvSpPr>
          <p:cNvPr id="4" name="سحابة 3"/>
          <p:cNvSpPr/>
          <p:nvPr/>
        </p:nvSpPr>
        <p:spPr>
          <a:xfrm>
            <a:off x="1043608" y="0"/>
            <a:ext cx="6984776" cy="19168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forearm lateral view</a:t>
            </a:r>
            <a:endParaRPr lang="ar-IQ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2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97790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42874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Seat the patient so that the elbow &amp; shoulder are in the same plane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Extend the elbow , supinate the hand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 CR is perpendicular to the elbow (2.5 cm distal to a line joining the humeral epicondyles)</a:t>
            </a:r>
            <a:endParaRPr lang="ar-IQ" dirty="0"/>
          </a:p>
        </p:txBody>
      </p:sp>
      <p:sp>
        <p:nvSpPr>
          <p:cNvPr id="4" name="سحابة 3"/>
          <p:cNvSpPr/>
          <p:nvPr/>
        </p:nvSpPr>
        <p:spPr>
          <a:xfrm>
            <a:off x="1043608" y="0"/>
            <a:ext cx="6912768" cy="177281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Elbow AP view</a:t>
            </a:r>
            <a:endParaRPr lang="ar-IQ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76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672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sz="4000" dirty="0">
                <a:solidFill>
                  <a:prstClr val="white"/>
                </a:solidFill>
              </a:rPr>
              <a:t> Film size : 8 * 10 , no </a:t>
            </a:r>
            <a:r>
              <a:rPr lang="en-US" sz="4000" dirty="0" smtClean="0">
                <a:solidFill>
                  <a:prstClr val="white"/>
                </a:solidFill>
              </a:rPr>
              <a:t>Bucky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2-</a:t>
            </a:r>
            <a:r>
              <a:rPr lang="en-US" sz="4000" dirty="0" smtClean="0">
                <a:solidFill>
                  <a:prstClr val="white"/>
                </a:solidFill>
              </a:rPr>
              <a:t> Extend finger , close rest fingers into a fist</a:t>
            </a:r>
          </a:p>
          <a:p>
            <a:pPr marL="0" lvl="0" indent="0" algn="l">
              <a:buNone/>
            </a:pPr>
            <a:r>
              <a:rPr lang="en-US" sz="4000" dirty="0">
                <a:solidFill>
                  <a:srgbClr val="FF0000"/>
                </a:solidFill>
              </a:rPr>
              <a:t>3-</a:t>
            </a:r>
            <a:r>
              <a:rPr lang="en-US" sz="4000" dirty="0">
                <a:solidFill>
                  <a:prstClr val="white"/>
                </a:solidFill>
              </a:rPr>
              <a:t>Minimum SID_ 40 inches (</a:t>
            </a:r>
            <a:r>
              <a:rPr lang="en-US" sz="4000" dirty="0" smtClean="0">
                <a:solidFill>
                  <a:prstClr val="white"/>
                </a:solidFill>
              </a:rPr>
              <a:t>100 </a:t>
            </a:r>
            <a:r>
              <a:rPr lang="en-US" sz="4000" dirty="0">
                <a:solidFill>
                  <a:prstClr val="white"/>
                </a:solidFill>
              </a:rPr>
              <a:t>cm )</a:t>
            </a:r>
          </a:p>
          <a:p>
            <a:pPr algn="l"/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0" y="0"/>
            <a:ext cx="9144000" cy="2060848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ea typeface="+mj-ea"/>
                <a:cs typeface="+mj-cs"/>
              </a:rPr>
              <a:t>Fingers _ lateral projection</a:t>
            </a:r>
            <a:endParaRPr lang="ar-IQ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81128"/>
          </a:xfrm>
        </p:spPr>
        <p:txBody>
          <a:bodyPr>
            <a:normAutofit fontScale="85000" lnSpcReduction="10000"/>
          </a:bodyPr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dirty="0">
                <a:solidFill>
                  <a:prstClr val="white"/>
                </a:solidFill>
              </a:rPr>
              <a:t> Film size : 8 * 10 , no Bucky</a:t>
            </a:r>
            <a:endParaRPr lang="ar-IQ" dirty="0">
              <a:solidFill>
                <a:prstClr val="white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This view will demonstrate the olecranon &amp; the elbow fat pads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From the AP view , ex the elbow to 90 degrees (the hand in lateral position with thumb uppermost &amp; the humeral epicondyles are perpendicular to film)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 CR is vertical to elbow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5-</a:t>
            </a:r>
            <a:r>
              <a:rPr lang="en-US" dirty="0" smtClean="0"/>
              <a:t> In injury , this view is taken first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6-</a:t>
            </a:r>
            <a:r>
              <a:rPr lang="en-US" dirty="0" smtClean="0"/>
              <a:t>When soft tissue injury  is suspected , flex the joint to 30 _35 degrees so as not to compress or stretch soft tissues</a:t>
            </a:r>
            <a:endParaRPr lang="ar-IQ" dirty="0"/>
          </a:p>
        </p:txBody>
      </p:sp>
      <p:sp>
        <p:nvSpPr>
          <p:cNvPr id="4" name="سحابة 3"/>
          <p:cNvSpPr/>
          <p:nvPr/>
        </p:nvSpPr>
        <p:spPr>
          <a:xfrm>
            <a:off x="827584" y="188640"/>
            <a:ext cx="7632848" cy="18002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Elbow lateral view</a:t>
            </a:r>
            <a:endParaRPr lang="ar-IQ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3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58073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Film size 11*14 or 14*17  with Bucky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The coronal plan passing the epicondyles will be parallel with plane of film in AP view &amp; perpendicular to film in lateral view</a:t>
            </a:r>
            <a:endParaRPr lang="ar-IQ" dirty="0" smtClean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CR midway between the elbow &amp; shoulder</a:t>
            </a:r>
            <a:endParaRPr lang="ar-IQ" dirty="0"/>
          </a:p>
        </p:txBody>
      </p:sp>
      <p:sp>
        <p:nvSpPr>
          <p:cNvPr id="5" name="سحابة 4"/>
          <p:cNvSpPr/>
          <p:nvPr/>
        </p:nvSpPr>
        <p:spPr>
          <a:xfrm>
            <a:off x="796706" y="25039"/>
            <a:ext cx="7560840" cy="197606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Humerus</a:t>
            </a:r>
            <a:r>
              <a:rPr lang="en-US" sz="4000" dirty="0" smtClean="0">
                <a:solidFill>
                  <a:srgbClr val="FF0000"/>
                </a:solidFill>
              </a:rPr>
              <a:t> AP &amp; Lateral views (erect)</a:t>
            </a:r>
            <a:endParaRPr lang="ar-IQ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06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8171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69598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09166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Film size 10 * 12 with Bucky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Erect or supine , put the cassette center under the coracoid , rotate the patient to place the scapula parallel to film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Take a view external rotation , with a neutral position &amp; with internal rotation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 CR is directed to a point  1  inch inferior to the coracoid process </a:t>
            </a:r>
          </a:p>
        </p:txBody>
      </p:sp>
      <p:sp>
        <p:nvSpPr>
          <p:cNvPr id="4" name="سحابة 3"/>
          <p:cNvSpPr/>
          <p:nvPr/>
        </p:nvSpPr>
        <p:spPr>
          <a:xfrm>
            <a:off x="1403648" y="260648"/>
            <a:ext cx="6624736" cy="172819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Shoulder AP view</a:t>
            </a:r>
            <a:endParaRPr lang="ar-IQ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95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314250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3904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Shoulder  lateral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0"/>
            <a:ext cx="8640960" cy="5069160"/>
          </a:xfrm>
        </p:spPr>
      </p:pic>
    </p:spTree>
    <p:extLst>
      <p:ext uri="{BB962C8B-B14F-4D97-AF65-F5344CB8AC3E}">
        <p14:creationId xmlns:p14="http://schemas.microsoft.com/office/powerpoint/2010/main" val="84650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756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Shoulder  Axial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8496944" cy="5069160"/>
          </a:xfrm>
        </p:spPr>
      </p:pic>
    </p:spTree>
    <p:extLst>
      <p:ext uri="{BB962C8B-B14F-4D97-AF65-F5344CB8AC3E}">
        <p14:creationId xmlns:p14="http://schemas.microsoft.com/office/powerpoint/2010/main" val="939674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67149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18803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4973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n-US" dirty="0">
                <a:solidFill>
                  <a:srgbClr val="FF0000"/>
                </a:solidFill>
              </a:rPr>
              <a:t>1-</a:t>
            </a:r>
            <a:r>
              <a:rPr lang="en-US" sz="4000" dirty="0">
                <a:solidFill>
                  <a:prstClr val="white"/>
                </a:solidFill>
              </a:rPr>
              <a:t> Film size : 8 * 10 , no </a:t>
            </a:r>
            <a:r>
              <a:rPr lang="en-US" sz="4000" dirty="0" smtClean="0">
                <a:solidFill>
                  <a:prstClr val="white"/>
                </a:solidFill>
              </a:rPr>
              <a:t>Bucky</a:t>
            </a:r>
            <a:endParaRPr lang="ar-IQ" sz="4000" dirty="0" smtClean="0">
              <a:solidFill>
                <a:prstClr val="white"/>
              </a:solidFill>
            </a:endParaRPr>
          </a:p>
          <a:p>
            <a:pPr lvl="0" algn="l"/>
            <a:r>
              <a:rPr lang="en-US" sz="4000" dirty="0" smtClean="0">
                <a:solidFill>
                  <a:srgbClr val="FF0000"/>
                </a:solidFill>
              </a:rPr>
              <a:t>2-</a:t>
            </a:r>
            <a:r>
              <a:rPr lang="en-US" sz="4000" dirty="0" smtClean="0">
                <a:solidFill>
                  <a:prstClr val="white"/>
                </a:solidFill>
              </a:rPr>
              <a:t> Rotate the pronated hand externally &amp; separate the digits</a:t>
            </a:r>
          </a:p>
          <a:p>
            <a:pPr marL="0" lvl="0" indent="0" algn="l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3-</a:t>
            </a:r>
            <a:r>
              <a:rPr lang="en-US" sz="4000" dirty="0" smtClean="0">
                <a:solidFill>
                  <a:prstClr val="white"/>
                </a:solidFill>
              </a:rPr>
              <a:t>Minimum </a:t>
            </a:r>
            <a:r>
              <a:rPr lang="en-US" sz="4000" dirty="0">
                <a:solidFill>
                  <a:prstClr val="white"/>
                </a:solidFill>
              </a:rPr>
              <a:t>SID_ 40 inches (</a:t>
            </a:r>
            <a:r>
              <a:rPr lang="en-US" sz="4000" dirty="0" smtClean="0">
                <a:solidFill>
                  <a:prstClr val="white"/>
                </a:solidFill>
              </a:rPr>
              <a:t>100 </a:t>
            </a:r>
            <a:r>
              <a:rPr lang="en-US" sz="4000" dirty="0">
                <a:solidFill>
                  <a:prstClr val="white"/>
                </a:solidFill>
              </a:rPr>
              <a:t>cm )</a:t>
            </a:r>
          </a:p>
          <a:p>
            <a:pPr lvl="0" algn="l"/>
            <a:r>
              <a:rPr lang="en-US" sz="4000" b="1" dirty="0" smtClean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4- </a:t>
            </a:r>
            <a:r>
              <a:rPr lang="en-US" sz="3500" b="1" dirty="0" smtClean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the </a:t>
            </a:r>
            <a:r>
              <a:rPr lang="en-US" sz="3500" b="1" dirty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hand is rotated approximate 45°  (thumb side </a:t>
            </a:r>
            <a:r>
              <a:rPr lang="en-US" sz="3500" b="1" dirty="0" smtClean="0">
                <a:solidFill>
                  <a:prstClr val="white"/>
                </a:solidFill>
                <a:latin typeface="Century Gothic"/>
                <a:ea typeface="+mj-ea"/>
                <a:cs typeface="+mj-cs"/>
              </a:rPr>
              <a:t>up)</a:t>
            </a:r>
            <a:endParaRPr lang="en-US" sz="3500" b="1" dirty="0">
              <a:solidFill>
                <a:prstClr val="white"/>
              </a:solidFill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0" y="-99392"/>
            <a:ext cx="9144000" cy="237626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PA oblique projection fingers</a:t>
            </a:r>
            <a:endParaRPr lang="ar-IQ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5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790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164" y="2636912"/>
            <a:ext cx="9125835" cy="3960440"/>
          </a:xfrm>
        </p:spPr>
        <p:txBody>
          <a:bodyPr>
            <a:normAutofit/>
          </a:bodyPr>
          <a:lstStyle/>
          <a:p>
            <a:pPr lvl="0" algn="l"/>
            <a:r>
              <a:rPr lang="en-US" sz="3000" dirty="0">
                <a:solidFill>
                  <a:srgbClr val="FF0000"/>
                </a:solidFill>
              </a:rPr>
              <a:t>1-</a:t>
            </a:r>
            <a:r>
              <a:rPr lang="en-US" sz="3700" dirty="0">
                <a:solidFill>
                  <a:prstClr val="white"/>
                </a:solidFill>
              </a:rPr>
              <a:t> </a:t>
            </a:r>
            <a:r>
              <a:rPr lang="en-US" sz="3600" dirty="0">
                <a:solidFill>
                  <a:prstClr val="white"/>
                </a:solidFill>
              </a:rPr>
              <a:t>Film size : 8 * 10 , no </a:t>
            </a:r>
            <a:r>
              <a:rPr lang="en-US" sz="3600" dirty="0" smtClean="0">
                <a:solidFill>
                  <a:prstClr val="white"/>
                </a:solidFill>
              </a:rPr>
              <a:t>Bucky</a:t>
            </a:r>
            <a:endParaRPr lang="ar-IQ" sz="3600" dirty="0" smtClean="0"/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2- </a:t>
            </a:r>
            <a:r>
              <a:rPr lang="en-US" sz="3600" dirty="0" smtClean="0"/>
              <a:t>Extend  hand , wrist &amp; forearm</a:t>
            </a:r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3- </a:t>
            </a:r>
            <a:r>
              <a:rPr lang="en-US" sz="3600" dirty="0" smtClean="0"/>
              <a:t>Rotate arm until the posterior  aspect  of thumb is resting on film </a:t>
            </a:r>
            <a:endParaRPr lang="ar-IQ" sz="3600" dirty="0" smtClean="0"/>
          </a:p>
          <a:p>
            <a:pPr marL="0" lvl="0" indent="0" algn="l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4- </a:t>
            </a:r>
            <a:r>
              <a:rPr lang="en-US" sz="3600" dirty="0" smtClean="0">
                <a:solidFill>
                  <a:prstClr val="white"/>
                </a:solidFill>
              </a:rPr>
              <a:t>Minimum </a:t>
            </a:r>
            <a:r>
              <a:rPr lang="en-US" sz="3600" dirty="0">
                <a:solidFill>
                  <a:prstClr val="white"/>
                </a:solidFill>
              </a:rPr>
              <a:t>SID_ 40 inches (</a:t>
            </a:r>
            <a:r>
              <a:rPr lang="en-US" sz="3600" dirty="0" smtClean="0">
                <a:solidFill>
                  <a:prstClr val="white"/>
                </a:solidFill>
              </a:rPr>
              <a:t>100 </a:t>
            </a:r>
            <a:r>
              <a:rPr lang="en-US" sz="3600" dirty="0">
                <a:solidFill>
                  <a:prstClr val="white"/>
                </a:solidFill>
              </a:rPr>
              <a:t>cm )</a:t>
            </a:r>
          </a:p>
          <a:p>
            <a:pPr marL="0" indent="0" algn="l">
              <a:buNone/>
            </a:pPr>
            <a:r>
              <a:rPr lang="en-US" sz="3600" dirty="0" smtClean="0"/>
              <a:t>resting on film</a:t>
            </a:r>
            <a:endParaRPr lang="ar-IQ" sz="3600" dirty="0"/>
          </a:p>
        </p:txBody>
      </p:sp>
      <p:sp>
        <p:nvSpPr>
          <p:cNvPr id="4" name="شريط إلى الأسفل 3"/>
          <p:cNvSpPr/>
          <p:nvPr/>
        </p:nvSpPr>
        <p:spPr>
          <a:xfrm>
            <a:off x="0" y="4326"/>
            <a:ext cx="9144000" cy="2344553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Thumb_ AP view</a:t>
            </a:r>
            <a:endParaRPr lang="ar-IQ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77684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746</TotalTime>
  <Words>946</Words>
  <Application>Microsoft Office PowerPoint</Application>
  <PresentationFormat>On-screen Show (4:3)</PresentationFormat>
  <Paragraphs>100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Century Gothic</vt:lpstr>
      <vt:lpstr>Times New Roman</vt:lpstr>
      <vt:lpstr>نسق Office</vt:lpstr>
      <vt:lpstr>   Ministry of Higher Education and Scientific Research Al-Mustaqbal University Radiology Techniques Department   </vt:lpstr>
      <vt:lpstr>Fingers _ PA projection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Shoulder  lateral</vt:lpstr>
      <vt:lpstr>Shoulder  Axial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Higher Education and Scientific Research Al-Mustaqbal University College Radiology Techniques Department</dc:title>
  <dc:creator>user</dc:creator>
  <cp:lastModifiedBy>Dell</cp:lastModifiedBy>
  <cp:revision>61</cp:revision>
  <dcterms:created xsi:type="dcterms:W3CDTF">2021-03-21T05:34:52Z</dcterms:created>
  <dcterms:modified xsi:type="dcterms:W3CDTF">2024-10-27T19:52:47Z</dcterms:modified>
</cp:coreProperties>
</file>