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1" r:id="rId1"/>
  </p:sldMasterIdLst>
  <p:notesMasterIdLst>
    <p:notesMasterId r:id="rId29"/>
  </p:notesMasterIdLst>
  <p:sldIdLst>
    <p:sldId id="280" r:id="rId2"/>
    <p:sldId id="279" r:id="rId3"/>
    <p:sldId id="266" r:id="rId4"/>
    <p:sldId id="294" r:id="rId5"/>
    <p:sldId id="287" r:id="rId6"/>
    <p:sldId id="281" r:id="rId7"/>
    <p:sldId id="258" r:id="rId8"/>
    <p:sldId id="259" r:id="rId9"/>
    <p:sldId id="260" r:id="rId10"/>
    <p:sldId id="282" r:id="rId11"/>
    <p:sldId id="261" r:id="rId12"/>
    <p:sldId id="283" r:id="rId13"/>
    <p:sldId id="262" r:id="rId14"/>
    <p:sldId id="263" r:id="rId15"/>
    <p:sldId id="284" r:id="rId16"/>
    <p:sldId id="264" r:id="rId17"/>
    <p:sldId id="267" r:id="rId18"/>
    <p:sldId id="268" r:id="rId19"/>
    <p:sldId id="272" r:id="rId20"/>
    <p:sldId id="292" r:id="rId21"/>
    <p:sldId id="273" r:id="rId22"/>
    <p:sldId id="285" r:id="rId23"/>
    <p:sldId id="286" r:id="rId24"/>
    <p:sldId id="293" r:id="rId25"/>
    <p:sldId id="290" r:id="rId26"/>
    <p:sldId id="278" r:id="rId27"/>
    <p:sldId id="28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8078F4D2-C0CD-47F5-9617-D9721E2E4354}">
          <p14:sldIdLst>
            <p14:sldId id="280"/>
            <p14:sldId id="279"/>
            <p14:sldId id="266"/>
            <p14:sldId id="294"/>
            <p14:sldId id="287"/>
            <p14:sldId id="281"/>
            <p14:sldId id="258"/>
            <p14:sldId id="259"/>
            <p14:sldId id="260"/>
            <p14:sldId id="282"/>
            <p14:sldId id="261"/>
            <p14:sldId id="283"/>
            <p14:sldId id="262"/>
            <p14:sldId id="263"/>
            <p14:sldId id="284"/>
            <p14:sldId id="264"/>
            <p14:sldId id="267"/>
            <p14:sldId id="268"/>
            <p14:sldId id="272"/>
            <p14:sldId id="292"/>
            <p14:sldId id="273"/>
            <p14:sldId id="285"/>
            <p14:sldId id="286"/>
            <p14:sldId id="293"/>
            <p14:sldId id="290"/>
            <p14:sldId id="278"/>
          </p14:sldIdLst>
        </p14:section>
        <p14:section name="مقطع بدون عنوان" id="{58454587-D3A7-4434-98DF-88AE2BD3D3B7}">
          <p14:sldIdLst>
            <p14:sldId id="28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456" autoAdjust="0"/>
    <p:restoredTop sz="86405" autoAdjust="0"/>
  </p:normalViewPr>
  <p:slideViewPr>
    <p:cSldViewPr>
      <p:cViewPr>
        <p:scale>
          <a:sx n="70" d="100"/>
          <a:sy n="70" d="100"/>
        </p:scale>
        <p:origin x="-1651" y="-21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3CC4DD-1079-4902-9921-D9A182B0ED82}" type="datetimeFigureOut">
              <a:rPr lang="ar-IQ" smtClean="0"/>
              <a:t>16/08/1446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7DF03CE-8337-48F4-9131-88A9D257994A}" type="slidenum">
              <a:rPr lang="ar-IQ" smtClean="0"/>
              <a:t>‹#›</a:t>
            </a:fld>
            <a:endParaRPr lang="ar-IQ"/>
          </a:p>
        </p:txBody>
      </p:sp>
    </p:spTree>
    <p:extLst>
      <p:ext uri="{BB962C8B-B14F-4D97-AF65-F5344CB8AC3E}">
        <p14:creationId xmlns:p14="http://schemas.microsoft.com/office/powerpoint/2010/main" val="29599620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en-US" dirty="0"/>
              <a:t>The</a:t>
            </a:r>
            <a:r>
              <a:rPr lang="en-US" baseline="0" dirty="0"/>
              <a:t> organs of </a:t>
            </a:r>
            <a:r>
              <a:rPr lang="en-US" dirty="0"/>
              <a:t>Respiratory system</a:t>
            </a:r>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3</a:t>
            </a:fld>
            <a:endParaRPr lang="ar-IQ" dirty="0"/>
          </a:p>
        </p:txBody>
      </p:sp>
    </p:spTree>
    <p:extLst>
      <p:ext uri="{BB962C8B-B14F-4D97-AF65-F5344CB8AC3E}">
        <p14:creationId xmlns:p14="http://schemas.microsoft.com/office/powerpoint/2010/main" val="67073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7</a:t>
            </a:fld>
            <a:endParaRPr lang="ar-IQ"/>
          </a:p>
        </p:txBody>
      </p:sp>
    </p:spTree>
    <p:extLst>
      <p:ext uri="{BB962C8B-B14F-4D97-AF65-F5344CB8AC3E}">
        <p14:creationId xmlns:p14="http://schemas.microsoft.com/office/powerpoint/2010/main" val="282644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en-US" dirty="0"/>
              <a:t>The surface of the Larynx as seen by direct laryngoscopy(</a:t>
            </a:r>
            <a:r>
              <a:rPr lang="en-US" baseline="0" dirty="0"/>
              <a:t> during  intubation)</a:t>
            </a:r>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16</a:t>
            </a:fld>
            <a:endParaRPr lang="ar-IQ"/>
          </a:p>
        </p:txBody>
      </p:sp>
    </p:spTree>
    <p:extLst>
      <p:ext uri="{BB962C8B-B14F-4D97-AF65-F5344CB8AC3E}">
        <p14:creationId xmlns:p14="http://schemas.microsoft.com/office/powerpoint/2010/main" val="388278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Respiratory system</a:t>
            </a:r>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18</a:t>
            </a:fld>
            <a:endParaRPr lang="ar-IQ"/>
          </a:p>
        </p:txBody>
      </p:sp>
    </p:spTree>
    <p:extLst>
      <p:ext uri="{BB962C8B-B14F-4D97-AF65-F5344CB8AC3E}">
        <p14:creationId xmlns:p14="http://schemas.microsoft.com/office/powerpoint/2010/main" val="352704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ctr"/>
            <a:r>
              <a:rPr lang="en-US" dirty="0"/>
              <a:t>Permanent Tracheostomy after total </a:t>
            </a:r>
            <a:r>
              <a:rPr lang="en-US" dirty="0" err="1"/>
              <a:t>laryngectomy</a:t>
            </a:r>
            <a:r>
              <a:rPr lang="en-US" dirty="0"/>
              <a:t> operation</a:t>
            </a:r>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25</a:t>
            </a:fld>
            <a:endParaRPr lang="ar-IQ"/>
          </a:p>
        </p:txBody>
      </p:sp>
    </p:spTree>
    <p:extLst>
      <p:ext uri="{BB962C8B-B14F-4D97-AF65-F5344CB8AC3E}">
        <p14:creationId xmlns:p14="http://schemas.microsoft.com/office/powerpoint/2010/main" val="138784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7DF03CE-8337-48F4-9131-88A9D257994A}" type="slidenum">
              <a:rPr lang="ar-IQ" smtClean="0"/>
              <a:t>27</a:t>
            </a:fld>
            <a:endParaRPr lang="ar-IQ"/>
          </a:p>
        </p:txBody>
      </p:sp>
    </p:spTree>
    <p:extLst>
      <p:ext uri="{BB962C8B-B14F-4D97-AF65-F5344CB8AC3E}">
        <p14:creationId xmlns:p14="http://schemas.microsoft.com/office/powerpoint/2010/main" val="275190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3E1BB88-4151-4C02-99F4-F2F1D8C893E2}" type="datetime8">
              <a:rPr lang="ar-IQ" smtClean="0"/>
              <a:t>14 شباط، 25</a:t>
            </a:fld>
            <a:endParaRPr lang="ar-IQ"/>
          </a:p>
        </p:txBody>
      </p:sp>
      <p:sp>
        <p:nvSpPr>
          <p:cNvPr id="5" name="Footer Placeholder 4"/>
          <p:cNvSpPr>
            <a:spLocks noGrp="1"/>
          </p:cNvSpPr>
          <p:nvPr>
            <p:ph type="ftr" sz="quarter" idx="11"/>
          </p:nvPr>
        </p:nvSpPr>
        <p:spPr>
          <a:xfrm>
            <a:off x="3623733" y="6117336"/>
            <a:ext cx="3609438" cy="365125"/>
          </a:xfrm>
        </p:spPr>
        <p:txBody>
          <a:bodyPr/>
          <a:lstStyle/>
          <a:p>
            <a:endParaRPr lang="ar-IQ"/>
          </a:p>
        </p:txBody>
      </p:sp>
      <p:sp>
        <p:nvSpPr>
          <p:cNvPr id="6" name="Slide Number Placeholder 5"/>
          <p:cNvSpPr>
            <a:spLocks noGrp="1"/>
          </p:cNvSpPr>
          <p:nvPr>
            <p:ph type="sldNum" sz="quarter" idx="12"/>
          </p:nvPr>
        </p:nvSpPr>
        <p:spPr>
          <a:xfrm>
            <a:off x="8275320" y="6117336"/>
            <a:ext cx="411480" cy="365125"/>
          </a:xfrm>
        </p:spPr>
        <p:txBody>
          <a:bodyPr/>
          <a:lstStyle/>
          <a:p>
            <a:fld id="{CF8E4049-A7CA-462F-A2DA-1F7308CD9256}" type="slidenum">
              <a:rPr lang="ar-IQ" smtClean="0"/>
              <a:t>‹#›</a:t>
            </a:fld>
            <a:endParaRPr lang="ar-IQ"/>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9517921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E1BB88-4151-4C02-99F4-F2F1D8C893E2}" type="datetime8">
              <a:rPr lang="ar-IQ" smtClean="0"/>
              <a:t>14 شباط، 25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39592031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14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12154323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14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3123923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14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31116725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14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3136071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14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96762777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1BB88-4151-4C02-99F4-F2F1D8C893E2}" type="datetime8">
              <a:rPr lang="ar-IQ" smtClean="0"/>
              <a:t>14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202199815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1BB88-4151-4C02-99F4-F2F1D8C893E2}" type="datetime8">
              <a:rPr lang="ar-IQ" smtClean="0"/>
              <a:t>14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10546920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3E1BB88-4151-4C02-99F4-F2F1D8C893E2}" type="datetime8">
              <a:rPr lang="ar-IQ" smtClean="0"/>
              <a:t>14 شباط، 25</a:t>
            </a:fld>
            <a:endParaRPr lang="ar-IQ"/>
          </a:p>
        </p:txBody>
      </p:sp>
      <p:sp>
        <p:nvSpPr>
          <p:cNvPr id="5" name="Footer Placeholder 4"/>
          <p:cNvSpPr>
            <a:spLocks noGrp="1"/>
          </p:cNvSpPr>
          <p:nvPr>
            <p:ph type="ftr" sz="quarter" idx="11"/>
          </p:nvPr>
        </p:nvSpPr>
        <p:spPr>
          <a:xfrm>
            <a:off x="1972647" y="6108173"/>
            <a:ext cx="5314517" cy="365125"/>
          </a:xfrm>
        </p:spPr>
        <p:txBody>
          <a:bodyPr/>
          <a:lstStyle/>
          <a:p>
            <a:endParaRPr lang="ar-IQ"/>
          </a:p>
        </p:txBody>
      </p:sp>
      <p:sp>
        <p:nvSpPr>
          <p:cNvPr id="6" name="Slide Number Placeholder 5"/>
          <p:cNvSpPr>
            <a:spLocks noGrp="1"/>
          </p:cNvSpPr>
          <p:nvPr>
            <p:ph type="sldNum" sz="quarter" idx="12"/>
          </p:nvPr>
        </p:nvSpPr>
        <p:spPr>
          <a:xfrm>
            <a:off x="8258967" y="6108173"/>
            <a:ext cx="427833" cy="365125"/>
          </a:xfrm>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40164948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E1BB88-4151-4C02-99F4-F2F1D8C893E2}" type="datetime8">
              <a:rPr lang="ar-IQ" smtClean="0"/>
              <a:t>14 شباط، 25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8273317" y="6116070"/>
            <a:ext cx="413483" cy="365125"/>
          </a:xfrm>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39711063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E1BB88-4151-4C02-99F4-F2F1D8C893E2}" type="datetime8">
              <a:rPr lang="ar-IQ" smtClean="0"/>
              <a:t>14 شباط، 25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5354162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E1BB88-4151-4C02-99F4-F2F1D8C893E2}" type="datetime8">
              <a:rPr lang="ar-IQ" smtClean="0"/>
              <a:t>14 شباط، 25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13961261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E1BB88-4151-4C02-99F4-F2F1D8C893E2}" type="datetime8">
              <a:rPr lang="ar-IQ" smtClean="0"/>
              <a:t>14 شباط، 25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20374477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1BB88-4151-4C02-99F4-F2F1D8C893E2}" type="datetime8">
              <a:rPr lang="ar-IQ" smtClean="0"/>
              <a:t>14 شباط، 25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7345398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E1BB88-4151-4C02-99F4-F2F1D8C893E2}" type="datetime8">
              <a:rPr lang="ar-IQ" smtClean="0"/>
              <a:t>14 شباط، 25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78021784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E1BB88-4151-4C02-99F4-F2F1D8C893E2}" type="datetime8">
              <a:rPr lang="ar-IQ" smtClean="0"/>
              <a:t>14 شباط، 25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F8E4049-A7CA-462F-A2DA-1F7308CD9256}" type="slidenum">
              <a:rPr lang="ar-IQ" smtClean="0"/>
              <a:t>‹#›</a:t>
            </a:fld>
            <a:endParaRPr lang="ar-IQ"/>
          </a:p>
        </p:txBody>
      </p:sp>
    </p:spTree>
    <p:extLst>
      <p:ext uri="{BB962C8B-B14F-4D97-AF65-F5344CB8AC3E}">
        <p14:creationId xmlns:p14="http://schemas.microsoft.com/office/powerpoint/2010/main" val="10605982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E1BB88-4151-4C02-99F4-F2F1D8C893E2}" type="datetime8">
              <a:rPr lang="ar-IQ" smtClean="0"/>
              <a:t>14 شباط، 25</a:t>
            </a:fld>
            <a:endParaRPr lang="ar-IQ"/>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8E4049-A7CA-462F-A2DA-1F7308CD9256}" type="slidenum">
              <a:rPr lang="ar-IQ" smtClean="0"/>
              <a:t>‹#›</a:t>
            </a:fld>
            <a:endParaRPr lang="ar-IQ"/>
          </a:p>
        </p:txBody>
      </p:sp>
    </p:spTree>
    <p:extLst>
      <p:ext uri="{BB962C8B-B14F-4D97-AF65-F5344CB8AC3E}">
        <p14:creationId xmlns:p14="http://schemas.microsoft.com/office/powerpoint/2010/main" val="73381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00200" y="381000"/>
            <a:ext cx="7543800" cy="3566160"/>
          </a:xfrm>
        </p:spPr>
        <p:txBody>
          <a:bodyPr>
            <a:normAutofit/>
          </a:bodyPr>
          <a:lstStyle/>
          <a:p>
            <a:pPr algn="l"/>
            <a:r>
              <a:rPr lang="en-US" sz="6600" b="1" dirty="0"/>
              <a:t>Respiratory Tract</a:t>
            </a:r>
            <a:endParaRPr lang="ar-IQ" sz="6600" b="1" dirty="0"/>
          </a:p>
        </p:txBody>
      </p:sp>
      <p:sp>
        <p:nvSpPr>
          <p:cNvPr id="3" name="عنوان فرعي 2"/>
          <p:cNvSpPr>
            <a:spLocks noGrp="1"/>
          </p:cNvSpPr>
          <p:nvPr>
            <p:ph type="subTitle" idx="1"/>
          </p:nvPr>
        </p:nvSpPr>
        <p:spPr/>
        <p:txBody>
          <a:bodyPr>
            <a:normAutofit/>
          </a:bodyPr>
          <a:lstStyle/>
          <a:p>
            <a:pPr algn="r" rtl="1"/>
            <a:r>
              <a:rPr lang="en-US" b="1" dirty="0">
                <a:latin typeface="+mn-lt"/>
              </a:rPr>
              <a:t> </a:t>
            </a:r>
          </a:p>
          <a:p>
            <a:pPr algn="r" rtl="1"/>
            <a:r>
              <a:rPr lang="en-US" b="1" dirty="0">
                <a:latin typeface="+mn-lt"/>
              </a:rPr>
              <a:t>Prof. Dr. </a:t>
            </a:r>
            <a:r>
              <a:rPr lang="en-US" b="1" dirty="0" err="1">
                <a:latin typeface="+mn-lt"/>
              </a:rPr>
              <a:t>Saad</a:t>
            </a:r>
            <a:r>
              <a:rPr lang="en-US" b="1" dirty="0">
                <a:latin typeface="+mn-lt"/>
              </a:rPr>
              <a:t> Abdul </a:t>
            </a:r>
            <a:r>
              <a:rPr lang="en-US" b="1" dirty="0" err="1">
                <a:latin typeface="+mn-lt"/>
              </a:rPr>
              <a:t>Raheem</a:t>
            </a:r>
            <a:r>
              <a:rPr lang="en-US" b="1" dirty="0">
                <a:latin typeface="+mn-lt"/>
              </a:rPr>
              <a:t> </a:t>
            </a:r>
            <a:r>
              <a:rPr lang="en-US" b="1" dirty="0" err="1">
                <a:latin typeface="+mn-lt"/>
              </a:rPr>
              <a:t>Aljuboori</a:t>
            </a:r>
            <a:endParaRPr lang="en-US" b="1" dirty="0">
              <a:latin typeface="+mn-lt"/>
            </a:endParaRPr>
          </a:p>
          <a:p>
            <a:pPr algn="r" rtl="1"/>
            <a:r>
              <a:rPr lang="ar-IQ" b="1" dirty="0">
                <a:latin typeface="+mn-lt"/>
                <a:cs typeface="PT Bold Heading" panose="02010400000000000000" pitchFamily="2" charset="-78"/>
              </a:rPr>
              <a:t>الاستاذ الدكتور سعد عبد الرحيم الجبوري</a:t>
            </a:r>
          </a:p>
        </p:txBody>
      </p:sp>
    </p:spTree>
    <p:extLst>
      <p:ext uri="{BB962C8B-B14F-4D97-AF65-F5344CB8AC3E}">
        <p14:creationId xmlns:p14="http://schemas.microsoft.com/office/powerpoint/2010/main" val="391150300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2135985"/>
            <a:ext cx="5638800" cy="2664615"/>
          </a:xfrm>
          <a:prstGeom prst="rect">
            <a:avLst/>
          </a:prstGeom>
        </p:spPr>
        <p:txBody>
          <a:bodyPr wrap="square">
            <a:spAutoFit/>
          </a:bodyPr>
          <a:lstStyle/>
          <a:p>
            <a:pPr lvl="0" algn="l" rtl="0">
              <a:lnSpc>
                <a:spcPct val="115000"/>
              </a:lnSpc>
              <a:spcAft>
                <a:spcPts val="1000"/>
              </a:spcAft>
            </a:pPr>
            <a:r>
              <a:rPr lang="en-US" sz="4800" b="1" dirty="0">
                <a:solidFill>
                  <a:srgbClr val="363636"/>
                </a:solidFill>
                <a:latin typeface="Arial"/>
                <a:ea typeface="Times New Roman"/>
                <a:cs typeface="Arial"/>
              </a:rPr>
              <a:t>What are vocal cords (vocal folds)?</a:t>
            </a:r>
            <a:endParaRPr lang="en-US" sz="4800" dirty="0">
              <a:solidFill>
                <a:prstClr val="black"/>
              </a:solidFill>
              <a:ea typeface="Calibri"/>
              <a:cs typeface="Arial"/>
            </a:endParaRPr>
          </a:p>
        </p:txBody>
      </p:sp>
    </p:spTree>
    <p:extLst>
      <p:ext uri="{BB962C8B-B14F-4D97-AF65-F5344CB8AC3E}">
        <p14:creationId xmlns:p14="http://schemas.microsoft.com/office/powerpoint/2010/main" val="26529546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52600" y="1007055"/>
            <a:ext cx="6781800" cy="5152693"/>
          </a:xfrm>
          <a:prstGeom prst="rect">
            <a:avLst/>
          </a:prstGeom>
        </p:spPr>
        <p:txBody>
          <a:bodyPr wrap="square">
            <a:spAutoFit/>
          </a:bodyPr>
          <a:lstStyle/>
          <a:p>
            <a:pPr algn="just" rtl="0">
              <a:lnSpc>
                <a:spcPct val="115000"/>
              </a:lnSpc>
              <a:spcAft>
                <a:spcPts val="1000"/>
              </a:spcAft>
            </a:pPr>
            <a:r>
              <a:rPr lang="en-US" sz="3200" dirty="0">
                <a:effectLst/>
                <a:latin typeface="Arial"/>
                <a:ea typeface="Times New Roman"/>
                <a:cs typeface="Arial"/>
              </a:rPr>
              <a:t>Your vocal cords are two bands of muscle inside your  (larynx) that allow you to vocalize, or make sounds. Your voice box sits atop your (trachea), the tube that allows air to flow to and from your</a:t>
            </a:r>
            <a:r>
              <a:rPr lang="en-US" sz="3200" dirty="0">
                <a:ea typeface="Calibri"/>
                <a:cs typeface="Arial"/>
              </a:rPr>
              <a:t> lungs</a:t>
            </a:r>
            <a:r>
              <a:rPr lang="en-US" sz="3200" dirty="0">
                <a:effectLst/>
                <a:latin typeface="Arial"/>
                <a:ea typeface="Times New Roman"/>
                <a:cs typeface="Arial"/>
              </a:rPr>
              <a:t>. Vocal cords open when you breathe and close when you swallow and talk.</a:t>
            </a:r>
            <a:endParaRPr lang="en-US" sz="3200" dirty="0">
              <a:ea typeface="Calibri"/>
              <a:cs typeface="Arial"/>
            </a:endParaRPr>
          </a:p>
        </p:txBody>
      </p:sp>
    </p:spTree>
    <p:extLst>
      <p:ext uri="{BB962C8B-B14F-4D97-AF65-F5344CB8AC3E}">
        <p14:creationId xmlns:p14="http://schemas.microsoft.com/office/powerpoint/2010/main" val="55000695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33600" y="533400"/>
            <a:ext cx="6400800" cy="5785238"/>
          </a:xfrm>
          <a:prstGeom prst="rect">
            <a:avLst/>
          </a:prstGeom>
        </p:spPr>
        <p:txBody>
          <a:bodyPr wrap="square">
            <a:spAutoFit/>
          </a:bodyPr>
          <a:lstStyle/>
          <a:p>
            <a:pPr algn="just" rtl="0">
              <a:lnSpc>
                <a:spcPct val="115000"/>
              </a:lnSpc>
              <a:spcAft>
                <a:spcPts val="1000"/>
              </a:spcAft>
            </a:pPr>
            <a:r>
              <a:rPr lang="en-US" sz="3600" dirty="0">
                <a:latin typeface="Arial"/>
                <a:ea typeface="Times New Roman"/>
                <a:cs typeface="Arial"/>
              </a:rPr>
              <a:t>When you breathe in (inhale) and breathe out (exhale), your vocal cords open so air can flow freely. When you speak, your vocal cords close by meeting in the middle of your exhaled airstream and vibrate. The vibration creates the sound of your voice</a:t>
            </a:r>
            <a:endParaRPr lang="en-US" sz="3600" dirty="0">
              <a:ea typeface="Calibri"/>
              <a:cs typeface="Arial"/>
            </a:endParaRPr>
          </a:p>
        </p:txBody>
      </p:sp>
    </p:spTree>
    <p:extLst>
      <p:ext uri="{BB962C8B-B14F-4D97-AF65-F5344CB8AC3E}">
        <p14:creationId xmlns:p14="http://schemas.microsoft.com/office/powerpoint/2010/main" val="296257461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381000"/>
            <a:ext cx="6400800" cy="5900461"/>
          </a:xfrm>
          <a:prstGeom prst="rect">
            <a:avLst/>
          </a:prstGeom>
        </p:spPr>
        <p:txBody>
          <a:bodyPr wrap="square">
            <a:spAutoFit/>
          </a:bodyPr>
          <a:lstStyle/>
          <a:p>
            <a:pPr algn="just" rtl="0">
              <a:lnSpc>
                <a:spcPct val="115000"/>
              </a:lnSpc>
              <a:spcAft>
                <a:spcPts val="1000"/>
              </a:spcAft>
            </a:pPr>
            <a:r>
              <a:rPr lang="en-US" sz="2000" dirty="0">
                <a:effectLst/>
                <a:latin typeface="Arial"/>
                <a:ea typeface="Times New Roman"/>
                <a:cs typeface="Arial"/>
              </a:rPr>
              <a:t> </a:t>
            </a:r>
            <a:endParaRPr lang="en-US" dirty="0">
              <a:ea typeface="Calibri"/>
              <a:cs typeface="Arial"/>
            </a:endParaRPr>
          </a:p>
          <a:p>
            <a:pPr algn="just" rtl="0">
              <a:lnSpc>
                <a:spcPct val="115000"/>
              </a:lnSpc>
              <a:spcAft>
                <a:spcPts val="1000"/>
              </a:spcAft>
            </a:pPr>
            <a:r>
              <a:rPr lang="en-US" sz="2400" dirty="0">
                <a:effectLst/>
                <a:latin typeface="Arial"/>
                <a:ea typeface="Times New Roman"/>
                <a:cs typeface="Arial"/>
              </a:rPr>
              <a:t>They have other functions, too.</a:t>
            </a:r>
            <a:endParaRPr lang="en-US" sz="2400" dirty="0">
              <a:ea typeface="Calibri"/>
              <a:cs typeface="Arial"/>
            </a:endParaRPr>
          </a:p>
          <a:p>
            <a:pPr algn="just" rtl="0">
              <a:lnSpc>
                <a:spcPct val="115000"/>
              </a:lnSpc>
              <a:spcAft>
                <a:spcPts val="1000"/>
              </a:spcAft>
            </a:pPr>
            <a:r>
              <a:rPr lang="en-US" sz="2400" dirty="0">
                <a:effectLst/>
                <a:latin typeface="Arial"/>
                <a:ea typeface="Times New Roman"/>
                <a:cs typeface="Arial"/>
              </a:rPr>
              <a:t>Your vocal cords protect your airway:</a:t>
            </a:r>
            <a:endParaRPr lang="en-US" sz="2400" dirty="0">
              <a:ea typeface="Calibri"/>
              <a:cs typeface="Arial"/>
            </a:endParaRPr>
          </a:p>
          <a:p>
            <a:pPr marL="342900" marR="0" lvl="0" indent="-342900" algn="just" rtl="0">
              <a:lnSpc>
                <a:spcPct val="115000"/>
              </a:lnSpc>
              <a:spcBef>
                <a:spcPts val="0"/>
              </a:spcBef>
              <a:spcAft>
                <a:spcPts val="1000"/>
              </a:spcAft>
              <a:buSzPts val="1000"/>
              <a:buFont typeface="Symbol"/>
              <a:buChar char=""/>
              <a:tabLst>
                <a:tab pos="457200" algn="l"/>
              </a:tabLst>
            </a:pPr>
            <a:r>
              <a:rPr lang="en-US" sz="2400" b="1" dirty="0">
                <a:effectLst/>
                <a:latin typeface="Arial"/>
                <a:ea typeface="Times New Roman"/>
                <a:cs typeface="Arial"/>
              </a:rPr>
              <a:t>During swallowing</a:t>
            </a:r>
            <a:r>
              <a:rPr lang="en-US" sz="2400" dirty="0">
                <a:effectLst/>
                <a:latin typeface="Arial"/>
                <a:ea typeface="Times New Roman"/>
                <a:cs typeface="Arial"/>
              </a:rPr>
              <a:t>: Your voice box is located at an important intersection, where your throat branches off into your windpipe (where air flows) or your </a:t>
            </a:r>
            <a:r>
              <a:rPr lang="en-US" sz="2400" dirty="0">
                <a:ea typeface="Calibri"/>
                <a:cs typeface="Arial"/>
              </a:rPr>
              <a:t>esophagus</a:t>
            </a:r>
            <a:r>
              <a:rPr lang="en-US" sz="2400" dirty="0">
                <a:effectLst/>
                <a:latin typeface="Arial"/>
                <a:ea typeface="Times New Roman"/>
                <a:cs typeface="Arial"/>
              </a:rPr>
              <a:t> (where food travels to your stomach). When you’re eating, your vocal cords close to prevent food, liquid or foreign substances from traveling into your windpipe. Your voice box moves when you swallow, directing food and liquid toward your esophagus.</a:t>
            </a:r>
            <a:endParaRPr lang="en-US" sz="2400" dirty="0">
              <a:ea typeface="Calibri"/>
              <a:cs typeface="Arial"/>
            </a:endParaRPr>
          </a:p>
        </p:txBody>
      </p:sp>
    </p:spTree>
    <p:extLst>
      <p:ext uri="{BB962C8B-B14F-4D97-AF65-F5344CB8AC3E}">
        <p14:creationId xmlns:p14="http://schemas.microsoft.com/office/powerpoint/2010/main" val="320759622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33600" y="867107"/>
            <a:ext cx="6400800" cy="5152693"/>
          </a:xfrm>
          <a:prstGeom prst="rect">
            <a:avLst/>
          </a:prstGeom>
        </p:spPr>
        <p:txBody>
          <a:bodyPr wrap="square">
            <a:spAutoFit/>
          </a:bodyPr>
          <a:lstStyle/>
          <a:p>
            <a:pPr marL="342900" marR="0" lvl="0" indent="-342900" algn="just" rtl="0">
              <a:lnSpc>
                <a:spcPct val="115000"/>
              </a:lnSpc>
              <a:spcBef>
                <a:spcPts val="0"/>
              </a:spcBef>
              <a:spcAft>
                <a:spcPts val="1000"/>
              </a:spcAft>
              <a:buSzPts val="1000"/>
              <a:buFont typeface="Symbol"/>
              <a:buChar char=""/>
              <a:tabLst>
                <a:tab pos="457200" algn="l"/>
              </a:tabLst>
            </a:pPr>
            <a:r>
              <a:rPr lang="en-US" sz="3200" b="1" dirty="0">
                <a:effectLst/>
                <a:latin typeface="Arial"/>
                <a:ea typeface="Times New Roman"/>
                <a:cs typeface="Arial"/>
              </a:rPr>
              <a:t>During coughing</a:t>
            </a:r>
            <a:r>
              <a:rPr lang="en-US" sz="3200" dirty="0">
                <a:effectLst/>
                <a:latin typeface="Arial"/>
                <a:ea typeface="Times New Roman"/>
                <a:cs typeface="Arial"/>
              </a:rPr>
              <a:t>: Your vocal cords also protect your airway by coughing if something moves toward your airway that shouldn’t. </a:t>
            </a:r>
            <a:r>
              <a:rPr lang="en-US" sz="3200" dirty="0">
                <a:ea typeface="Calibri"/>
                <a:cs typeface="Arial"/>
              </a:rPr>
              <a:t>coughing</a:t>
            </a:r>
            <a:r>
              <a:rPr lang="en-US" sz="3200" dirty="0">
                <a:effectLst/>
                <a:latin typeface="Arial"/>
                <a:ea typeface="Times New Roman"/>
                <a:cs typeface="Arial"/>
              </a:rPr>
              <a:t> helps you clear your airway when you’re sick. Your vocal cords come together every time you cough or clear your throat.</a:t>
            </a:r>
            <a:endParaRPr lang="en-US" sz="3200" dirty="0">
              <a:ea typeface="Calibri"/>
              <a:cs typeface="Arial"/>
            </a:endParaRPr>
          </a:p>
        </p:txBody>
      </p:sp>
    </p:spTree>
    <p:extLst>
      <p:ext uri="{BB962C8B-B14F-4D97-AF65-F5344CB8AC3E}">
        <p14:creationId xmlns:p14="http://schemas.microsoft.com/office/powerpoint/2010/main" val="377136992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838200"/>
            <a:ext cx="6096000" cy="5511189"/>
          </a:xfrm>
          <a:prstGeom prst="rect">
            <a:avLst/>
          </a:prstGeom>
        </p:spPr>
        <p:txBody>
          <a:bodyPr wrap="square">
            <a:spAutoFit/>
          </a:bodyPr>
          <a:lstStyle/>
          <a:p>
            <a:pPr marL="342900" marR="0" lvl="0" indent="-342900" algn="just" rtl="0">
              <a:lnSpc>
                <a:spcPct val="115000"/>
              </a:lnSpc>
              <a:spcBef>
                <a:spcPts val="0"/>
              </a:spcBef>
              <a:spcAft>
                <a:spcPts val="1000"/>
              </a:spcAft>
              <a:buSzPts val="1000"/>
              <a:buFont typeface="Symbol"/>
              <a:buChar char=""/>
              <a:tabLst>
                <a:tab pos="457200" algn="l"/>
              </a:tabLst>
            </a:pPr>
            <a:r>
              <a:rPr lang="en-US" sz="2800" dirty="0">
                <a:latin typeface="Arial"/>
                <a:ea typeface="Times New Roman"/>
                <a:cs typeface="Arial"/>
              </a:rPr>
              <a:t>Your vocal cords are inside your voice box (</a:t>
            </a:r>
            <a:r>
              <a:rPr lang="en-US" sz="2800" dirty="0">
                <a:ea typeface="Calibri"/>
                <a:cs typeface="Arial"/>
              </a:rPr>
              <a:t>Larynx</a:t>
            </a:r>
            <a:r>
              <a:rPr lang="en-US" sz="2800" dirty="0">
                <a:latin typeface="Arial"/>
                <a:ea typeface="Times New Roman"/>
                <a:cs typeface="Arial"/>
              </a:rPr>
              <a:t>), which is on top of your windpipe, directly behind your Adam’s apple. Your </a:t>
            </a:r>
            <a:r>
              <a:rPr lang="en-US" sz="2800" b="1" u="sng" dirty="0">
                <a:solidFill>
                  <a:schemeClr val="accent1">
                    <a:lumMod val="75000"/>
                  </a:schemeClr>
                </a:solidFill>
                <a:latin typeface="Arial"/>
                <a:ea typeface="Times New Roman"/>
                <a:cs typeface="Arial"/>
              </a:rPr>
              <a:t>Addams apple </a:t>
            </a:r>
            <a:r>
              <a:rPr lang="en-US" sz="2800" b="1" dirty="0">
                <a:solidFill>
                  <a:schemeClr val="accent1">
                    <a:lumMod val="75000"/>
                  </a:schemeClr>
                </a:solidFill>
                <a:latin typeface="Arial"/>
                <a:ea typeface="Times New Roman"/>
                <a:cs typeface="Arial"/>
              </a:rPr>
              <a:t> </a:t>
            </a:r>
            <a:r>
              <a:rPr lang="en-US" sz="2800" dirty="0">
                <a:latin typeface="Arial"/>
                <a:ea typeface="Times New Roman"/>
                <a:cs typeface="Arial"/>
              </a:rPr>
              <a:t>is the bony protrusion in the front of your throat at the midpoint. If you place a finger or two on this spot and swallow, you should feel the protrusion move up. If you yawn, you should feel the protrusion move down.</a:t>
            </a:r>
            <a:endParaRPr lang="en-US" sz="2800" dirty="0">
              <a:ea typeface="Calibri"/>
              <a:cs typeface="Arial"/>
            </a:endParaRPr>
          </a:p>
        </p:txBody>
      </p:sp>
    </p:spTree>
    <p:extLst>
      <p:ext uri="{BB962C8B-B14F-4D97-AF65-F5344CB8AC3E}">
        <p14:creationId xmlns:p14="http://schemas.microsoft.com/office/powerpoint/2010/main" val="28720201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3"/>
          <a:stretch>
            <a:fillRect/>
          </a:stretch>
        </p:blipFill>
        <p:spPr>
          <a:xfrm>
            <a:off x="2057400" y="899160"/>
            <a:ext cx="6162675" cy="505968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68404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19400" y="2767280"/>
            <a:ext cx="3602846" cy="1323439"/>
          </a:xfrm>
          <a:prstGeom prst="rect">
            <a:avLst/>
          </a:prstGeom>
        </p:spPr>
        <p:txBody>
          <a:bodyPr wrap="none">
            <a:spAutoFit/>
          </a:bodyPr>
          <a:lstStyle/>
          <a:p>
            <a:r>
              <a:rPr lang="en-US" sz="8000" dirty="0"/>
              <a:t>Trachea</a:t>
            </a:r>
            <a:r>
              <a:rPr lang="en-US" dirty="0"/>
              <a:t>:</a:t>
            </a:r>
          </a:p>
        </p:txBody>
      </p:sp>
    </p:spTree>
    <p:extLst>
      <p:ext uri="{BB962C8B-B14F-4D97-AF65-F5344CB8AC3E}">
        <p14:creationId xmlns:p14="http://schemas.microsoft.com/office/powerpoint/2010/main" val="396873799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28800" y="228600"/>
            <a:ext cx="6781800" cy="6507038"/>
          </a:xfrm>
          <a:prstGeom prst="rect">
            <a:avLst/>
          </a:prstGeom>
        </p:spPr>
        <p:txBody>
          <a:bodyPr wrap="square">
            <a:spAutoFit/>
          </a:bodyPr>
          <a:lstStyle/>
          <a:p>
            <a:pPr algn="just">
              <a:lnSpc>
                <a:spcPct val="115000"/>
              </a:lnSpc>
              <a:spcAft>
                <a:spcPts val="1000"/>
              </a:spcAft>
              <a:tabLst>
                <a:tab pos="4351655" algn="l"/>
                <a:tab pos="9798050" algn="ctr"/>
              </a:tabLst>
            </a:pPr>
            <a:r>
              <a:rPr lang="en-US" sz="2600" dirty="0">
                <a:ea typeface="Calibri"/>
                <a:cs typeface="Arial"/>
              </a:rPr>
              <a:t>The trachea or windpipe is a cylindrical tube about 2 cm in diameter. It is extremely mobile and flexible, with a length of approximately 10–12 cm or 4 inches .The trachea extends downward from the larynx, anterior to the esophagus into the mediastinum of the thoracic cavity, where it splits into right and left bronchi. The trachea has layers known as the mucosa, </a:t>
            </a:r>
            <a:r>
              <a:rPr lang="en-US" sz="2600" dirty="0" err="1">
                <a:ea typeface="Calibri"/>
                <a:cs typeface="Arial"/>
              </a:rPr>
              <a:t>submucosa</a:t>
            </a:r>
            <a:r>
              <a:rPr lang="en-US" sz="2600" dirty="0">
                <a:ea typeface="Calibri"/>
                <a:cs typeface="Arial"/>
              </a:rPr>
              <a:t>, and adventitia as well as a hyaline cartilage layer. The ciliated mucosa, like nearby structures,­ contains goblet cells in a </a:t>
            </a:r>
            <a:r>
              <a:rPr lang="en-US" sz="2600" dirty="0" err="1">
                <a:ea typeface="Calibri"/>
                <a:cs typeface="Arial"/>
              </a:rPr>
              <a:t>pseudostratified</a:t>
            </a:r>
            <a:r>
              <a:rPr lang="en-US" sz="2600" dirty="0">
                <a:ea typeface="Calibri"/>
                <a:cs typeface="Arial"/>
              </a:rPr>
              <a:t> epithelium. It moves trapped particles up into the pharynx where they can be swallowed along with mucus.</a:t>
            </a:r>
          </a:p>
        </p:txBody>
      </p:sp>
    </p:spTree>
    <p:extLst>
      <p:ext uri="{BB962C8B-B14F-4D97-AF65-F5344CB8AC3E}">
        <p14:creationId xmlns:p14="http://schemas.microsoft.com/office/powerpoint/2010/main" val="55255385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t> </a:t>
            </a:r>
            <a:r>
              <a:rPr lang="en-US" b="1" dirty="0">
                <a:solidFill>
                  <a:srgbClr val="FF0000"/>
                </a:solidFill>
              </a:rPr>
              <a:t>TRACHEOSTOMY</a:t>
            </a:r>
            <a:r>
              <a:rPr lang="en-US" b="1" dirty="0"/>
              <a:t/>
            </a:r>
            <a:br>
              <a:rPr lang="en-US" b="1" dirty="0"/>
            </a:br>
            <a:endParaRPr lang="ar-IQ" b="1" dirty="0"/>
          </a:p>
        </p:txBody>
      </p:sp>
      <p:sp>
        <p:nvSpPr>
          <p:cNvPr id="3" name="عنصر نائب للمحتوى 2"/>
          <p:cNvSpPr>
            <a:spLocks noGrp="1"/>
          </p:cNvSpPr>
          <p:nvPr>
            <p:ph idx="1"/>
          </p:nvPr>
        </p:nvSpPr>
        <p:spPr/>
        <p:txBody>
          <a:bodyPr>
            <a:normAutofit/>
          </a:bodyPr>
          <a:lstStyle/>
          <a:p>
            <a:pPr marL="0" algn="just">
              <a:lnSpc>
                <a:spcPct val="115000"/>
              </a:lnSpc>
              <a:spcBef>
                <a:spcPts val="0"/>
              </a:spcBef>
              <a:spcAft>
                <a:spcPts val="1000"/>
              </a:spcAft>
              <a:tabLst>
                <a:tab pos="4351655" algn="l"/>
                <a:tab pos="9798050" algn="ctr"/>
              </a:tabLst>
            </a:pPr>
            <a:r>
              <a:rPr lang="en-US" sz="3200" dirty="0">
                <a:ea typeface="Calibri"/>
                <a:cs typeface="Arial"/>
              </a:rPr>
              <a:t>Tracheostomy is making an opening in the trachea and converting it into a stoma on the  </a:t>
            </a:r>
            <a:r>
              <a:rPr lang="ar-IQ" sz="3200" dirty="0">
                <a:ea typeface="Calibri"/>
                <a:cs typeface="Arial"/>
              </a:rPr>
              <a:t> </a:t>
            </a:r>
            <a:r>
              <a:rPr lang="en-US" sz="3200" dirty="0">
                <a:ea typeface="Calibri"/>
                <a:cs typeface="Arial"/>
              </a:rPr>
              <a:t>anterior wall </a:t>
            </a:r>
            <a:r>
              <a:rPr lang="en-US" sz="3200" dirty="0" smtClean="0">
                <a:ea typeface="Calibri"/>
                <a:cs typeface="Arial"/>
              </a:rPr>
              <a:t>of skin surface</a:t>
            </a:r>
            <a:endParaRPr lang="en-US" sz="3200" dirty="0">
              <a:ea typeface="Calibri"/>
              <a:cs typeface="Arial"/>
            </a:endParaRPr>
          </a:p>
          <a:p>
            <a:pPr algn="just"/>
            <a:endParaRPr lang="ar-IQ" sz="3200" dirty="0"/>
          </a:p>
        </p:txBody>
      </p:sp>
    </p:spTree>
    <p:extLst>
      <p:ext uri="{BB962C8B-B14F-4D97-AF65-F5344CB8AC3E}">
        <p14:creationId xmlns:p14="http://schemas.microsoft.com/office/powerpoint/2010/main" val="11032613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7400" y="771465"/>
            <a:ext cx="6858000" cy="5324535"/>
          </a:xfrm>
          <a:prstGeom prst="rect">
            <a:avLst/>
          </a:prstGeom>
        </p:spPr>
        <p:txBody>
          <a:bodyPr wrap="square">
            <a:spAutoFit/>
          </a:bodyPr>
          <a:lstStyle/>
          <a:p>
            <a:pPr algn="just"/>
            <a:r>
              <a:rPr lang="en-US" sz="2000" dirty="0"/>
              <a:t> </a:t>
            </a:r>
            <a:endParaRPr lang="en-US" sz="4000" dirty="0"/>
          </a:p>
          <a:p>
            <a:pPr algn="just"/>
            <a:r>
              <a:rPr lang="en-US" sz="4000" dirty="0"/>
              <a:t>The upper respiratory tract includes the nose, nasal cavity, Para nasal sinuses, and pharynx. The lower respiratory tract includes the larynx, trachea, and lungs. The lungs contain the bronchi, bronchioles, and alveoli</a:t>
            </a:r>
            <a:r>
              <a:rPr lang="en-US" sz="3200" dirty="0"/>
              <a:t> </a:t>
            </a:r>
          </a:p>
        </p:txBody>
      </p:sp>
    </p:spTree>
    <p:extLst>
      <p:ext uri="{BB962C8B-B14F-4D97-AF65-F5344CB8AC3E}">
        <p14:creationId xmlns:p14="http://schemas.microsoft.com/office/powerpoint/2010/main" val="269300086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9" t="22106" r="419" b="28499"/>
          <a:stretch/>
        </p:blipFill>
        <p:spPr bwMode="auto">
          <a:xfrm>
            <a:off x="2514600" y="457200"/>
            <a:ext cx="5181600" cy="575130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778555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2533" y="228600"/>
            <a:ext cx="7704667" cy="1981200"/>
          </a:xfrm>
        </p:spPr>
        <p:txBody>
          <a:bodyPr>
            <a:normAutofit/>
          </a:bodyPr>
          <a:lstStyle/>
          <a:p>
            <a:r>
              <a:rPr lang="en-US" b="1" dirty="0"/>
              <a:t>Indications for tracheostomy:</a:t>
            </a:r>
            <a:br>
              <a:rPr lang="en-US" b="1" dirty="0"/>
            </a:br>
            <a:endParaRPr lang="ar-IQ" b="1" dirty="0"/>
          </a:p>
        </p:txBody>
      </p:sp>
      <p:sp>
        <p:nvSpPr>
          <p:cNvPr id="3" name="عنصر نائب للمحتوى 2"/>
          <p:cNvSpPr>
            <a:spLocks noGrp="1"/>
          </p:cNvSpPr>
          <p:nvPr>
            <p:ph idx="1"/>
          </p:nvPr>
        </p:nvSpPr>
        <p:spPr>
          <a:xfrm>
            <a:off x="982133" y="1676400"/>
            <a:ext cx="7704667" cy="4323416"/>
          </a:xfrm>
        </p:spPr>
        <p:txBody>
          <a:bodyPr>
            <a:normAutofit/>
          </a:bodyPr>
          <a:lstStyle/>
          <a:p>
            <a:pPr marL="0" indent="0" algn="just">
              <a:buNone/>
            </a:pPr>
            <a:r>
              <a:rPr lang="en-US" sz="4000" b="1" dirty="0"/>
              <a:t>1-Respiratory obstruction</a:t>
            </a:r>
          </a:p>
          <a:p>
            <a:pPr algn="just"/>
            <a:r>
              <a:rPr lang="en-US" sz="4000" dirty="0"/>
              <a:t>Infection, Trauma, Foreign body </a:t>
            </a:r>
            <a:r>
              <a:rPr lang="en-US" sz="4000" dirty="0" smtClean="0"/>
              <a:t>in larynx</a:t>
            </a:r>
            <a:r>
              <a:rPr lang="en-US" sz="4000" dirty="0"/>
              <a:t>, </a:t>
            </a:r>
            <a:r>
              <a:rPr lang="en-US" sz="4000" dirty="0" smtClean="0"/>
              <a:t>Tumors, </a:t>
            </a:r>
            <a:r>
              <a:rPr lang="en-US" sz="4000" dirty="0"/>
              <a:t>Edema of the larynx due to steam, irritant fumes or gases, Bilateral abductor paralysis:</a:t>
            </a:r>
          </a:p>
          <a:p>
            <a:pPr algn="just"/>
            <a:endParaRPr lang="ar-IQ" sz="4000" dirty="0"/>
          </a:p>
        </p:txBody>
      </p:sp>
    </p:spTree>
    <p:extLst>
      <p:ext uri="{BB962C8B-B14F-4D97-AF65-F5344CB8AC3E}">
        <p14:creationId xmlns:p14="http://schemas.microsoft.com/office/powerpoint/2010/main" val="27278220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05000" y="762000"/>
            <a:ext cx="7010400" cy="5530745"/>
          </a:xfrm>
          <a:prstGeom prst="rect">
            <a:avLst/>
          </a:prstGeom>
        </p:spPr>
        <p:txBody>
          <a:bodyPr wrap="square">
            <a:spAutoFit/>
          </a:bodyPr>
          <a:lstStyle/>
          <a:p>
            <a:pPr algn="just">
              <a:lnSpc>
                <a:spcPct val="115000"/>
              </a:lnSpc>
              <a:spcAft>
                <a:spcPts val="1000"/>
              </a:spcAft>
              <a:tabLst>
                <a:tab pos="4351655" algn="l"/>
                <a:tab pos="9798050" algn="ctr"/>
              </a:tabLst>
            </a:pPr>
            <a:r>
              <a:rPr lang="en-US" sz="3600" b="1" dirty="0">
                <a:ea typeface="Calibri"/>
                <a:cs typeface="Arial"/>
              </a:rPr>
              <a:t>2-Inability to cough</a:t>
            </a:r>
          </a:p>
          <a:p>
            <a:pPr algn="just">
              <a:lnSpc>
                <a:spcPct val="115000"/>
              </a:lnSpc>
              <a:spcAft>
                <a:spcPts val="1000"/>
              </a:spcAft>
              <a:tabLst>
                <a:tab pos="4351655" algn="l"/>
                <a:tab pos="9798050" algn="ctr"/>
              </a:tabLst>
            </a:pPr>
            <a:r>
              <a:rPr lang="en-US" sz="3600" dirty="0">
                <a:ea typeface="Calibri"/>
                <a:cs typeface="Arial"/>
              </a:rPr>
              <a:t>i) Coma of any cause, e.g. head injuries, cerebrovascular accidents, narcotic overdose.</a:t>
            </a:r>
          </a:p>
          <a:p>
            <a:pPr algn="just">
              <a:lnSpc>
                <a:spcPct val="115000"/>
              </a:lnSpc>
              <a:spcAft>
                <a:spcPts val="1000"/>
              </a:spcAft>
              <a:tabLst>
                <a:tab pos="4351655" algn="l"/>
                <a:tab pos="9798050" algn="ctr"/>
              </a:tabLst>
            </a:pPr>
            <a:r>
              <a:rPr lang="en-US" sz="3600" dirty="0">
                <a:ea typeface="Calibri"/>
                <a:cs typeface="Arial"/>
              </a:rPr>
              <a:t>polio, Guillain–Barre syndrome, myasthenia </a:t>
            </a:r>
            <a:r>
              <a:rPr lang="en-US" sz="3600" dirty="0" smtClean="0">
                <a:ea typeface="Calibri"/>
                <a:cs typeface="Arial"/>
              </a:rPr>
              <a:t>gravis</a:t>
            </a:r>
            <a:r>
              <a:rPr lang="en-US" sz="3600" dirty="0">
                <a:ea typeface="Calibri"/>
              </a:rPr>
              <a:t>.</a:t>
            </a:r>
            <a:endParaRPr lang="en-US" sz="3600" dirty="0">
              <a:ea typeface="Calibri"/>
            </a:endParaRPr>
          </a:p>
          <a:p>
            <a:pPr algn="just">
              <a:lnSpc>
                <a:spcPct val="115000"/>
              </a:lnSpc>
              <a:spcAft>
                <a:spcPts val="1000"/>
              </a:spcAft>
              <a:tabLst>
                <a:tab pos="4351655" algn="l"/>
                <a:tab pos="9798050" algn="ctr"/>
              </a:tabLst>
            </a:pPr>
            <a:r>
              <a:rPr lang="en-US" sz="3600" dirty="0">
                <a:ea typeface="Calibri"/>
                <a:cs typeface="Arial"/>
              </a:rPr>
              <a:t>ii) Spasm of respiratory muscles, tetanus, eclampsia</a:t>
            </a:r>
            <a:r>
              <a:rPr lang="ar-IQ" sz="3600" dirty="0">
                <a:ea typeface="Calibri"/>
              </a:rPr>
              <a:t>,</a:t>
            </a:r>
            <a:endParaRPr lang="en-US" sz="3600" dirty="0">
              <a:ea typeface="Calibri"/>
              <a:cs typeface="Arial"/>
            </a:endParaRPr>
          </a:p>
        </p:txBody>
      </p:sp>
    </p:spTree>
    <p:extLst>
      <p:ext uri="{BB962C8B-B14F-4D97-AF65-F5344CB8AC3E}">
        <p14:creationId xmlns:p14="http://schemas.microsoft.com/office/powerpoint/2010/main" val="185142722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7543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05765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24" y="381000"/>
            <a:ext cx="5014976" cy="6016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06091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5034"/>
            <a:ext cx="8915400" cy="670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94450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srcRect t="-161" b="161"/>
          <a:stretch/>
        </p:blipFill>
        <p:spPr>
          <a:xfrm>
            <a:off x="1676400" y="533400"/>
            <a:ext cx="6983561" cy="556575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271947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2453EB82-AA0B-4AB7-BE68-038A303574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big thank you for all you are doing in raising awareness!&quot;">
            <a:extLst>
              <a:ext uri="{FF2B5EF4-FFF2-40B4-BE49-F238E27FC236}">
                <a16:creationId xmlns:a16="http://schemas.microsoft.com/office/drawing/2014/main" xmlns="" id="{C171496A-FA60-02A3-E7AA-DCCB16C87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02" r="12953"/>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xmlns="" id="{F0F42738-AE74-4433-8657-EDE5C5C61A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8471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3875"/>
            <a:ext cx="13716000" cy="790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1588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19C0DB7-28C9-BFFF-89B1-35A145D56532}"/>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xmlns="" id="{E89E8346-54C1-9958-81E2-6869FA3AB7F1}"/>
              </a:ext>
            </a:extLst>
          </p:cNvPr>
          <p:cNvSpPr>
            <a:spLocks noGrp="1"/>
          </p:cNvSpPr>
          <p:nvPr>
            <p:ph type="ctrTitle"/>
          </p:nvPr>
        </p:nvSpPr>
        <p:spPr>
          <a:xfrm>
            <a:off x="1295400" y="381000"/>
            <a:ext cx="7543800" cy="3566160"/>
          </a:xfrm>
        </p:spPr>
        <p:txBody>
          <a:bodyPr/>
          <a:lstStyle/>
          <a:p>
            <a:r>
              <a:rPr lang="en-US" b="1" dirty="0"/>
              <a:t>The Larynx And Trachea</a:t>
            </a:r>
            <a:endParaRPr lang="ar-IQ" b="1" dirty="0"/>
          </a:p>
        </p:txBody>
      </p:sp>
    </p:spTree>
    <p:extLst>
      <p:ext uri="{BB962C8B-B14F-4D97-AF65-F5344CB8AC3E}">
        <p14:creationId xmlns:p14="http://schemas.microsoft.com/office/powerpoint/2010/main" val="18342474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62000" y="3429000"/>
            <a:ext cx="8131650" cy="1015663"/>
          </a:xfrm>
          <a:prstGeom prst="rect">
            <a:avLst/>
          </a:prstGeom>
        </p:spPr>
        <p:txBody>
          <a:bodyPr wrap="none">
            <a:spAutoFit/>
          </a:bodyPr>
          <a:lstStyle/>
          <a:p>
            <a:r>
              <a:rPr lang="en-US" sz="6000" dirty="0"/>
              <a:t>LARYNGEAL SKELETON</a:t>
            </a:r>
          </a:p>
        </p:txBody>
      </p:sp>
    </p:spTree>
    <p:extLst>
      <p:ext uri="{BB962C8B-B14F-4D97-AF65-F5344CB8AC3E}">
        <p14:creationId xmlns:p14="http://schemas.microsoft.com/office/powerpoint/2010/main" val="29682677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3F1527C3-06F4-4F4D-B364-8E97266450C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xmlns="" id="{BF1C23D2-D74F-4456-AD7B-904A6E287C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xmlns="" id="{578577AD-563A-4936-9ACB-FDCF298412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xmlns="" id="{1C9F3743-BFAB-4636-81C7-ACD99C694B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xmlns="" id="{FC58029E-BC15-45E4-AA28-CC80C96A3F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xmlns="" id="{41CBB721-7EDD-4FEA-9D6B-A3656D9F45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xmlns="" id="{4C945CDA-4F14-4FA0-B272-B1E25B4FA1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 name="Rectangle 14">
            <a:extLst>
              <a:ext uri="{FF2B5EF4-FFF2-40B4-BE49-F238E27FC236}">
                <a16:creationId xmlns:a16="http://schemas.microsoft.com/office/drawing/2014/main" xmlns="" id="{C8643778-7F6C-4E8D-84D1-D5CDB99281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1D22F88D-6907-48AF-B024-346E855E0D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xmlns="" id="{F3842748-48B5-4DD0-A06A-A31C74024A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86469" y="0"/>
            <a:ext cx="1827609" cy="6858001"/>
            <a:chOff x="1320800" y="0"/>
            <a:chExt cx="2436813" cy="6858001"/>
          </a:xfrm>
        </p:grpSpPr>
        <p:sp>
          <p:nvSpPr>
            <p:cNvPr id="20" name="Freeform 6">
              <a:extLst>
                <a:ext uri="{FF2B5EF4-FFF2-40B4-BE49-F238E27FC236}">
                  <a16:creationId xmlns:a16="http://schemas.microsoft.com/office/drawing/2014/main" xmlns="" id="{548E99BE-1071-4690-9B9C-07926CEE5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xmlns="" id="{9301F039-B467-413A-B25C-770E51069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xmlns="" id="{9F06AEC1-5558-49E8-8CAC-FEBD00DF0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xmlns="" id="{D10B76B9-BA68-471E-B58C-ED91198A9F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xmlns="" id="{FEB3913B-54A3-490E-BA4B-5D0330990F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xmlns="" id="{F75DC961-08A4-46F8-8A80-2E1FB977E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مستطيل 1"/>
          <p:cNvSpPr/>
          <p:nvPr/>
        </p:nvSpPr>
        <p:spPr>
          <a:xfrm>
            <a:off x="3637803" y="685801"/>
            <a:ext cx="5163297" cy="5105400"/>
          </a:xfrm>
          <a:prstGeom prst="rect">
            <a:avLst/>
          </a:prstGeom>
        </p:spPr>
        <p:txBody>
          <a:bodyPr vert="horz" lIns="91440" tIns="45720" rIns="91440" bIns="45720" rtlCol="0" anchor="ctr">
            <a:noAutofit/>
          </a:bodyPr>
          <a:lstStyle/>
          <a:p>
            <a:pPr algn="just">
              <a:spcBef>
                <a:spcPct val="20000"/>
              </a:spcBef>
              <a:spcAft>
                <a:spcPts val="600"/>
              </a:spcAft>
              <a:buClr>
                <a:schemeClr val="accent1">
                  <a:lumMod val="75000"/>
                </a:schemeClr>
              </a:buClr>
              <a:buSzPct val="145000"/>
              <a:buFont typeface="Arial"/>
              <a:buChar char="•"/>
            </a:pPr>
            <a:r>
              <a:rPr lang="en-US" sz="4800" dirty="0"/>
              <a:t>The larynx is located in the neck, with its long axis vertically aligned with the trachea. It articulates with the hyoid bone</a:t>
            </a:r>
          </a:p>
        </p:txBody>
      </p:sp>
    </p:spTree>
    <p:extLst>
      <p:ext uri="{BB962C8B-B14F-4D97-AF65-F5344CB8AC3E}">
        <p14:creationId xmlns:p14="http://schemas.microsoft.com/office/powerpoint/2010/main" val="156694489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47800" y="683793"/>
            <a:ext cx="7086600" cy="5490414"/>
          </a:xfrm>
          <a:prstGeom prst="rect">
            <a:avLst/>
          </a:prstGeom>
        </p:spPr>
        <p:txBody>
          <a:bodyPr wrap="square">
            <a:spAutoFit/>
          </a:bodyPr>
          <a:lstStyle/>
          <a:p>
            <a:pPr lvl="0" algn="l">
              <a:lnSpc>
                <a:spcPct val="115000"/>
              </a:lnSpc>
              <a:spcAft>
                <a:spcPts val="1000"/>
              </a:spcAft>
            </a:pPr>
            <a:r>
              <a:rPr lang="en-US" sz="4400" dirty="0">
                <a:solidFill>
                  <a:prstClr val="black"/>
                </a:solidFill>
                <a:ea typeface="Calibri"/>
                <a:cs typeface="Arial"/>
              </a:rPr>
              <a:t>The laryngeal skeleton is composed of three unpaired cartilages epiglottic, thyroid, cricoid) and three paired cartilages (arytenoid, corniculate, and cuneiform)   </a:t>
            </a:r>
            <a:r>
              <a:rPr lang="ar-SA" sz="4400" dirty="0">
                <a:solidFill>
                  <a:prstClr val="black"/>
                </a:solidFill>
                <a:ea typeface="Calibri"/>
              </a:rPr>
              <a:t>  </a:t>
            </a:r>
            <a:endParaRPr lang="en-US" sz="4400" dirty="0">
              <a:solidFill>
                <a:prstClr val="black"/>
              </a:solidFill>
              <a:ea typeface="Calibri"/>
              <a:cs typeface="Arial"/>
            </a:endParaRPr>
          </a:p>
        </p:txBody>
      </p:sp>
    </p:spTree>
    <p:extLst>
      <p:ext uri="{BB962C8B-B14F-4D97-AF65-F5344CB8AC3E}">
        <p14:creationId xmlns:p14="http://schemas.microsoft.com/office/powerpoint/2010/main" val="35846902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6324600" cy="5791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897530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6" y="228600"/>
            <a:ext cx="3886204" cy="6257372"/>
          </a:xfrm>
          <a:prstGeom prst="rect">
            <a:avLst/>
          </a:prstGeom>
          <a:ln w="9525">
            <a:solidFill>
              <a:schemeClr val="accent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3460567"/>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457</TotalTime>
  <Words>439</Words>
  <Application>Microsoft Office PowerPoint</Application>
  <PresentationFormat>عرض على الشاشة (3:4)‏</PresentationFormat>
  <Paragraphs>40</Paragraphs>
  <Slides>27</Slides>
  <Notes>6</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Parallax</vt:lpstr>
      <vt:lpstr>Respiratory Tract</vt:lpstr>
      <vt:lpstr>عرض تقديمي في PowerPoint</vt:lpstr>
      <vt:lpstr>عرض تقديمي في PowerPoint</vt:lpstr>
      <vt:lpstr>The Larynx And Trachea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TRACHEOSTOMY </vt:lpstr>
      <vt:lpstr>عرض تقديمي في PowerPoint</vt:lpstr>
      <vt:lpstr>Indications for tracheostomy: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larynx</dc:title>
  <dc:creator>العالمية للحاسبات</dc:creator>
  <cp:lastModifiedBy>العالمية للحاسبات</cp:lastModifiedBy>
  <cp:revision>68</cp:revision>
  <dcterms:created xsi:type="dcterms:W3CDTF">2025-02-06T08:46:52Z</dcterms:created>
  <dcterms:modified xsi:type="dcterms:W3CDTF">2025-02-14T13:20:57Z</dcterms:modified>
</cp:coreProperties>
</file>