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3" r:id="rId5"/>
    <p:sldId id="275" r:id="rId6"/>
    <p:sldId id="284" r:id="rId7"/>
    <p:sldId id="300" r:id="rId8"/>
    <p:sldId id="292" r:id="rId9"/>
    <p:sldId id="287" r:id="rId10"/>
    <p:sldId id="289" r:id="rId11"/>
    <p:sldId id="288" r:id="rId12"/>
    <p:sldId id="299" r:id="rId13"/>
    <p:sldId id="274" r:id="rId1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73E"/>
    <a:srgbClr val="D8BEB2"/>
    <a:srgbClr val="753F2D"/>
    <a:srgbClr val="5E3324"/>
    <a:srgbClr val="8A4C34"/>
    <a:srgbClr val="815550"/>
    <a:srgbClr val="E7E6E6"/>
    <a:srgbClr val="C28D6D"/>
    <a:srgbClr val="D2986F"/>
    <a:srgbClr val="33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6327"/>
  </p:normalViewPr>
  <p:slideViewPr>
    <p:cSldViewPr snapToGrid="0">
      <p:cViewPr varScale="1">
        <p:scale>
          <a:sx n="55" d="100"/>
          <a:sy n="55" d="100"/>
        </p:scale>
        <p:origin x="64" y="192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2/1/2025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24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8561250" cy="2387600"/>
          </a:xfrm>
        </p:spPr>
        <p:txBody>
          <a:bodyPr>
            <a:normAutofit/>
          </a:bodyPr>
          <a:lstStyle/>
          <a:p>
            <a:r>
              <a:rPr lang="en-US" dirty="0"/>
              <a:t>	Medical Microbiology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57" y="5070297"/>
            <a:ext cx="9220748" cy="1493974"/>
          </a:xfrm>
        </p:spPr>
        <p:txBody>
          <a:bodyPr/>
          <a:lstStyle/>
          <a:p>
            <a:r>
              <a:rPr lang="en-US" dirty="0" err="1"/>
              <a:t>M.S.c</a:t>
            </a:r>
            <a:r>
              <a:rPr lang="en-US" dirty="0"/>
              <a:t> Amna shaker</a:t>
            </a:r>
          </a:p>
          <a:p>
            <a:r>
              <a:rPr lang="en-US" dirty="0"/>
              <a:t>Lecture Three </a:t>
            </a:r>
          </a:p>
          <a:p>
            <a:r>
              <a:rPr lang="en-US" dirty="0" err="1"/>
              <a:t>Almustaqbal</a:t>
            </a:r>
            <a:r>
              <a:rPr lang="en-US" dirty="0"/>
              <a:t> university  </a:t>
            </a:r>
          </a:p>
          <a:p>
            <a:r>
              <a:rPr lang="en-US" dirty="0"/>
              <a:t>Department of medical Biotechnology</a:t>
            </a:r>
            <a:endParaRPr lang="en-PK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8B1DF3-ADD3-0DDB-4D6A-41A7BCE7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29"/>
            <a:ext cx="2393878" cy="230824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E5C8D6-6E63-D588-BC5C-BF948438F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30" y="463737"/>
            <a:ext cx="2034283" cy="18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</a:t>
            </a:r>
            <a:br>
              <a:rPr lang="en-US"/>
            </a:br>
            <a:r>
              <a:rPr lang="en-US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103A-7E0F-A503-491C-874CA2A1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503434"/>
            <a:ext cx="11634798" cy="1171254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Laboratory diagnosis of Gram-positive bacteria Staphylococci and Streptococci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5CC1-CC9E-26A5-C05A-E64ABED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A49E4-DCE3-62DE-B6D1-539EBFFF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78" y="2024009"/>
            <a:ext cx="11918022" cy="3688422"/>
          </a:xfrm>
        </p:spPr>
        <p:txBody>
          <a:bodyPr/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laboratory diagnosis of Gram-positive bacteria AND  </a:t>
            </a:r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Staphylococci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Streptococci</a:t>
            </a:r>
          </a:p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Staphylococci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diagnosis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involves several steps to identify and differentiate these bacteria.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Staphylococci Sample Collection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Samples are collected from the site of infection (e.g., skin, nasal swabs).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*Gram Staining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Staphylococci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appear as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Gram-positive cocci in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*Culture Techniques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Blood agar and Mannitol Salt Agar (MSA)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are commonly used. S. aureus produces yellow or golden colonies on MSA due to mannitol fermentation</a:t>
            </a:r>
          </a:p>
        </p:txBody>
      </p:sp>
    </p:spTree>
    <p:extLst>
      <p:ext uri="{BB962C8B-B14F-4D97-AF65-F5344CB8AC3E}">
        <p14:creationId xmlns:p14="http://schemas.microsoft.com/office/powerpoint/2010/main" val="35517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85286A-EACA-BF7C-E68F-04490151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576072"/>
            <a:ext cx="11359999" cy="628192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Biochemical Tests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Times New Roman" panose="02020603050405020304" pitchFamily="18" charset="0"/>
              </a:rPr>
              <a:t>1-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Catalase Test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Positive (distinguishes staphylococci from streptococci).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Times New Roman" panose="02020603050405020304" pitchFamily="18" charset="0"/>
              </a:rPr>
              <a:t>2-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Coagulase Test: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Positive for S. aureus (differentiates it from coagulase-negative staphylococci).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/>
                <a:cs typeface="Times New Roman" panose="02020603050405020304" pitchFamily="18" charset="0"/>
              </a:rPr>
              <a:t>3-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Novobiocin Sensitivity Test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Differentiates S. epidermidis (sensitive) from S. saprophyticus (resistant).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5A51880-185D-5437-767E-1074280D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2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17AC19-117A-03A2-68B1-E110B213A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301752"/>
            <a:ext cx="9300064" cy="594832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gram stain </a:t>
            </a:r>
          </a:p>
          <a:p>
            <a:r>
              <a:rPr lang="en-US" sz="2400" dirty="0"/>
              <a:t>Gram staining </a:t>
            </a:r>
            <a:r>
              <a:rPr lang="en-US" sz="2400" u="sng" dirty="0"/>
              <a:t>is a technique used to differentiate bacterial species into two groups based on the physical and chemical properties of their cell walls</a:t>
            </a:r>
          </a:p>
          <a:p>
            <a:r>
              <a:rPr lang="en-US" sz="2400" dirty="0"/>
              <a:t>The two groups are:</a:t>
            </a:r>
          </a:p>
          <a:p>
            <a:r>
              <a:rPr lang="en-US" sz="2400" dirty="0"/>
              <a:t>1- </a:t>
            </a:r>
            <a:r>
              <a:rPr lang="en-US" sz="2400" dirty="0">
                <a:highlight>
                  <a:srgbClr val="A3573E"/>
                </a:highlight>
              </a:rPr>
              <a:t>Gram-positive bacteria</a:t>
            </a:r>
            <a:r>
              <a:rPr lang="en-US" sz="2400" dirty="0"/>
              <a:t>: These bacteria retain the crystal violet stain and appear purple under a microscope. They have a thick peptidoglycan layer in their cell walls.</a:t>
            </a:r>
          </a:p>
          <a:p>
            <a:r>
              <a:rPr lang="en-US" sz="2400" dirty="0">
                <a:highlight>
                  <a:srgbClr val="A3573E"/>
                </a:highlight>
              </a:rPr>
              <a:t>2-Gram-negative bacteria</a:t>
            </a:r>
            <a:r>
              <a:rPr lang="en-US" sz="2400" dirty="0"/>
              <a:t>: These bacteria do not retain the crystal violet stain but take up the counterstain (usually safranin) and appear red or pink. They have a thinner peptidoglycan layer and an outer membrane.</a:t>
            </a:r>
          </a:p>
          <a:p>
            <a:endParaRPr lang="ar-EG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00707C4-C9CA-F4F1-F879-A9AEF81E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029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8C342C-CAE0-1F4E-8F45-35CC7DE5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2" y="301752"/>
            <a:ext cx="11620072" cy="62531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Streptococci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diagnosis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Sample Collection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Samples are collected from the site of infection (e.g., throat swabs, blood)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*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Gram Staining: Streptococci appear 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Gram-positive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cocci in chains or pairs.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Culture Techniques: Blood agar is used to observe hemolysis patterns.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Hemolysis on Blood Agar: Alpha (partial), Beta (complete), or Gamma (none).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6602DF-7530-F522-C2B5-C7C8D41E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801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2BC3603-87F8-4276-2649-360BCA14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B4FA3D-3552-9AED-1FF6-572CDDC8A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13EC8E8-1BD3-344D-C3C3-6E865D4E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70" y="659982"/>
            <a:ext cx="7913053" cy="59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4D9A676-F4C5-68CD-E8DD-BD1B4D46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31" y="698643"/>
            <a:ext cx="6472718" cy="49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1FECBC-75F7-7B90-3364-9D1D4DA19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24" y="1081889"/>
            <a:ext cx="7397393" cy="4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2E7213D-6FFD-288A-D2D0-E793F8D9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81" y="1089061"/>
            <a:ext cx="8797431" cy="46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</Words>
  <Application>Microsoft Office PowerPoint</Application>
  <PresentationFormat>شاشة عريضة</PresentationFormat>
  <Paragraphs>34</Paragraphs>
  <Slides>10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Medical Microbiology </vt:lpstr>
      <vt:lpstr>Laboratory diagnosis of Gram-positive bacteria Staphylococci and Streptococci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2022-06-28T06:29:45Z</dcterms:created>
  <dcterms:modified xsi:type="dcterms:W3CDTF">2025-02-01T03:24:45Z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