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59" r:id="rId12"/>
    <p:sldId id="260" r:id="rId13"/>
    <p:sldId id="257" r:id="rId14"/>
    <p:sldId id="258" r:id="rId15"/>
    <p:sldId id="261" r:id="rId16"/>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EN 89" userId="9cc38092690b907c" providerId="LiveId" clId="{808C7ED2-9161-41C8-979B-45E09623FCA6}"/>
    <pc:docChg chg="undo redo custSel addSld delSld modSld sldOrd">
      <pc:chgData name="EREN 89" userId="9cc38092690b907c" providerId="LiveId" clId="{808C7ED2-9161-41C8-979B-45E09623FCA6}" dt="2024-01-02T07:20:01.295" v="677"/>
      <pc:docMkLst>
        <pc:docMk/>
      </pc:docMkLst>
      <pc:sldChg chg="addSp delSp modSp new mod modTransition setBg">
        <pc:chgData name="EREN 89" userId="9cc38092690b907c" providerId="LiveId" clId="{808C7ED2-9161-41C8-979B-45E09623FCA6}" dt="2024-01-02T07:20:01.295" v="677"/>
        <pc:sldMkLst>
          <pc:docMk/>
          <pc:sldMk cId="2576489955" sldId="256"/>
        </pc:sldMkLst>
      </pc:sldChg>
      <pc:sldChg chg="addSp delSp modSp new mod modTransition setBg">
        <pc:chgData name="EREN 89" userId="9cc38092690b907c" providerId="LiveId" clId="{808C7ED2-9161-41C8-979B-45E09623FCA6}" dt="2024-01-02T06:46:06.917" v="669"/>
        <pc:sldMkLst>
          <pc:docMk/>
          <pc:sldMk cId="1779068489" sldId="257"/>
        </pc:sldMkLst>
      </pc:sldChg>
      <pc:sldChg chg="addSp delSp modSp new add del mod ord modTransition setBg">
        <pc:chgData name="EREN 89" userId="9cc38092690b907c" providerId="LiveId" clId="{808C7ED2-9161-41C8-979B-45E09623FCA6}" dt="2024-01-02T06:46:18.136" v="672"/>
        <pc:sldMkLst>
          <pc:docMk/>
          <pc:sldMk cId="3555589953" sldId="258"/>
        </pc:sldMkLst>
      </pc:sldChg>
      <pc:sldChg chg="addSp delSp modSp new mod modTransition setBg">
        <pc:chgData name="EREN 89" userId="9cc38092690b907c" providerId="LiveId" clId="{808C7ED2-9161-41C8-979B-45E09623FCA6}" dt="2024-01-02T06:45:48.947" v="667"/>
        <pc:sldMkLst>
          <pc:docMk/>
          <pc:sldMk cId="183050086" sldId="259"/>
        </pc:sldMkLst>
      </pc:sldChg>
      <pc:sldChg chg="addSp delSp modSp new mod modTransition setBg">
        <pc:chgData name="EREN 89" userId="9cc38092690b907c" providerId="LiveId" clId="{808C7ED2-9161-41C8-979B-45E09623FCA6}" dt="2024-01-02T06:45:58.094" v="668"/>
        <pc:sldMkLst>
          <pc:docMk/>
          <pc:sldMk cId="3287723434" sldId="260"/>
        </pc:sldMkLst>
      </pc:sldChg>
      <pc:sldChg chg="addSp delSp modSp new mod modTransition setBg">
        <pc:chgData name="EREN 89" userId="9cc38092690b907c" providerId="LiveId" clId="{808C7ED2-9161-41C8-979B-45E09623FCA6}" dt="2024-01-02T06:46:35.964" v="675"/>
        <pc:sldMkLst>
          <pc:docMk/>
          <pc:sldMk cId="1231068104" sldId="261"/>
        </pc:sldMkLst>
      </pc:sldChg>
      <pc:sldChg chg="new del">
        <pc:chgData name="EREN 89" userId="9cc38092690b907c" providerId="LiveId" clId="{808C7ED2-9161-41C8-979B-45E09623FCA6}" dt="2023-12-29T13:28:44.411" v="223" actId="47"/>
        <pc:sldMkLst>
          <pc:docMk/>
          <pc:sldMk cId="1672360430" sldId="262"/>
        </pc:sldMkLst>
      </pc:sldChg>
      <pc:sldChg chg="addSp delSp modSp new mod modTransition setBg modAnim">
        <pc:chgData name="EREN 89" userId="9cc38092690b907c" providerId="LiveId" clId="{808C7ED2-9161-41C8-979B-45E09623FCA6}" dt="2024-01-02T06:44:23.574" v="658"/>
        <pc:sldMkLst>
          <pc:docMk/>
          <pc:sldMk cId="3008548535" sldId="262"/>
        </pc:sldMkLst>
      </pc:sldChg>
      <pc:sldChg chg="addSp delSp modSp new mod modTransition setBg">
        <pc:chgData name="EREN 89" userId="9cc38092690b907c" providerId="LiveId" clId="{808C7ED2-9161-41C8-979B-45E09623FCA6}" dt="2024-01-02T06:44:08.732" v="656"/>
        <pc:sldMkLst>
          <pc:docMk/>
          <pc:sldMk cId="2905211483" sldId="263"/>
        </pc:sldMkLst>
      </pc:sldChg>
      <pc:sldChg chg="addSp delSp modSp new mod modTransition setBg">
        <pc:chgData name="EREN 89" userId="9cc38092690b907c" providerId="LiveId" clId="{808C7ED2-9161-41C8-979B-45E09623FCA6}" dt="2024-01-02T06:44:33.421" v="659"/>
        <pc:sldMkLst>
          <pc:docMk/>
          <pc:sldMk cId="529898337" sldId="264"/>
        </pc:sldMkLst>
      </pc:sldChg>
      <pc:sldChg chg="addSp delSp modSp new mod modTransition setBg">
        <pc:chgData name="EREN 89" userId="9cc38092690b907c" providerId="LiveId" clId="{808C7ED2-9161-41C8-979B-45E09623FCA6}" dt="2024-01-02T06:44:40.917" v="660"/>
        <pc:sldMkLst>
          <pc:docMk/>
          <pc:sldMk cId="2438246730" sldId="265"/>
        </pc:sldMkLst>
      </pc:sldChg>
      <pc:sldChg chg="addSp delSp modSp new mod modTransition setBg">
        <pc:chgData name="EREN 89" userId="9cc38092690b907c" providerId="LiveId" clId="{808C7ED2-9161-41C8-979B-45E09623FCA6}" dt="2024-01-02T06:44:56.215" v="661"/>
        <pc:sldMkLst>
          <pc:docMk/>
          <pc:sldMk cId="1851445221" sldId="266"/>
        </pc:sldMkLst>
      </pc:sldChg>
      <pc:sldChg chg="addSp delSp modSp new mod modTransition setBg">
        <pc:chgData name="EREN 89" userId="9cc38092690b907c" providerId="LiveId" clId="{808C7ED2-9161-41C8-979B-45E09623FCA6}" dt="2024-01-02T06:45:05.906" v="663"/>
        <pc:sldMkLst>
          <pc:docMk/>
          <pc:sldMk cId="2186274715" sldId="267"/>
        </pc:sldMkLst>
      </pc:sldChg>
      <pc:sldChg chg="addSp delSp modSp new mod modTransition setBg">
        <pc:chgData name="EREN 89" userId="9cc38092690b907c" providerId="LiveId" clId="{808C7ED2-9161-41C8-979B-45E09623FCA6}" dt="2024-01-02T06:45:14.843" v="664"/>
        <pc:sldMkLst>
          <pc:docMk/>
          <pc:sldMk cId="3270139412" sldId="268"/>
        </pc:sldMkLst>
      </pc:sldChg>
      <pc:sldChg chg="addSp delSp modSp new mod modTransition">
        <pc:chgData name="EREN 89" userId="9cc38092690b907c" providerId="LiveId" clId="{808C7ED2-9161-41C8-979B-45E09623FCA6}" dt="2024-01-02T06:45:24.161" v="665"/>
        <pc:sldMkLst>
          <pc:docMk/>
          <pc:sldMk cId="2605690089" sldId="269"/>
        </pc:sldMkLst>
      </pc:sldChg>
      <pc:sldChg chg="new del">
        <pc:chgData name="EREN 89" userId="9cc38092690b907c" providerId="LiveId" clId="{808C7ED2-9161-41C8-979B-45E09623FCA6}" dt="2024-01-01T11:52:47.334" v="502" actId="47"/>
        <pc:sldMkLst>
          <pc:docMk/>
          <pc:sldMk cId="3381949718" sldId="269"/>
        </pc:sldMkLst>
      </pc:sldChg>
      <pc:sldChg chg="addSp delSp modSp new mod modTransition setBg">
        <pc:chgData name="EREN 89" userId="9cc38092690b907c" providerId="LiveId" clId="{808C7ED2-9161-41C8-979B-45E09623FCA6}" dt="2024-01-02T06:45:36.138" v="666"/>
        <pc:sldMkLst>
          <pc:docMk/>
          <pc:sldMk cId="4038266326" sldId="270"/>
        </pc:sldMkLst>
      </pc:sldChg>
    </pc:docChg>
  </pc:docChgLst>
  <pc:docChgLst>
    <pc:chgData name="EREN 89" userId="9cc38092690b907c" providerId="LiveId" clId="{DC45F758-694A-4B1C-9D38-084E81363F0A}"/>
    <pc:docChg chg="modSld">
      <pc:chgData name="EREN 89" userId="9cc38092690b907c" providerId="LiveId" clId="{DC45F758-694A-4B1C-9D38-084E81363F0A}" dt="2025-02-16T07:39:03.895" v="0" actId="1076"/>
      <pc:docMkLst>
        <pc:docMk/>
      </pc:docMkLst>
      <pc:sldChg chg="modSp mod">
        <pc:chgData name="EREN 89" userId="9cc38092690b907c" providerId="LiveId" clId="{DC45F758-694A-4B1C-9D38-084E81363F0A}" dt="2025-02-16T07:39:03.895" v="0" actId="1076"/>
        <pc:sldMkLst>
          <pc:docMk/>
          <pc:sldMk cId="2576489955" sldId="256"/>
        </pc:sldMkLst>
        <pc:picChg chg="mod">
          <ac:chgData name="EREN 89" userId="9cc38092690b907c" providerId="LiveId" clId="{DC45F758-694A-4B1C-9D38-084E81363F0A}" dt="2025-02-16T07:39:03.895" v="0" actId="1076"/>
          <ac:picMkLst>
            <pc:docMk/>
            <pc:sldMk cId="2576489955" sldId="256"/>
            <ac:picMk id="5" creationId="{182D692E-AF8F-BCBB-437C-5CBCDA35C73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8C166-CF51-4F7A-B35C-9A9FE88EF4E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AEDE75-B069-4FC6-8DED-E585F9FC9EDB}">
      <dgm:prSet custT="1"/>
      <dgm:spPr/>
      <dgm:t>
        <a:bodyPr/>
        <a:lstStyle/>
        <a:p>
          <a:r>
            <a:rPr lang="en-US" sz="2400" dirty="0"/>
            <a:t>1- Base : It supports the microscope and gives the  stability </a:t>
          </a:r>
          <a:r>
            <a:rPr lang="en-US" sz="900" dirty="0"/>
            <a:t>.</a:t>
          </a:r>
        </a:p>
      </dgm:t>
    </dgm:pt>
    <dgm:pt modelId="{5D6B676F-AF47-4CFC-AD5B-A439FD2FE02A}" type="parTrans" cxnId="{03B970B7-61AE-4FCC-88D7-EF31C77F0C4F}">
      <dgm:prSet/>
      <dgm:spPr/>
      <dgm:t>
        <a:bodyPr/>
        <a:lstStyle/>
        <a:p>
          <a:endParaRPr lang="en-US"/>
        </a:p>
      </dgm:t>
    </dgm:pt>
    <dgm:pt modelId="{AD471E66-6A7E-4E65-8515-4FDE3A20BBB9}" type="sibTrans" cxnId="{03B970B7-61AE-4FCC-88D7-EF31C77F0C4F}">
      <dgm:prSet/>
      <dgm:spPr/>
      <dgm:t>
        <a:bodyPr/>
        <a:lstStyle/>
        <a:p>
          <a:endParaRPr lang="en-US"/>
        </a:p>
      </dgm:t>
    </dgm:pt>
    <dgm:pt modelId="{44A91AB6-2D1C-470C-9C66-C244036667ED}">
      <dgm:prSet custT="1"/>
      <dgm:spPr/>
      <dgm:t>
        <a:bodyPr/>
        <a:lstStyle/>
        <a:p>
          <a:r>
            <a:rPr lang="en-US" sz="2400" dirty="0"/>
            <a:t>2- Arm : The part of the microscope that you carry the microscope with.</a:t>
          </a:r>
        </a:p>
      </dgm:t>
    </dgm:pt>
    <dgm:pt modelId="{36308E80-7EB4-44CD-8644-4F0B5ADDB124}" type="parTrans" cxnId="{E4C23294-2E69-46E6-A2CE-B4E80903276F}">
      <dgm:prSet/>
      <dgm:spPr/>
      <dgm:t>
        <a:bodyPr/>
        <a:lstStyle/>
        <a:p>
          <a:endParaRPr lang="en-US"/>
        </a:p>
      </dgm:t>
    </dgm:pt>
    <dgm:pt modelId="{47E349F5-2A14-498B-8EFA-96B862B3BE9F}" type="sibTrans" cxnId="{E4C23294-2E69-46E6-A2CE-B4E80903276F}">
      <dgm:prSet/>
      <dgm:spPr/>
      <dgm:t>
        <a:bodyPr/>
        <a:lstStyle/>
        <a:p>
          <a:endParaRPr lang="en-US"/>
        </a:p>
      </dgm:t>
    </dgm:pt>
    <dgm:pt modelId="{0558E6CD-2375-443E-A9BA-A868115C5F2C}">
      <dgm:prSet custT="1"/>
      <dgm:spPr/>
      <dgm:t>
        <a:bodyPr/>
        <a:lstStyle/>
        <a:p>
          <a:r>
            <a:rPr lang="en-US" sz="2400" dirty="0"/>
            <a:t>3- Body tube : The long tube that holds the eye piece and connects it to the objectives </a:t>
          </a:r>
          <a:r>
            <a:rPr lang="en-US" sz="900" dirty="0"/>
            <a:t>.</a:t>
          </a:r>
        </a:p>
      </dgm:t>
    </dgm:pt>
    <dgm:pt modelId="{6FE81EFF-44B6-4F69-AC71-81EE90CAEB56}" type="parTrans" cxnId="{C6B9DA2A-0999-4A0D-B345-89880CFF926F}">
      <dgm:prSet/>
      <dgm:spPr/>
      <dgm:t>
        <a:bodyPr/>
        <a:lstStyle/>
        <a:p>
          <a:endParaRPr lang="en-US"/>
        </a:p>
      </dgm:t>
    </dgm:pt>
    <dgm:pt modelId="{97956428-CDAD-4EAE-9E74-B39E765B6A65}" type="sibTrans" cxnId="{C6B9DA2A-0999-4A0D-B345-89880CFF926F}">
      <dgm:prSet/>
      <dgm:spPr/>
      <dgm:t>
        <a:bodyPr/>
        <a:lstStyle/>
        <a:p>
          <a:endParaRPr lang="en-US"/>
        </a:p>
      </dgm:t>
    </dgm:pt>
    <dgm:pt modelId="{4B6656EE-77BD-4BC3-A790-AB7DD68F1F88}">
      <dgm:prSet custT="1"/>
      <dgm:spPr/>
      <dgm:t>
        <a:bodyPr/>
        <a:lstStyle/>
        <a:p>
          <a:r>
            <a:rPr lang="en-US" sz="2000" b="0" dirty="0"/>
            <a:t>4- Ocular lenses (Eye pieces) : The lenses in the upper part of the microscope where you look through to see the image of your specimen . </a:t>
          </a:r>
        </a:p>
        <a:p>
          <a:r>
            <a:rPr lang="en-US" sz="2000" b="0" dirty="0"/>
            <a:t>5- Revolving nose piece : The rotating part of the microscope at the bottom of the body tube , it holds the objectives . </a:t>
          </a:r>
          <a:endParaRPr lang="ar-EG" sz="2000" b="0" dirty="0"/>
        </a:p>
        <a:p>
          <a:pPr rtl="1"/>
          <a:r>
            <a:rPr lang="en-US" sz="2000" b="0" dirty="0"/>
            <a:t> 6- Objective lenses : The microscope may have 2,3 or more</a:t>
          </a:r>
        </a:p>
        <a:p>
          <a:endParaRPr lang="en-US" sz="900" dirty="0"/>
        </a:p>
      </dgm:t>
    </dgm:pt>
    <dgm:pt modelId="{485E9495-F699-4835-A970-AFA9A84245EA}" type="parTrans" cxnId="{BFA210FF-ABEA-49FC-BC3A-F626E7FB1CC2}">
      <dgm:prSet/>
      <dgm:spPr/>
      <dgm:t>
        <a:bodyPr/>
        <a:lstStyle/>
        <a:p>
          <a:endParaRPr lang="en-US"/>
        </a:p>
      </dgm:t>
    </dgm:pt>
    <dgm:pt modelId="{DF2075DB-576A-4E95-9C32-8D6AAC934FB2}" type="sibTrans" cxnId="{BFA210FF-ABEA-49FC-BC3A-F626E7FB1CC2}">
      <dgm:prSet/>
      <dgm:spPr/>
      <dgm:t>
        <a:bodyPr/>
        <a:lstStyle/>
        <a:p>
          <a:endParaRPr lang="en-US"/>
        </a:p>
      </dgm:t>
    </dgm:pt>
    <dgm:pt modelId="{998F6D14-3C43-4009-8F47-08407CB3D106}" type="pres">
      <dgm:prSet presAssocID="{B2A8C166-CF51-4F7A-B35C-9A9FE88EF4E1}" presName="vert0" presStyleCnt="0">
        <dgm:presLayoutVars>
          <dgm:dir/>
          <dgm:animOne val="branch"/>
          <dgm:animLvl val="lvl"/>
        </dgm:presLayoutVars>
      </dgm:prSet>
      <dgm:spPr/>
    </dgm:pt>
    <dgm:pt modelId="{B4BE848F-C637-4D62-B054-911E2529DD8D}" type="pres">
      <dgm:prSet presAssocID="{4CAEDE75-B069-4FC6-8DED-E585F9FC9EDB}" presName="thickLine" presStyleLbl="alignNode1" presStyleIdx="0" presStyleCnt="4"/>
      <dgm:spPr/>
    </dgm:pt>
    <dgm:pt modelId="{ABA60D72-7F2A-4400-BDE8-C4C9EAD9FD47}" type="pres">
      <dgm:prSet presAssocID="{4CAEDE75-B069-4FC6-8DED-E585F9FC9EDB}" presName="horz1" presStyleCnt="0"/>
      <dgm:spPr/>
    </dgm:pt>
    <dgm:pt modelId="{2DE98E8D-035C-4994-8CC3-3891B669D5E2}" type="pres">
      <dgm:prSet presAssocID="{4CAEDE75-B069-4FC6-8DED-E585F9FC9EDB}" presName="tx1" presStyleLbl="revTx" presStyleIdx="0" presStyleCnt="4"/>
      <dgm:spPr/>
    </dgm:pt>
    <dgm:pt modelId="{89CEF449-C692-46D8-9805-C6A3AB1CDCF6}" type="pres">
      <dgm:prSet presAssocID="{4CAEDE75-B069-4FC6-8DED-E585F9FC9EDB}" presName="vert1" presStyleCnt="0"/>
      <dgm:spPr/>
    </dgm:pt>
    <dgm:pt modelId="{F4820F0C-51B3-4C80-89EC-9556A8A92F1B}" type="pres">
      <dgm:prSet presAssocID="{44A91AB6-2D1C-470C-9C66-C244036667ED}" presName="thickLine" presStyleLbl="alignNode1" presStyleIdx="1" presStyleCnt="4"/>
      <dgm:spPr/>
    </dgm:pt>
    <dgm:pt modelId="{D0552A8D-57FA-427C-9DE0-2BE8F29F44F0}" type="pres">
      <dgm:prSet presAssocID="{44A91AB6-2D1C-470C-9C66-C244036667ED}" presName="horz1" presStyleCnt="0"/>
      <dgm:spPr/>
    </dgm:pt>
    <dgm:pt modelId="{B5A4CA32-812E-4B6E-9ADB-63395FF89552}" type="pres">
      <dgm:prSet presAssocID="{44A91AB6-2D1C-470C-9C66-C244036667ED}" presName="tx1" presStyleLbl="revTx" presStyleIdx="1" presStyleCnt="4"/>
      <dgm:spPr/>
    </dgm:pt>
    <dgm:pt modelId="{FF75A0DD-56C8-44BF-AB05-3DD5EA28FC3C}" type="pres">
      <dgm:prSet presAssocID="{44A91AB6-2D1C-470C-9C66-C244036667ED}" presName="vert1" presStyleCnt="0"/>
      <dgm:spPr/>
    </dgm:pt>
    <dgm:pt modelId="{3FFC99C9-1F93-4860-9E56-C047A35CD1FA}" type="pres">
      <dgm:prSet presAssocID="{0558E6CD-2375-443E-A9BA-A868115C5F2C}" presName="thickLine" presStyleLbl="alignNode1" presStyleIdx="2" presStyleCnt="4"/>
      <dgm:spPr/>
    </dgm:pt>
    <dgm:pt modelId="{718E7F5A-DA07-452E-AFBB-3DCA7A3BCFE4}" type="pres">
      <dgm:prSet presAssocID="{0558E6CD-2375-443E-A9BA-A868115C5F2C}" presName="horz1" presStyleCnt="0"/>
      <dgm:spPr/>
    </dgm:pt>
    <dgm:pt modelId="{8B1E3A70-85B5-4377-BF9C-3AB6922889A0}" type="pres">
      <dgm:prSet presAssocID="{0558E6CD-2375-443E-A9BA-A868115C5F2C}" presName="tx1" presStyleLbl="revTx" presStyleIdx="2" presStyleCnt="4"/>
      <dgm:spPr/>
    </dgm:pt>
    <dgm:pt modelId="{A3B333DB-F5CF-45EB-BCFF-AA39D5B91708}" type="pres">
      <dgm:prSet presAssocID="{0558E6CD-2375-443E-A9BA-A868115C5F2C}" presName="vert1" presStyleCnt="0"/>
      <dgm:spPr/>
    </dgm:pt>
    <dgm:pt modelId="{B2BC2501-0EEB-4533-8F5C-9190A6E81CAA}" type="pres">
      <dgm:prSet presAssocID="{4B6656EE-77BD-4BC3-A790-AB7DD68F1F88}" presName="thickLine" presStyleLbl="alignNode1" presStyleIdx="3" presStyleCnt="4"/>
      <dgm:spPr/>
    </dgm:pt>
    <dgm:pt modelId="{5FD3ABCD-F1CA-40E6-AA6A-26F07FA40A6D}" type="pres">
      <dgm:prSet presAssocID="{4B6656EE-77BD-4BC3-A790-AB7DD68F1F88}" presName="horz1" presStyleCnt="0"/>
      <dgm:spPr/>
    </dgm:pt>
    <dgm:pt modelId="{DECC570B-B770-4B6A-9DA8-5CDEE170754E}" type="pres">
      <dgm:prSet presAssocID="{4B6656EE-77BD-4BC3-A790-AB7DD68F1F88}" presName="tx1" presStyleLbl="revTx" presStyleIdx="3" presStyleCnt="4"/>
      <dgm:spPr/>
    </dgm:pt>
    <dgm:pt modelId="{03268908-F9CC-42ED-8A20-2BD3D82F3A9A}" type="pres">
      <dgm:prSet presAssocID="{4B6656EE-77BD-4BC3-A790-AB7DD68F1F88}" presName="vert1" presStyleCnt="0"/>
      <dgm:spPr/>
    </dgm:pt>
  </dgm:ptLst>
  <dgm:cxnLst>
    <dgm:cxn modelId="{C6B9DA2A-0999-4A0D-B345-89880CFF926F}" srcId="{B2A8C166-CF51-4F7A-B35C-9A9FE88EF4E1}" destId="{0558E6CD-2375-443E-A9BA-A868115C5F2C}" srcOrd="2" destOrd="0" parTransId="{6FE81EFF-44B6-4F69-AC71-81EE90CAEB56}" sibTransId="{97956428-CDAD-4EAE-9E74-B39E765B6A65}"/>
    <dgm:cxn modelId="{91941C2F-31FC-4B1C-9E2A-57F69095DBF3}" type="presOf" srcId="{0558E6CD-2375-443E-A9BA-A868115C5F2C}" destId="{8B1E3A70-85B5-4377-BF9C-3AB6922889A0}" srcOrd="0" destOrd="0" presId="urn:microsoft.com/office/officeart/2008/layout/LinedList"/>
    <dgm:cxn modelId="{447A906F-5B14-45E5-9424-FD7C92D3AFCD}" type="presOf" srcId="{B2A8C166-CF51-4F7A-B35C-9A9FE88EF4E1}" destId="{998F6D14-3C43-4009-8F47-08407CB3D106}" srcOrd="0" destOrd="0" presId="urn:microsoft.com/office/officeart/2008/layout/LinedList"/>
    <dgm:cxn modelId="{E4C23294-2E69-46E6-A2CE-B4E80903276F}" srcId="{B2A8C166-CF51-4F7A-B35C-9A9FE88EF4E1}" destId="{44A91AB6-2D1C-470C-9C66-C244036667ED}" srcOrd="1" destOrd="0" parTransId="{36308E80-7EB4-44CD-8644-4F0B5ADDB124}" sibTransId="{47E349F5-2A14-498B-8EFA-96B862B3BE9F}"/>
    <dgm:cxn modelId="{679FECA2-890B-4E19-8002-4DE774741032}" type="presOf" srcId="{4CAEDE75-B069-4FC6-8DED-E585F9FC9EDB}" destId="{2DE98E8D-035C-4994-8CC3-3891B669D5E2}" srcOrd="0" destOrd="0" presId="urn:microsoft.com/office/officeart/2008/layout/LinedList"/>
    <dgm:cxn modelId="{03B970B7-61AE-4FCC-88D7-EF31C77F0C4F}" srcId="{B2A8C166-CF51-4F7A-B35C-9A9FE88EF4E1}" destId="{4CAEDE75-B069-4FC6-8DED-E585F9FC9EDB}" srcOrd="0" destOrd="0" parTransId="{5D6B676F-AF47-4CFC-AD5B-A439FD2FE02A}" sibTransId="{AD471E66-6A7E-4E65-8515-4FDE3A20BBB9}"/>
    <dgm:cxn modelId="{FB9CFAD3-BA8D-43F1-96BD-47CFF68DA9D6}" type="presOf" srcId="{44A91AB6-2D1C-470C-9C66-C244036667ED}" destId="{B5A4CA32-812E-4B6E-9ADB-63395FF89552}" srcOrd="0" destOrd="0" presId="urn:microsoft.com/office/officeart/2008/layout/LinedList"/>
    <dgm:cxn modelId="{BFEDF0E7-9B6A-4A0D-A3F1-89725FB7C0C0}" type="presOf" srcId="{4B6656EE-77BD-4BC3-A790-AB7DD68F1F88}" destId="{DECC570B-B770-4B6A-9DA8-5CDEE170754E}" srcOrd="0" destOrd="0" presId="urn:microsoft.com/office/officeart/2008/layout/LinedList"/>
    <dgm:cxn modelId="{BFA210FF-ABEA-49FC-BC3A-F626E7FB1CC2}" srcId="{B2A8C166-CF51-4F7A-B35C-9A9FE88EF4E1}" destId="{4B6656EE-77BD-4BC3-A790-AB7DD68F1F88}" srcOrd="3" destOrd="0" parTransId="{485E9495-F699-4835-A970-AFA9A84245EA}" sibTransId="{DF2075DB-576A-4E95-9C32-8D6AAC934FB2}"/>
    <dgm:cxn modelId="{B7AC9AF9-50B6-4619-A099-64BD7E0448E6}" type="presParOf" srcId="{998F6D14-3C43-4009-8F47-08407CB3D106}" destId="{B4BE848F-C637-4D62-B054-911E2529DD8D}" srcOrd="0" destOrd="0" presId="urn:microsoft.com/office/officeart/2008/layout/LinedList"/>
    <dgm:cxn modelId="{D2CD9007-181D-4CDF-8412-E5343E19B4B3}" type="presParOf" srcId="{998F6D14-3C43-4009-8F47-08407CB3D106}" destId="{ABA60D72-7F2A-4400-BDE8-C4C9EAD9FD47}" srcOrd="1" destOrd="0" presId="urn:microsoft.com/office/officeart/2008/layout/LinedList"/>
    <dgm:cxn modelId="{202E46B0-3FA6-44ED-BC5F-F988668BA942}" type="presParOf" srcId="{ABA60D72-7F2A-4400-BDE8-C4C9EAD9FD47}" destId="{2DE98E8D-035C-4994-8CC3-3891B669D5E2}" srcOrd="0" destOrd="0" presId="urn:microsoft.com/office/officeart/2008/layout/LinedList"/>
    <dgm:cxn modelId="{A78A478C-CCE9-4E17-9031-066A296036A9}" type="presParOf" srcId="{ABA60D72-7F2A-4400-BDE8-C4C9EAD9FD47}" destId="{89CEF449-C692-46D8-9805-C6A3AB1CDCF6}" srcOrd="1" destOrd="0" presId="urn:microsoft.com/office/officeart/2008/layout/LinedList"/>
    <dgm:cxn modelId="{E6207A4F-E67A-4461-AF96-D106C45E758E}" type="presParOf" srcId="{998F6D14-3C43-4009-8F47-08407CB3D106}" destId="{F4820F0C-51B3-4C80-89EC-9556A8A92F1B}" srcOrd="2" destOrd="0" presId="urn:microsoft.com/office/officeart/2008/layout/LinedList"/>
    <dgm:cxn modelId="{08F1C129-5671-41F2-9389-C4F22B64654D}" type="presParOf" srcId="{998F6D14-3C43-4009-8F47-08407CB3D106}" destId="{D0552A8D-57FA-427C-9DE0-2BE8F29F44F0}" srcOrd="3" destOrd="0" presId="urn:microsoft.com/office/officeart/2008/layout/LinedList"/>
    <dgm:cxn modelId="{0C7A961E-F12F-493A-9DBF-687931020703}" type="presParOf" srcId="{D0552A8D-57FA-427C-9DE0-2BE8F29F44F0}" destId="{B5A4CA32-812E-4B6E-9ADB-63395FF89552}" srcOrd="0" destOrd="0" presId="urn:microsoft.com/office/officeart/2008/layout/LinedList"/>
    <dgm:cxn modelId="{E78D7F74-4143-4592-820F-9CAF602AF5C0}" type="presParOf" srcId="{D0552A8D-57FA-427C-9DE0-2BE8F29F44F0}" destId="{FF75A0DD-56C8-44BF-AB05-3DD5EA28FC3C}" srcOrd="1" destOrd="0" presId="urn:microsoft.com/office/officeart/2008/layout/LinedList"/>
    <dgm:cxn modelId="{B772EDC8-0B1B-4D3E-8082-0F1BC32F1C37}" type="presParOf" srcId="{998F6D14-3C43-4009-8F47-08407CB3D106}" destId="{3FFC99C9-1F93-4860-9E56-C047A35CD1FA}" srcOrd="4" destOrd="0" presId="urn:microsoft.com/office/officeart/2008/layout/LinedList"/>
    <dgm:cxn modelId="{B54D6174-596C-4F03-B96F-A15FF740E876}" type="presParOf" srcId="{998F6D14-3C43-4009-8F47-08407CB3D106}" destId="{718E7F5A-DA07-452E-AFBB-3DCA7A3BCFE4}" srcOrd="5" destOrd="0" presId="urn:microsoft.com/office/officeart/2008/layout/LinedList"/>
    <dgm:cxn modelId="{5D90E3DA-680A-4815-91E7-844A7D250147}" type="presParOf" srcId="{718E7F5A-DA07-452E-AFBB-3DCA7A3BCFE4}" destId="{8B1E3A70-85B5-4377-BF9C-3AB6922889A0}" srcOrd="0" destOrd="0" presId="urn:microsoft.com/office/officeart/2008/layout/LinedList"/>
    <dgm:cxn modelId="{119CCBF1-BB70-4885-BDBB-2DDA036BB96B}" type="presParOf" srcId="{718E7F5A-DA07-452E-AFBB-3DCA7A3BCFE4}" destId="{A3B333DB-F5CF-45EB-BCFF-AA39D5B91708}" srcOrd="1" destOrd="0" presId="urn:microsoft.com/office/officeart/2008/layout/LinedList"/>
    <dgm:cxn modelId="{6165F1EA-7FD0-4BFC-8A41-2B33C329790C}" type="presParOf" srcId="{998F6D14-3C43-4009-8F47-08407CB3D106}" destId="{B2BC2501-0EEB-4533-8F5C-9190A6E81CAA}" srcOrd="6" destOrd="0" presId="urn:microsoft.com/office/officeart/2008/layout/LinedList"/>
    <dgm:cxn modelId="{5CD235E7-02E6-4E5D-9351-D770540876AE}" type="presParOf" srcId="{998F6D14-3C43-4009-8F47-08407CB3D106}" destId="{5FD3ABCD-F1CA-40E6-AA6A-26F07FA40A6D}" srcOrd="7" destOrd="0" presId="urn:microsoft.com/office/officeart/2008/layout/LinedList"/>
    <dgm:cxn modelId="{21DD3FBB-E916-463B-A2C0-20B8BD66CC43}" type="presParOf" srcId="{5FD3ABCD-F1CA-40E6-AA6A-26F07FA40A6D}" destId="{DECC570B-B770-4B6A-9DA8-5CDEE170754E}" srcOrd="0" destOrd="0" presId="urn:microsoft.com/office/officeart/2008/layout/LinedList"/>
    <dgm:cxn modelId="{403EA830-E9DA-48B9-B4AB-BA277FA8C0E7}" type="presParOf" srcId="{5FD3ABCD-F1CA-40E6-AA6A-26F07FA40A6D}" destId="{03268908-F9CC-42ED-8A20-2BD3D82F3A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848F-C637-4D62-B054-911E2529DD8D}">
      <dsp:nvSpPr>
        <dsp:cNvPr id="0" name=""/>
        <dsp:cNvSpPr/>
      </dsp:nvSpPr>
      <dsp:spPr>
        <a:xfrm>
          <a:off x="0" y="0"/>
          <a:ext cx="6499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E98E8D-035C-4994-8CC3-3891B669D5E2}">
      <dsp:nvSpPr>
        <dsp:cNvPr id="0" name=""/>
        <dsp:cNvSpPr/>
      </dsp:nvSpPr>
      <dsp:spPr>
        <a:xfrm>
          <a:off x="0" y="0"/>
          <a:ext cx="6499123" cy="104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1- Base : It supports the microscope and gives the  stability </a:t>
          </a:r>
          <a:r>
            <a:rPr lang="en-US" sz="900" kern="1200" dirty="0"/>
            <a:t>.</a:t>
          </a:r>
        </a:p>
      </dsp:txBody>
      <dsp:txXfrm>
        <a:off x="0" y="0"/>
        <a:ext cx="6499123" cy="1047135"/>
      </dsp:txXfrm>
    </dsp:sp>
    <dsp:sp modelId="{F4820F0C-51B3-4C80-89EC-9556A8A92F1B}">
      <dsp:nvSpPr>
        <dsp:cNvPr id="0" name=""/>
        <dsp:cNvSpPr/>
      </dsp:nvSpPr>
      <dsp:spPr>
        <a:xfrm>
          <a:off x="0" y="1047135"/>
          <a:ext cx="6499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4CA32-812E-4B6E-9ADB-63395FF89552}">
      <dsp:nvSpPr>
        <dsp:cNvPr id="0" name=""/>
        <dsp:cNvSpPr/>
      </dsp:nvSpPr>
      <dsp:spPr>
        <a:xfrm>
          <a:off x="0" y="1047135"/>
          <a:ext cx="6499123" cy="104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 Arm : The part of the microscope that you carry the microscope with.</a:t>
          </a:r>
        </a:p>
      </dsp:txBody>
      <dsp:txXfrm>
        <a:off x="0" y="1047135"/>
        <a:ext cx="6499123" cy="1047135"/>
      </dsp:txXfrm>
    </dsp:sp>
    <dsp:sp modelId="{3FFC99C9-1F93-4860-9E56-C047A35CD1FA}">
      <dsp:nvSpPr>
        <dsp:cNvPr id="0" name=""/>
        <dsp:cNvSpPr/>
      </dsp:nvSpPr>
      <dsp:spPr>
        <a:xfrm>
          <a:off x="0" y="2094270"/>
          <a:ext cx="6499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E3A70-85B5-4377-BF9C-3AB6922889A0}">
      <dsp:nvSpPr>
        <dsp:cNvPr id="0" name=""/>
        <dsp:cNvSpPr/>
      </dsp:nvSpPr>
      <dsp:spPr>
        <a:xfrm>
          <a:off x="0" y="2094270"/>
          <a:ext cx="6499123" cy="104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3- Body tube : The long tube that holds the eye piece and connects it to the objectives </a:t>
          </a:r>
          <a:r>
            <a:rPr lang="en-US" sz="900" kern="1200" dirty="0"/>
            <a:t>.</a:t>
          </a:r>
        </a:p>
      </dsp:txBody>
      <dsp:txXfrm>
        <a:off x="0" y="2094270"/>
        <a:ext cx="6499123" cy="1047135"/>
      </dsp:txXfrm>
    </dsp:sp>
    <dsp:sp modelId="{B2BC2501-0EEB-4533-8F5C-9190A6E81CAA}">
      <dsp:nvSpPr>
        <dsp:cNvPr id="0" name=""/>
        <dsp:cNvSpPr/>
      </dsp:nvSpPr>
      <dsp:spPr>
        <a:xfrm>
          <a:off x="0" y="3141406"/>
          <a:ext cx="6499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CC570B-B770-4B6A-9DA8-5CDEE170754E}">
      <dsp:nvSpPr>
        <dsp:cNvPr id="0" name=""/>
        <dsp:cNvSpPr/>
      </dsp:nvSpPr>
      <dsp:spPr>
        <a:xfrm>
          <a:off x="0" y="3141406"/>
          <a:ext cx="6499123" cy="104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4- Ocular lenses (Eye pieces) : The lenses in the upper part of the microscope where you look through to see the image of your specimen . </a:t>
          </a:r>
        </a:p>
        <a:p>
          <a:pPr marL="0" lvl="0" indent="0" algn="l" defTabSz="889000">
            <a:lnSpc>
              <a:spcPct val="90000"/>
            </a:lnSpc>
            <a:spcBef>
              <a:spcPct val="0"/>
            </a:spcBef>
            <a:spcAft>
              <a:spcPct val="35000"/>
            </a:spcAft>
            <a:buNone/>
          </a:pPr>
          <a:r>
            <a:rPr lang="en-US" sz="2000" b="0" kern="1200" dirty="0"/>
            <a:t>5- Revolving nose piece : The rotating part of the microscope at the bottom of the body tube , it holds the objectives . </a:t>
          </a:r>
          <a:endParaRPr lang="ar-EG" sz="2000" b="0" kern="1200" dirty="0"/>
        </a:p>
        <a:p>
          <a:pPr marL="0" lvl="0" indent="0" algn="l" defTabSz="889000" rtl="1">
            <a:lnSpc>
              <a:spcPct val="90000"/>
            </a:lnSpc>
            <a:spcBef>
              <a:spcPct val="0"/>
            </a:spcBef>
            <a:spcAft>
              <a:spcPct val="35000"/>
            </a:spcAft>
            <a:buNone/>
          </a:pPr>
          <a:r>
            <a:rPr lang="en-US" sz="2000" b="0" kern="1200" dirty="0"/>
            <a:t> 6- Objective lenses : The microscope may have 2,3 or more</a:t>
          </a:r>
        </a:p>
        <a:p>
          <a:pPr marL="0" lvl="0" indent="0" algn="l" defTabSz="889000">
            <a:lnSpc>
              <a:spcPct val="90000"/>
            </a:lnSpc>
            <a:spcBef>
              <a:spcPct val="0"/>
            </a:spcBef>
            <a:spcAft>
              <a:spcPct val="35000"/>
            </a:spcAft>
            <a:buNone/>
          </a:pPr>
          <a:endParaRPr lang="en-US" sz="900" kern="1200" dirty="0"/>
        </a:p>
      </dsp:txBody>
      <dsp:txXfrm>
        <a:off x="0" y="3141406"/>
        <a:ext cx="6499123" cy="10471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87FFC8-A326-676A-F8CD-F8C7148E7F4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FAC0FEEB-746E-213A-52B3-2B472DB37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ACFCB282-BAF0-3123-B28D-81DCB8DA76D0}"/>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5" name="عنصر نائب للتذييل 4">
            <a:extLst>
              <a:ext uri="{FF2B5EF4-FFF2-40B4-BE49-F238E27FC236}">
                <a16:creationId xmlns:a16="http://schemas.microsoft.com/office/drawing/2014/main" id="{7F7F8F7B-D396-22EC-79CC-913BB3ED734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C620C64C-3E95-6B09-11AC-69BDE39155CA}"/>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381185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261465-C41A-A616-CE2A-B56C087C0EC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5885283D-47EB-CBAE-24C0-4C558B25BD2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39CFAE3B-5012-E9B7-DD91-61CF87CC3EA0}"/>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5" name="عنصر نائب للتذييل 4">
            <a:extLst>
              <a:ext uri="{FF2B5EF4-FFF2-40B4-BE49-F238E27FC236}">
                <a16:creationId xmlns:a16="http://schemas.microsoft.com/office/drawing/2014/main" id="{18E83533-4CFB-7D0F-AEDA-818DA7789ABA}"/>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70EBDB25-DDA5-75EF-4864-AA3F473751C7}"/>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348995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E4D864F1-502F-34A5-F490-AEB3F0BFE125}"/>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E3EDBD10-999D-ED3A-2D41-5941DBF7AA4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C84CE7C3-128B-B7DF-6D23-BABB7CD41AF3}"/>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5" name="عنصر نائب للتذييل 4">
            <a:extLst>
              <a:ext uri="{FF2B5EF4-FFF2-40B4-BE49-F238E27FC236}">
                <a16:creationId xmlns:a16="http://schemas.microsoft.com/office/drawing/2014/main" id="{6073C77F-10B8-6107-015D-8F377002DAFE}"/>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45DCD7B-8CEF-7DA3-4484-21A839ED71CA}"/>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158955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5DCB2A-53C8-C80E-CE53-735C0BB1552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586257C3-76BF-A2A3-54BC-AFB6A44D9241}"/>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0AA4D9A5-C868-E945-4B49-5B19871E880C}"/>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5" name="عنصر نائب للتذييل 4">
            <a:extLst>
              <a:ext uri="{FF2B5EF4-FFF2-40B4-BE49-F238E27FC236}">
                <a16:creationId xmlns:a16="http://schemas.microsoft.com/office/drawing/2014/main" id="{9067EF78-0393-0226-947A-B7D427C36FA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6B400F3-AB34-9A32-3B7A-A1EDC207FB8D}"/>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199088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835796-84D6-8E51-D8E3-6AE58976496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7E9E3477-DBCC-FE1F-5772-5C81D2345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9ED9547-0C54-1C20-8B16-4A78AAD613F4}"/>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5" name="عنصر نائب للتذييل 4">
            <a:extLst>
              <a:ext uri="{FF2B5EF4-FFF2-40B4-BE49-F238E27FC236}">
                <a16:creationId xmlns:a16="http://schemas.microsoft.com/office/drawing/2014/main" id="{463F7D90-EF92-D256-1FFB-0C0674A16DF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65D3DDE-984D-7A93-E625-AF5C4CD77286}"/>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88187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D5C78A-7C9E-3104-5ED0-0FF57A2C90F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8DD16F05-AB9F-089B-FA74-B515D02CC59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FB9978E5-DEA8-0B2B-0220-6C5695338B9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66393B0C-6B56-048C-E20F-E02EFE8D5816}"/>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6" name="عنصر نائب للتذييل 5">
            <a:extLst>
              <a:ext uri="{FF2B5EF4-FFF2-40B4-BE49-F238E27FC236}">
                <a16:creationId xmlns:a16="http://schemas.microsoft.com/office/drawing/2014/main" id="{79EB0917-CF04-0E76-6D24-B2716D706F0D}"/>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A62E1D35-7EED-CB1E-74DD-126A3D3474B9}"/>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154735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3747DC-97C2-9495-D9BF-D1BC87B2CFB2}"/>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7E20E764-49E4-BE87-0DE3-3A7BAE1C2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EA73167F-0FF2-95E2-9A31-7950D82CE86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ED0C57A8-0F52-0BB7-D8AF-1A108A37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A5E9A73D-C7B2-7481-A4A9-3CB1476C5785}"/>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26E5E62B-1A1F-D306-1D4A-58758177F946}"/>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8" name="عنصر نائب للتذييل 7">
            <a:extLst>
              <a:ext uri="{FF2B5EF4-FFF2-40B4-BE49-F238E27FC236}">
                <a16:creationId xmlns:a16="http://schemas.microsoft.com/office/drawing/2014/main" id="{9CDFB918-D60E-C89F-5190-748DA1F96EE2}"/>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65219030-532B-2F36-E08D-09BF413577D5}"/>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63769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E81659D-D2E4-1192-4D69-990D3D49FA1E}"/>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1A37FCD4-D780-D0F5-228D-FE0A7CE7960B}"/>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4" name="عنصر نائب للتذييل 3">
            <a:extLst>
              <a:ext uri="{FF2B5EF4-FFF2-40B4-BE49-F238E27FC236}">
                <a16:creationId xmlns:a16="http://schemas.microsoft.com/office/drawing/2014/main" id="{957ED6CC-B207-5C93-D5DC-75BCEF324104}"/>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E31FD70C-40D4-CC6F-1C81-7C3B5FF60445}"/>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97722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C51E56A3-7868-4BA3-7E01-06147F27F9CD}"/>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3" name="عنصر نائب للتذييل 2">
            <a:extLst>
              <a:ext uri="{FF2B5EF4-FFF2-40B4-BE49-F238E27FC236}">
                <a16:creationId xmlns:a16="http://schemas.microsoft.com/office/drawing/2014/main" id="{823B0D6D-687A-7883-45E2-348ECFDA18D9}"/>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AB0BDA1D-3BED-61FC-38D9-B788E7F023BB}"/>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243715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02B746-2E3E-9F9D-0C2A-9389636E2D6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17D70030-CA2B-5362-BAE3-E3B3EC0FB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873C4937-1CF1-15D8-7F02-66C0D1336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0776EAF-CE2B-AF89-6ABE-CADD0637DFF2}"/>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6" name="عنصر نائب للتذييل 5">
            <a:extLst>
              <a:ext uri="{FF2B5EF4-FFF2-40B4-BE49-F238E27FC236}">
                <a16:creationId xmlns:a16="http://schemas.microsoft.com/office/drawing/2014/main" id="{E64BA28C-CFBC-111A-6D3F-714683CA992C}"/>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63891E9B-CAA2-C83B-8FA2-EFFDB8968A4D}"/>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315557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4B0B06-D256-5650-7534-6B93E54583E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D1C1B87-FA13-5BD4-9EBF-7822F4F4F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87C19958-E094-AD82-4198-5B2B4BE43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EFEC7E5-4574-9F52-C429-501AD5EEDACD}"/>
              </a:ext>
            </a:extLst>
          </p:cNvPr>
          <p:cNvSpPr>
            <a:spLocks noGrp="1"/>
          </p:cNvSpPr>
          <p:nvPr>
            <p:ph type="dt" sz="half" idx="10"/>
          </p:nvPr>
        </p:nvSpPr>
        <p:spPr/>
        <p:txBody>
          <a:bodyPr/>
          <a:lstStyle/>
          <a:p>
            <a:fld id="{34A9F029-1574-4A71-8BC1-E7FD1888341C}" type="datetimeFigureOut">
              <a:rPr lang="ar-EG" smtClean="0"/>
              <a:t>18/08/1446</a:t>
            </a:fld>
            <a:endParaRPr lang="ar-EG"/>
          </a:p>
        </p:txBody>
      </p:sp>
      <p:sp>
        <p:nvSpPr>
          <p:cNvPr id="6" name="عنصر نائب للتذييل 5">
            <a:extLst>
              <a:ext uri="{FF2B5EF4-FFF2-40B4-BE49-F238E27FC236}">
                <a16:creationId xmlns:a16="http://schemas.microsoft.com/office/drawing/2014/main" id="{525817E3-51E4-1E94-C7BD-8278B268E1CE}"/>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311F4F25-A3F7-6082-1380-1640F1CD62E1}"/>
              </a:ext>
            </a:extLst>
          </p:cNvPr>
          <p:cNvSpPr>
            <a:spLocks noGrp="1"/>
          </p:cNvSpPr>
          <p:nvPr>
            <p:ph type="sldNum" sz="quarter" idx="12"/>
          </p:nvPr>
        </p:nvSpPr>
        <p:spPr/>
        <p:txBody>
          <a:bodyPr/>
          <a:lstStyle/>
          <a:p>
            <a:fld id="{3D2D453D-2B12-4348-873B-1D64C3BB43CA}" type="slidenum">
              <a:rPr lang="ar-EG" smtClean="0"/>
              <a:t>‹#›</a:t>
            </a:fld>
            <a:endParaRPr lang="ar-EG"/>
          </a:p>
        </p:txBody>
      </p:sp>
    </p:spTree>
    <p:extLst>
      <p:ext uri="{BB962C8B-B14F-4D97-AF65-F5344CB8AC3E}">
        <p14:creationId xmlns:p14="http://schemas.microsoft.com/office/powerpoint/2010/main" val="149953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28CAB897-E49F-CD1A-4913-29F650E6C5C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E2338329-D12F-7B47-B827-CE6BF96E109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2F53CEA-9EEB-0BA9-765E-93F2E4D8AD4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4A9F029-1574-4A71-8BC1-E7FD1888341C}" type="datetimeFigureOut">
              <a:rPr lang="ar-EG" smtClean="0"/>
              <a:t>18/08/1446</a:t>
            </a:fld>
            <a:endParaRPr lang="ar-EG"/>
          </a:p>
        </p:txBody>
      </p:sp>
      <p:sp>
        <p:nvSpPr>
          <p:cNvPr id="5" name="عنصر نائب للتذييل 4">
            <a:extLst>
              <a:ext uri="{FF2B5EF4-FFF2-40B4-BE49-F238E27FC236}">
                <a16:creationId xmlns:a16="http://schemas.microsoft.com/office/drawing/2014/main" id="{8A927B41-8750-F206-69B7-41C606622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DD572940-1F17-3CC5-42F1-ADCAE546B12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D2D453D-2B12-4348-873B-1D64C3BB43CA}" type="slidenum">
              <a:rPr lang="ar-EG" smtClean="0"/>
              <a:t>‹#›</a:t>
            </a:fld>
            <a:endParaRPr lang="ar-EG"/>
          </a:p>
        </p:txBody>
      </p:sp>
    </p:spTree>
    <p:extLst>
      <p:ext uri="{BB962C8B-B14F-4D97-AF65-F5344CB8AC3E}">
        <p14:creationId xmlns:p14="http://schemas.microsoft.com/office/powerpoint/2010/main" val="149544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صورة 4" descr="صورة تحتوي على نص, ملصق, توضيح&#10;&#10;تم إنشاء الوصف تلقائياً">
            <a:extLst>
              <a:ext uri="{FF2B5EF4-FFF2-40B4-BE49-F238E27FC236}">
                <a16:creationId xmlns:a16="http://schemas.microsoft.com/office/drawing/2014/main" id="{182D692E-AF8F-BCBB-437C-5CBCDA35C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42" y="645583"/>
            <a:ext cx="5527403" cy="5566833"/>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مربع نص 2">
            <a:extLst>
              <a:ext uri="{FF2B5EF4-FFF2-40B4-BE49-F238E27FC236}">
                <a16:creationId xmlns:a16="http://schemas.microsoft.com/office/drawing/2014/main" id="{7796FBC9-B8C2-8133-E3E7-7D4C3FAAD820}"/>
              </a:ext>
            </a:extLst>
          </p:cNvPr>
          <p:cNvSpPr txBox="1"/>
          <p:nvPr/>
        </p:nvSpPr>
        <p:spPr>
          <a:xfrm>
            <a:off x="6823584" y="6216443"/>
            <a:ext cx="6096000" cy="424732"/>
          </a:xfrm>
          <a:prstGeom prst="rect">
            <a:avLst/>
          </a:prstGeom>
          <a:noFill/>
        </p:spPr>
        <p:txBody>
          <a:bodyPr wrap="square">
            <a:spAutoFit/>
          </a:body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lumMod val="85000"/>
                  </a:schemeClr>
                </a:solidFill>
                <a:effectLst/>
                <a:uLnTx/>
                <a:uFillTx/>
                <a:latin typeface="Amasis MT Pro" panose="02040504050005020304" pitchFamily="18" charset="0"/>
                <a:ea typeface="+mn-ea"/>
                <a:cs typeface="+mn-cs"/>
              </a:rPr>
              <a:t>By :-Safa Amer Khalil</a:t>
            </a:r>
            <a:endParaRPr kumimoji="0" lang="ar-EG" sz="2400" b="1" i="0" u="none" strike="noStrike" kern="1200" cap="none" spc="0" normalizeH="0" baseline="0" noProof="0" dirty="0">
              <a:ln>
                <a:noFill/>
              </a:ln>
              <a:solidFill>
                <a:schemeClr val="bg1">
                  <a:lumMod val="85000"/>
                </a:schemeClr>
              </a:solidFill>
              <a:effectLst/>
              <a:uLnTx/>
              <a:uFillTx/>
              <a:latin typeface="Amasis MT Pro" panose="02040504050005020304" pitchFamily="18" charset="0"/>
              <a:ea typeface="+mn-ea"/>
              <a:cs typeface="Times New Roman" panose="02020603050405020304" pitchFamily="18" charset="0"/>
            </a:endParaRPr>
          </a:p>
        </p:txBody>
      </p:sp>
      <p:sp>
        <p:nvSpPr>
          <p:cNvPr id="6" name="مربع نص 5">
            <a:extLst>
              <a:ext uri="{FF2B5EF4-FFF2-40B4-BE49-F238E27FC236}">
                <a16:creationId xmlns:a16="http://schemas.microsoft.com/office/drawing/2014/main" id="{4C598D38-4223-6873-93A6-465A1F554453}"/>
              </a:ext>
            </a:extLst>
          </p:cNvPr>
          <p:cNvSpPr txBox="1"/>
          <p:nvPr/>
        </p:nvSpPr>
        <p:spPr>
          <a:xfrm>
            <a:off x="4658424" y="4795217"/>
            <a:ext cx="6459792" cy="1015663"/>
          </a:xfrm>
          <a:prstGeom prst="rect">
            <a:avLst/>
          </a:prstGeom>
          <a:noFill/>
        </p:spPr>
        <p:txBody>
          <a:bodyPr wrap="square">
            <a:spAutoFit/>
          </a:bodyPr>
          <a:lstStyle/>
          <a:p>
            <a:r>
              <a:rPr lang="en-US" sz="6000" b="1" dirty="0">
                <a:solidFill>
                  <a:schemeClr val="bg1">
                    <a:lumMod val="85000"/>
                  </a:schemeClr>
                </a:solidFill>
                <a:latin typeface="Calibri" panose="020F0502020204030204" pitchFamily="34" charset="0"/>
                <a:ea typeface="Calibri" panose="020F0502020204030204" pitchFamily="34" charset="0"/>
                <a:cs typeface="+mj-cs"/>
              </a:rPr>
              <a:t>L</a:t>
            </a:r>
            <a:r>
              <a:rPr kumimoji="0" lang="en-US" sz="6000" b="1" i="0" u="none" strike="noStrike" kern="1200" cap="none" spc="0" normalizeH="0" baseline="0" noProof="0" dirty="0">
                <a:ln>
                  <a:noFill/>
                </a:ln>
                <a:solidFill>
                  <a:schemeClr val="bg1">
                    <a:lumMod val="85000"/>
                  </a:schemeClr>
                </a:solidFill>
                <a:effectLst/>
                <a:uLnTx/>
                <a:uFillTx/>
                <a:latin typeface="Calibri" panose="020F0502020204030204" pitchFamily="34" charset="0"/>
                <a:ea typeface="Calibri" panose="020F0502020204030204" pitchFamily="34" charset="0"/>
                <a:cs typeface="+mj-cs"/>
              </a:rPr>
              <a:t>ab …2</a:t>
            </a:r>
            <a:endParaRPr lang="ar-EG" dirty="0">
              <a:solidFill>
                <a:schemeClr val="bg1">
                  <a:lumMod val="85000"/>
                </a:schemeClr>
              </a:solidFill>
            </a:endParaRPr>
          </a:p>
        </p:txBody>
      </p:sp>
    </p:spTree>
    <p:extLst>
      <p:ext uri="{BB962C8B-B14F-4D97-AF65-F5344CB8AC3E}">
        <p14:creationId xmlns:p14="http://schemas.microsoft.com/office/powerpoint/2010/main" val="25764899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مجهر, أداة علمية&#10;&#10;تم إنشاء الوصف تلقائياً">
            <a:extLst>
              <a:ext uri="{FF2B5EF4-FFF2-40B4-BE49-F238E27FC236}">
                <a16:creationId xmlns:a16="http://schemas.microsoft.com/office/drawing/2014/main" id="{7FF51D91-2A94-0BF7-460B-173CE2D39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202" y="359354"/>
            <a:ext cx="6753656" cy="609378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266326"/>
      </p:ext>
    </p:extLst>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ربع نص 4">
            <a:extLst>
              <a:ext uri="{FF2B5EF4-FFF2-40B4-BE49-F238E27FC236}">
                <a16:creationId xmlns:a16="http://schemas.microsoft.com/office/drawing/2014/main" id="{38E3FF25-DC7F-BE18-77C2-A91B3F08163D}"/>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gn="l" rtl="0">
              <a:lnSpc>
                <a:spcPct val="90000"/>
              </a:lnSpc>
              <a:spcAft>
                <a:spcPts val="600"/>
              </a:spcAft>
              <a:buFont typeface="Arial" panose="020B0604020202020204" pitchFamily="34" charset="0"/>
              <a:buChar char="•"/>
            </a:pPr>
            <a:r>
              <a:rPr lang="en-US" sz="2400" dirty="0">
                <a:highlight>
                  <a:srgbClr val="FFFF00"/>
                </a:highlight>
                <a:cs typeface="+mj-cs"/>
              </a:rPr>
              <a:t>Any unicellular organism that does not contain a membrane bound nucleus or organelles(Prokaryotic cell)</a:t>
            </a:r>
          </a:p>
          <a:p>
            <a:pPr indent="-228600" algn="l" rtl="0">
              <a:lnSpc>
                <a:spcPct val="90000"/>
              </a:lnSpc>
              <a:spcAft>
                <a:spcPts val="600"/>
              </a:spcAft>
              <a:buFont typeface="Arial" panose="020B0604020202020204" pitchFamily="34" charset="0"/>
              <a:buChar char="•"/>
            </a:pPr>
            <a:endParaRPr lang="en-US" sz="2400" dirty="0">
              <a:highlight>
                <a:srgbClr val="FFFF00"/>
              </a:highlight>
              <a:cs typeface="+mj-cs"/>
            </a:endParaRPr>
          </a:p>
        </p:txBody>
      </p:sp>
      <p:pic>
        <p:nvPicPr>
          <p:cNvPr id="3" name="صورة 2" descr="صورة تحتوي على رسم, رسوم متحركة, رسم بياني, فن الطفل&#10;&#10;تم إنشاء الوصف تلقائياً">
            <a:extLst>
              <a:ext uri="{FF2B5EF4-FFF2-40B4-BE49-F238E27FC236}">
                <a16:creationId xmlns:a16="http://schemas.microsoft.com/office/drawing/2014/main" id="{9D536F2A-235E-67EA-69C5-58A822CBA96C}"/>
              </a:ext>
            </a:extLst>
          </p:cNvPr>
          <p:cNvPicPr>
            <a:picLocks noChangeAspect="1"/>
          </p:cNvPicPr>
          <p:nvPr/>
        </p:nvPicPr>
        <p:blipFill rotWithShape="1">
          <a:blip r:embed="rId2">
            <a:extLst>
              <a:ext uri="{28A0092B-C50C-407E-A947-70E740481C1C}">
                <a14:useLocalDpi xmlns:a14="http://schemas.microsoft.com/office/drawing/2010/main" val="0"/>
              </a:ext>
            </a:extLst>
          </a:blip>
          <a:srcRect l="15745"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3050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ربع نص 4">
            <a:extLst>
              <a:ext uri="{FF2B5EF4-FFF2-40B4-BE49-F238E27FC236}">
                <a16:creationId xmlns:a16="http://schemas.microsoft.com/office/drawing/2014/main" id="{FA5F96E4-FD9C-5173-6345-DEDE7F4067A1}"/>
              </a:ext>
            </a:extLst>
          </p:cNvPr>
          <p:cNvSpPr txBox="1"/>
          <p:nvPr/>
        </p:nvSpPr>
        <p:spPr>
          <a:xfrm>
            <a:off x="638882" y="639193"/>
            <a:ext cx="3571810" cy="3573516"/>
          </a:xfrm>
          <a:prstGeom prst="rect">
            <a:avLst/>
          </a:prstGeom>
        </p:spPr>
        <p:txBody>
          <a:bodyPr vert="horz" lIns="91440" tIns="45720" rIns="91440" bIns="45720" rtlCol="0" anchor="b">
            <a:normAutofit/>
          </a:bodyPr>
          <a:lstStyle/>
          <a:p>
            <a:pPr algn="l" rtl="0">
              <a:lnSpc>
                <a:spcPct val="90000"/>
              </a:lnSpc>
              <a:spcBef>
                <a:spcPct val="0"/>
              </a:spcBef>
              <a:spcAft>
                <a:spcPts val="600"/>
              </a:spcAft>
            </a:pPr>
            <a:r>
              <a:rPr lang="en-US" sz="2800" kern="1200" dirty="0">
                <a:solidFill>
                  <a:schemeClr val="tx1"/>
                </a:solidFill>
                <a:highlight>
                  <a:srgbClr val="FFFF00"/>
                </a:highlight>
                <a:latin typeface="+mj-lt"/>
                <a:ea typeface="+mj-ea"/>
                <a:cs typeface="+mj-cs"/>
              </a:rPr>
              <a:t>Any cell that contains a nucleus and membrane bound organelles(</a:t>
            </a:r>
            <a:r>
              <a:rPr lang="en-US" sz="2800" dirty="0">
                <a:effectLst/>
                <a:highlight>
                  <a:srgbClr val="FFFF00"/>
                </a:highlight>
                <a:latin typeface="Times New Roman" panose="02020603050405020304" pitchFamily="18" charset="0"/>
                <a:ea typeface="Calibri" panose="020F0502020204030204" pitchFamily="34" charset="0"/>
                <a:cs typeface="+mj-cs"/>
              </a:rPr>
              <a:t>Eukaryotic </a:t>
            </a:r>
            <a:r>
              <a:rPr lang="en-US" sz="2400" dirty="0">
                <a:effectLst/>
                <a:highlight>
                  <a:srgbClr val="FFFF00"/>
                </a:highlight>
                <a:latin typeface="Times New Roman" panose="02020603050405020304" pitchFamily="18" charset="0"/>
                <a:ea typeface="Calibri" panose="020F0502020204030204" pitchFamily="34" charset="0"/>
                <a:cs typeface="+mj-cs"/>
              </a:rPr>
              <a:t>cell)</a:t>
            </a:r>
            <a:r>
              <a:rPr lang="en-US" sz="2400" kern="1200" dirty="0">
                <a:solidFill>
                  <a:schemeClr val="tx1"/>
                </a:solidFill>
                <a:highlight>
                  <a:srgbClr val="FFFF00"/>
                </a:highlight>
                <a:latin typeface="+mj-lt"/>
                <a:ea typeface="+mj-ea"/>
                <a:cs typeface="+mj-cs"/>
              </a:rPr>
              <a:t> </a:t>
            </a:r>
          </a:p>
          <a:p>
            <a:pPr algn="l" rtl="0">
              <a:lnSpc>
                <a:spcPct val="90000"/>
              </a:lnSpc>
              <a:spcBef>
                <a:spcPct val="0"/>
              </a:spcBef>
              <a:spcAft>
                <a:spcPts val="600"/>
              </a:spcAft>
            </a:pPr>
            <a:endParaRPr lang="en-US" sz="3600" kern="1200" dirty="0">
              <a:solidFill>
                <a:schemeClr val="tx1"/>
              </a:solidFill>
              <a:highlight>
                <a:srgbClr val="FFFF00"/>
              </a:highlight>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دائرة, رسم, رسم بياني&#10;&#10;تم إنشاء الوصف تلقائياً">
            <a:extLst>
              <a:ext uri="{FF2B5EF4-FFF2-40B4-BE49-F238E27FC236}">
                <a16:creationId xmlns:a16="http://schemas.microsoft.com/office/drawing/2014/main" id="{B1319B12-318B-AB37-580C-3573DFFCB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107" y="640080"/>
            <a:ext cx="7184994" cy="5550408"/>
          </a:xfrm>
          <a:prstGeom prst="rect">
            <a:avLst/>
          </a:prstGeom>
        </p:spPr>
      </p:pic>
      <p:sp>
        <p:nvSpPr>
          <p:cNvPr id="7" name="مستطيل 6">
            <a:extLst>
              <a:ext uri="{FF2B5EF4-FFF2-40B4-BE49-F238E27FC236}">
                <a16:creationId xmlns:a16="http://schemas.microsoft.com/office/drawing/2014/main" id="{633B5D53-50CC-F65C-B344-891E6DE59800}"/>
              </a:ext>
            </a:extLst>
          </p:cNvPr>
          <p:cNvSpPr/>
          <p:nvPr/>
        </p:nvSpPr>
        <p:spPr>
          <a:xfrm>
            <a:off x="10038735" y="5663381"/>
            <a:ext cx="1720646" cy="7303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bg1"/>
              </a:solidFill>
            </a:endParaRPr>
          </a:p>
        </p:txBody>
      </p:sp>
    </p:spTree>
    <p:extLst>
      <p:ext uri="{BB962C8B-B14F-4D97-AF65-F5344CB8AC3E}">
        <p14:creationId xmlns:p14="http://schemas.microsoft.com/office/powerpoint/2010/main" val="3287723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5D8CBC3D-697B-0BB9-1689-189D89CA5880}"/>
              </a:ext>
            </a:extLst>
          </p:cNvPr>
          <p:cNvSpPr>
            <a:spLocks noChangeArrowheads="1"/>
          </p:cNvSpPr>
          <p:nvPr/>
        </p:nvSpPr>
        <p:spPr bwMode="auto">
          <a:xfrm>
            <a:off x="3802063" y="1828799"/>
            <a:ext cx="1115993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EG"/>
          </a:p>
        </p:txBody>
      </p:sp>
      <p:graphicFrame>
        <p:nvGraphicFramePr>
          <p:cNvPr id="4" name="جدول 3">
            <a:extLst>
              <a:ext uri="{FF2B5EF4-FFF2-40B4-BE49-F238E27FC236}">
                <a16:creationId xmlns:a16="http://schemas.microsoft.com/office/drawing/2014/main" id="{C8776BBA-D0F2-42CD-53F9-A7EFF31706D2}"/>
              </a:ext>
            </a:extLst>
          </p:cNvPr>
          <p:cNvGraphicFramePr>
            <a:graphicFrameLocks noGrp="1"/>
          </p:cNvGraphicFramePr>
          <p:nvPr>
            <p:extLst>
              <p:ext uri="{D42A27DB-BD31-4B8C-83A1-F6EECF244321}">
                <p14:modId xmlns:p14="http://schemas.microsoft.com/office/powerpoint/2010/main" val="3729989601"/>
              </p:ext>
            </p:extLst>
          </p:nvPr>
        </p:nvGraphicFramePr>
        <p:xfrm>
          <a:off x="681981" y="643467"/>
          <a:ext cx="10828035" cy="5571067"/>
        </p:xfrm>
        <a:graphic>
          <a:graphicData uri="http://schemas.openxmlformats.org/drawingml/2006/table">
            <a:tbl>
              <a:tblPr rtl="1" firstRow="1" firstCol="1" bandRow="1"/>
              <a:tblGrid>
                <a:gridCol w="3829716">
                  <a:extLst>
                    <a:ext uri="{9D8B030D-6E8A-4147-A177-3AD203B41FA5}">
                      <a16:colId xmlns:a16="http://schemas.microsoft.com/office/drawing/2014/main" val="2710612755"/>
                    </a:ext>
                  </a:extLst>
                </a:gridCol>
                <a:gridCol w="3608064">
                  <a:extLst>
                    <a:ext uri="{9D8B030D-6E8A-4147-A177-3AD203B41FA5}">
                      <a16:colId xmlns:a16="http://schemas.microsoft.com/office/drawing/2014/main" val="1386051546"/>
                    </a:ext>
                  </a:extLst>
                </a:gridCol>
                <a:gridCol w="3390255">
                  <a:extLst>
                    <a:ext uri="{9D8B030D-6E8A-4147-A177-3AD203B41FA5}">
                      <a16:colId xmlns:a16="http://schemas.microsoft.com/office/drawing/2014/main" val="4005566464"/>
                    </a:ext>
                  </a:extLst>
                </a:gridCol>
              </a:tblGrid>
              <a:tr h="349197">
                <a:tc>
                  <a:txBody>
                    <a:bodyPr/>
                    <a:lstStyle/>
                    <a:p>
                      <a:pPr marL="0" marR="0" algn="l" rtl="0">
                        <a:lnSpc>
                          <a:spcPct val="107000"/>
                        </a:lnSpc>
                        <a:spcBef>
                          <a:spcPts val="0"/>
                        </a:spcBef>
                        <a:spcAft>
                          <a:spcPts val="0"/>
                        </a:spcAft>
                      </a:pPr>
                      <a:r>
                        <a:rPr lang="en-US" sz="1700" b="1" kern="10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Eukaryotic cell</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l" rtl="0">
                        <a:lnSpc>
                          <a:spcPct val="107000"/>
                        </a:lnSpc>
                        <a:spcBef>
                          <a:spcPts val="0"/>
                        </a:spcBef>
                        <a:spcAft>
                          <a:spcPts val="0"/>
                        </a:spcAft>
                      </a:pPr>
                      <a:r>
                        <a:rPr lang="en-US" sz="1900" b="1" kern="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Prokaryotic cell</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l" rtl="0">
                        <a:lnSpc>
                          <a:spcPct val="107000"/>
                        </a:lnSpc>
                        <a:spcBef>
                          <a:spcPts val="0"/>
                        </a:spcBef>
                        <a:spcAft>
                          <a:spcPts val="0"/>
                        </a:spcAft>
                      </a:pPr>
                      <a:r>
                        <a:rPr lang="en-US" sz="1900" b="1" kern="10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Features</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563715676"/>
                  </a:ext>
                </a:extLst>
              </a:tr>
              <a:tr h="576079">
                <a:tc>
                  <a:txBody>
                    <a:bodyPr/>
                    <a:lstStyle/>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Multicellular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Unicellular</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1.type of cell</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705423731"/>
                  </a:ext>
                </a:extLst>
              </a:tr>
              <a:tr h="576079">
                <a:tc>
                  <a:txBody>
                    <a:bodyPr/>
                    <a:lstStyle/>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made of cellulose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Rigid made of lipids, carbohydrates, and protein.</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2. cell wall</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extLst>
                  <a:ext uri="{0D108BD9-81ED-4DB2-BD59-A6C34878D82A}">
                    <a16:rowId xmlns:a16="http://schemas.microsoft.com/office/drawing/2014/main" val="3017579834"/>
                  </a:ext>
                </a:extLst>
              </a:tr>
              <a:tr h="576079">
                <a:tc>
                  <a:txBody>
                    <a:bodyPr/>
                    <a:lstStyle/>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More than one</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chromosome , multiple linear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One chromosome, circular.</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3.chromosomes</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498037814"/>
                  </a:ext>
                </a:extLst>
              </a:tr>
              <a:tr h="576079">
                <a:tc>
                  <a:txBody>
                    <a:bodyPr/>
                    <a:lstStyle/>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A true nucleus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nucleoid</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4.nucleus</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extLst>
                  <a:ext uri="{0D108BD9-81ED-4DB2-BD59-A6C34878D82A}">
                    <a16:rowId xmlns:a16="http://schemas.microsoft.com/office/drawing/2014/main" val="3660401946"/>
                  </a:ext>
                </a:extLst>
              </a:tr>
              <a:tr h="576079">
                <a:tc>
                  <a:txBody>
                    <a:bodyPr/>
                    <a:lstStyle/>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80s (large).</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70s (small).</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 size of ribosomes</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7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920363805"/>
                  </a:ext>
                </a:extLst>
              </a:tr>
              <a:tr h="576079">
                <a:tc>
                  <a:txBody>
                    <a:bodyPr/>
                    <a:lstStyle/>
                    <a:p>
                      <a:pPr marL="0" marR="0" algn="l" rtl="1">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Presents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Absents.</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6. organelle</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extLst>
                  <a:ext uri="{0D108BD9-81ED-4DB2-BD59-A6C34878D82A}">
                    <a16:rowId xmlns:a16="http://schemas.microsoft.com/office/drawing/2014/main" val="2208313497"/>
                  </a:ext>
                </a:extLst>
              </a:tr>
              <a:tr h="306619">
                <a:tc>
                  <a:txBody>
                    <a:bodyPr/>
                    <a:lstStyle/>
                    <a:p>
                      <a:pPr marL="0" marR="0" algn="l" rtl="1">
                        <a:lnSpc>
                          <a:spcPct val="107000"/>
                        </a:lnSpc>
                        <a:spcBef>
                          <a:spcPts val="0"/>
                        </a:spcBef>
                        <a:spcAft>
                          <a:spcPts val="0"/>
                        </a:spcAft>
                      </a:pPr>
                      <a:r>
                        <a:rPr lang="en-US" sz="17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Complex flagella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Simple flagella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a:t>
                      </a:r>
                      <a:r>
                        <a:rPr lang="en-US" sz="1700" u="sng" kern="100" dirty="0">
                          <a:solidFill>
                            <a:srgbClr val="008080"/>
                          </a:solidFill>
                          <a:effectLst/>
                          <a:latin typeface="Times New Roman" panose="02020603050405020304" pitchFamily="18" charset="0"/>
                          <a:ea typeface="Calibri" panose="020F0502020204030204" pitchFamily="34" charset="0"/>
                          <a:cs typeface="Arial" panose="020B0604020202020204" pitchFamily="34" charset="0"/>
                        </a:rPr>
                        <a:t>.</a:t>
                      </a:r>
                      <a:r>
                        <a:rPr lang="en-US" sz="1400" u="sng" kern="100" dirty="0">
                          <a:solidFill>
                            <a:srgbClr val="008080"/>
                          </a:solidFill>
                          <a:effectLst/>
                          <a:latin typeface="Calibri" panose="020F0502020204030204" pitchFamily="34" charset="0"/>
                          <a:ea typeface="Calibri" panose="020F0502020204030204" pitchFamily="34" charset="0"/>
                          <a:cs typeface="Arial" panose="020B0604020202020204" pitchFamily="34" charset="0"/>
                        </a:rPr>
                        <a:t> </a:t>
                      </a:r>
                      <a:r>
                        <a:rPr lang="en-US" sz="1700" u="sng" kern="100" dirty="0">
                          <a:solidFill>
                            <a:schemeClr val="tx1">
                              <a:lumMod val="95000"/>
                              <a:lumOff val="5000"/>
                            </a:schemeClr>
                          </a:solidFill>
                          <a:effectLst/>
                          <a:latin typeface="Times New Roman" panose="02020603050405020304" pitchFamily="18" charset="0"/>
                          <a:ea typeface="Calibri" panose="020F0502020204030204" pitchFamily="34" charset="0"/>
                          <a:cs typeface="Arial" panose="020B0604020202020204" pitchFamily="34" charset="0"/>
                        </a:rPr>
                        <a:t>flagella</a:t>
                      </a:r>
                      <a:endParaRPr lang="en-US" sz="1400" kern="100"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30252338"/>
                  </a:ext>
                </a:extLst>
              </a:tr>
              <a:tr h="576079">
                <a:tc>
                  <a:txBody>
                    <a:bodyPr/>
                    <a:lstStyle/>
                    <a:p>
                      <a:pPr marL="0" marR="0" algn="l" rtl="1">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Present</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dirty="0">
                          <a:effectLst/>
                          <a:latin typeface="Times New Roman" panose="02020603050405020304" pitchFamily="18" charset="0"/>
                          <a:ea typeface="Calibri" panose="020F0502020204030204" pitchFamily="34" charset="0"/>
                          <a:cs typeface="Arial" panose="020B0604020202020204" pitchFamily="34" charset="0"/>
                        </a:rPr>
                        <a:t>No known cytoskeleton</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8</a:t>
                      </a:r>
                      <a:r>
                        <a:rPr lang="en-US" sz="1400" kern="100">
                          <a:effectLst/>
                          <a:latin typeface="Calibri" panose="020F0502020204030204" pitchFamily="34" charset="0"/>
                          <a:ea typeface="Calibri" panose="020F0502020204030204" pitchFamily="34" charset="0"/>
                          <a:cs typeface="Arial" panose="020B0604020202020204" pitchFamily="34" charset="0"/>
                        </a:rPr>
                        <a:t> </a:t>
                      </a:r>
                      <a:r>
                        <a:rPr lang="en-US" sz="1700" kern="100">
                          <a:effectLst/>
                          <a:latin typeface="Times New Roman" panose="02020603050405020304" pitchFamily="18" charset="0"/>
                          <a:ea typeface="Calibri" panose="020F0502020204030204" pitchFamily="34" charset="0"/>
                          <a:cs typeface="Arial" panose="020B0604020202020204" pitchFamily="34" charset="0"/>
                        </a:rPr>
                        <a:t>.cytoskeleton</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extLst>
                  <a:ext uri="{0D108BD9-81ED-4DB2-BD59-A6C34878D82A}">
                    <a16:rowId xmlns:a16="http://schemas.microsoft.com/office/drawing/2014/main" val="1238846531"/>
                  </a:ext>
                </a:extLst>
              </a:tr>
              <a:tr h="306619">
                <a:tc>
                  <a:txBody>
                    <a:bodyPr/>
                    <a:lstStyle/>
                    <a:p>
                      <a:pPr marL="0" marR="0" algn="l" rtl="1">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cell division is by mitosis or meiosis</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cell division is by binary fission</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rtl="0">
                        <a:lnSpc>
                          <a:spcPct val="107000"/>
                        </a:lnSpc>
                        <a:spcBef>
                          <a:spcPts val="0"/>
                        </a:spcBef>
                        <a:spcAft>
                          <a:spcPts val="0"/>
                        </a:spcAft>
                      </a:pP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a:t>
                      </a:r>
                      <a:r>
                        <a:rPr lang="en-US" sz="14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700"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reproduction</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414937948"/>
                  </a:ext>
                </a:extLst>
              </a:tr>
              <a:tr h="576079">
                <a:tc>
                  <a:txBody>
                    <a:bodyPr/>
                    <a:lstStyle/>
                    <a:p>
                      <a:pPr marL="0" marR="0" algn="l" rtl="1">
                        <a:lnSpc>
                          <a:spcPct val="107000"/>
                        </a:lnSpc>
                        <a:spcBef>
                          <a:spcPts val="0"/>
                        </a:spcBef>
                        <a:spcAft>
                          <a:spcPts val="0"/>
                        </a:spcAft>
                      </a:pPr>
                      <a:r>
                        <a:rPr lang="en-US" sz="1700" kern="100">
                          <a:effectLst/>
                          <a:latin typeface="Times New Roman" panose="02020603050405020304" pitchFamily="18" charset="0"/>
                          <a:ea typeface="Calibri" panose="020F0502020204030204" pitchFamily="34" charset="0"/>
                          <a:cs typeface="Arial" panose="020B0604020202020204" pitchFamily="34" charset="0"/>
                        </a:rPr>
                        <a:t>Plants , animals</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dirty="0">
                          <a:effectLst/>
                          <a:latin typeface="Times New Roman" panose="02020603050405020304" pitchFamily="18" charset="0"/>
                          <a:ea typeface="Calibri" panose="020F0502020204030204" pitchFamily="34" charset="0"/>
                          <a:cs typeface="Arial" panose="020B0604020202020204" pitchFamily="34" charset="0"/>
                        </a:rPr>
                        <a:t>Bacteria cyanobacteria</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tc>
                  <a:txBody>
                    <a:bodyPr/>
                    <a:lstStyle/>
                    <a:p>
                      <a:pPr marL="0" marR="0" algn="l" rtl="0">
                        <a:lnSpc>
                          <a:spcPct val="107000"/>
                        </a:lnSpc>
                        <a:spcBef>
                          <a:spcPts val="0"/>
                        </a:spcBef>
                        <a:spcAft>
                          <a:spcPts val="0"/>
                        </a:spcAft>
                      </a:pPr>
                      <a:r>
                        <a:rPr lang="en-US" sz="1700" kern="100" dirty="0">
                          <a:effectLst/>
                          <a:latin typeface="Times New Roman" panose="02020603050405020304" pitchFamily="18" charset="0"/>
                          <a:ea typeface="Calibri" panose="020F0502020204030204" pitchFamily="34" charset="0"/>
                          <a:cs typeface="Arial" panose="020B0604020202020204" pitchFamily="34" charset="0"/>
                        </a:rPr>
                        <a:t> 10.Examples</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07000"/>
                        </a:lnSpc>
                        <a:spcBef>
                          <a:spcPts val="0"/>
                        </a:spcBef>
                        <a:spcAft>
                          <a:spcPts val="0"/>
                        </a:spcAft>
                      </a:pPr>
                      <a:r>
                        <a:rPr lang="en-US" sz="17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83349" marR="83349"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noFill/>
                  </a:tcPr>
                </a:tc>
                <a:extLst>
                  <a:ext uri="{0D108BD9-81ED-4DB2-BD59-A6C34878D82A}">
                    <a16:rowId xmlns:a16="http://schemas.microsoft.com/office/drawing/2014/main" val="3759441478"/>
                  </a:ext>
                </a:extLst>
              </a:tr>
            </a:tbl>
          </a:graphicData>
        </a:graphic>
      </p:graphicFrame>
    </p:spTree>
    <p:extLst>
      <p:ext uri="{BB962C8B-B14F-4D97-AF65-F5344CB8AC3E}">
        <p14:creationId xmlns:p14="http://schemas.microsoft.com/office/powerpoint/2010/main" val="1779068489"/>
      </p:ext>
    </p:extLst>
  </p:cSld>
  <p:clrMapOvr>
    <a:masterClrMapping/>
  </p:clrMapOvr>
  <p:transition spd="med">
    <p:pull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7" name="مربع نص 6">
            <a:extLst>
              <a:ext uri="{FF2B5EF4-FFF2-40B4-BE49-F238E27FC236}">
                <a16:creationId xmlns:a16="http://schemas.microsoft.com/office/drawing/2014/main" id="{90CFD4DB-73D8-809A-4153-E9B2242F4BFF}"/>
              </a:ext>
            </a:extLst>
          </p:cNvPr>
          <p:cNvSpPr txBox="1"/>
          <p:nvPr/>
        </p:nvSpPr>
        <p:spPr>
          <a:xfrm>
            <a:off x="338896" y="1219199"/>
            <a:ext cx="6558116" cy="3869714"/>
          </a:xfrm>
          <a:prstGeom prst="rect">
            <a:avLst/>
          </a:prstGeom>
          <a:noFill/>
        </p:spPr>
        <p:txBody>
          <a:bodyPr wrap="square">
            <a:spAutoFit/>
          </a:bodyPr>
          <a:lstStyle/>
          <a:p>
            <a:pPr marL="0" marR="0" algn="l" rtl="0">
              <a:lnSpc>
                <a:spcPct val="150000"/>
              </a:lnSpc>
              <a:spcBef>
                <a:spcPts val="0"/>
              </a:spcBef>
              <a:spcAft>
                <a:spcPts val="800"/>
              </a:spcAft>
            </a:pPr>
            <a:r>
              <a:rPr lang="en-US" sz="2400"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sym typeface="Symbol" panose="05050102010706020507" pitchFamily="18" charset="2"/>
              </a:rPr>
              <a:t></a:t>
            </a:r>
            <a:r>
              <a:rPr lang="en-US" sz="2400"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 </a:t>
            </a:r>
            <a:r>
              <a:rPr lang="en-US" sz="2400" kern="100" dirty="0" err="1">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Cocci:</a:t>
            </a:r>
            <a:r>
              <a:rPr lang="en-US" sz="2400" i="1" kern="100" dirty="0" err="1">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Staphylococcus</a:t>
            </a:r>
            <a:r>
              <a:rPr lang="en-US" sz="2400" i="1"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 </a:t>
            </a:r>
            <a:endParaRPr lang="en-US" sz="2400" i="1" kern="100" dirty="0">
              <a:effectLst/>
              <a:highlight>
                <a:srgbClr val="FFFF00"/>
              </a:highlight>
              <a:latin typeface="Aharoni" panose="02010803020104030203" pitchFamily="2" charset="-79"/>
              <a:ea typeface="Calibri" panose="020F0502020204030204" pitchFamily="34" charset="0"/>
              <a:cs typeface="Aharoni" panose="02010803020104030203" pitchFamily="2" charset="-79"/>
            </a:endParaRPr>
          </a:p>
          <a:p>
            <a:pPr marL="285750" marR="0" indent="-285750" algn="l" rtl="0">
              <a:lnSpc>
                <a:spcPct val="150000"/>
              </a:lnSpc>
              <a:spcBef>
                <a:spcPts val="0"/>
              </a:spcBef>
              <a:spcAft>
                <a:spcPts val="800"/>
              </a:spcAft>
              <a:buFont typeface="Symbol" panose="05050102010706020507" pitchFamily="18" charset="2"/>
              <a:buChar char="·"/>
            </a:pPr>
            <a:r>
              <a:rPr lang="en-US" sz="2400"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Bacilli: </a:t>
            </a:r>
            <a:r>
              <a:rPr lang="en-US" sz="2400" b="0" i="1" dirty="0">
                <a:solidFill>
                  <a:srgbClr val="080808"/>
                </a:solidFill>
                <a:effectLst/>
                <a:highlight>
                  <a:srgbClr val="FFFF00"/>
                </a:highlight>
                <a:latin typeface="Aharoni" panose="02010803020104030203" pitchFamily="2" charset="-79"/>
                <a:cs typeface="Aharoni" panose="02010803020104030203" pitchFamily="2" charset="-79"/>
              </a:rPr>
              <a:t>E. coli,</a:t>
            </a:r>
            <a:r>
              <a:rPr lang="en-US" sz="2400" b="1" i="1" dirty="0">
                <a:solidFill>
                  <a:srgbClr val="202122"/>
                </a:solidFill>
                <a:effectLst/>
                <a:highlight>
                  <a:srgbClr val="FFFF00"/>
                </a:highlight>
                <a:latin typeface="Aharoni" panose="02010803020104030203" pitchFamily="2" charset="-79"/>
                <a:cs typeface="Aharoni" panose="02010803020104030203" pitchFamily="2" charset="-79"/>
              </a:rPr>
              <a:t> </a:t>
            </a:r>
            <a:r>
              <a:rPr lang="en-US" sz="2400" i="1" dirty="0">
                <a:solidFill>
                  <a:srgbClr val="202122"/>
                </a:solidFill>
                <a:effectLst/>
                <a:highlight>
                  <a:srgbClr val="FFFF00"/>
                </a:highlight>
                <a:latin typeface="Aharoni" panose="02010803020104030203" pitchFamily="2" charset="-79"/>
                <a:cs typeface="Aharoni" panose="02010803020104030203" pitchFamily="2" charset="-79"/>
              </a:rPr>
              <a:t>Bacillus anthracis, Corynebacterium diphtheriae</a:t>
            </a:r>
            <a:endParaRPr lang="en-US" sz="2400" i="1"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endParaRPr>
          </a:p>
          <a:p>
            <a:pPr marL="285750" marR="0" indent="-285750" algn="l" rtl="0">
              <a:lnSpc>
                <a:spcPct val="150000"/>
              </a:lnSpc>
              <a:spcBef>
                <a:spcPts val="0"/>
              </a:spcBef>
              <a:spcAft>
                <a:spcPts val="800"/>
              </a:spcAft>
              <a:buFont typeface="Symbol" panose="05050102010706020507" pitchFamily="18" charset="2"/>
              <a:buChar char="·"/>
            </a:pPr>
            <a:r>
              <a:rPr lang="en-US" sz="2400"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Spirilla: </a:t>
            </a:r>
            <a:r>
              <a:rPr lang="en-US" sz="2400" b="0" i="1" dirty="0">
                <a:solidFill>
                  <a:srgbClr val="080808"/>
                </a:solidFill>
                <a:effectLst/>
                <a:highlight>
                  <a:srgbClr val="FFFF00"/>
                </a:highlight>
                <a:latin typeface="Aharoni" panose="02010803020104030203" pitchFamily="2" charset="-79"/>
                <a:cs typeface="Aharoni" panose="02010803020104030203" pitchFamily="2" charset="-79"/>
              </a:rPr>
              <a:t>Helicobacter pylori</a:t>
            </a:r>
            <a:r>
              <a:rPr lang="en-US" sz="2400" i="1"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 </a:t>
            </a:r>
          </a:p>
          <a:p>
            <a:pPr algn="l"/>
            <a:r>
              <a:rPr lang="en-US" sz="2400"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Vibrio: </a:t>
            </a:r>
            <a:r>
              <a:rPr lang="en-US" sz="2400" b="0" i="1" dirty="0">
                <a:solidFill>
                  <a:srgbClr val="000000"/>
                </a:solidFill>
                <a:effectLst/>
                <a:highlight>
                  <a:srgbClr val="FFFF00"/>
                </a:highlight>
                <a:latin typeface="Aharoni" panose="02010803020104030203" pitchFamily="2" charset="-79"/>
                <a:cs typeface="Aharoni" panose="02010803020104030203" pitchFamily="2" charset="-79"/>
              </a:rPr>
              <a:t>Vibrio cholerae</a:t>
            </a:r>
            <a:endParaRPr lang="en-US" sz="2400"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endParaRPr>
          </a:p>
          <a:p>
            <a:pPr marL="285750" marR="0" indent="-285750" algn="l" rtl="0">
              <a:lnSpc>
                <a:spcPct val="150000"/>
              </a:lnSpc>
              <a:spcBef>
                <a:spcPts val="0"/>
              </a:spcBef>
              <a:spcAft>
                <a:spcPts val="800"/>
              </a:spcAft>
              <a:buFont typeface="Symbol" panose="05050102010706020507" pitchFamily="18" charset="2"/>
              <a:buChar char="·"/>
            </a:pPr>
            <a:r>
              <a:rPr lang="en-US" sz="2400" kern="100" dirty="0" err="1">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Spirochete:</a:t>
            </a:r>
            <a:r>
              <a:rPr lang="en-US" sz="2400" i="1" kern="100" dirty="0" err="1">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Treponema</a:t>
            </a:r>
            <a:r>
              <a:rPr lang="en-US" sz="2400" i="1" kern="100" dirty="0">
                <a:solidFill>
                  <a:srgbClr val="000000"/>
                </a:solidFill>
                <a:effectLst/>
                <a:highlight>
                  <a:srgbClr val="FFFF00"/>
                </a:highlight>
                <a:latin typeface="Aharoni" panose="02010803020104030203" pitchFamily="2" charset="-79"/>
                <a:ea typeface="Calibri" panose="020F0502020204030204" pitchFamily="34" charset="0"/>
                <a:cs typeface="Aharoni" panose="02010803020104030203" pitchFamily="2" charset="-79"/>
              </a:rPr>
              <a:t> pallidum</a:t>
            </a:r>
          </a:p>
          <a:p>
            <a:pPr marL="285750" marR="0" indent="-285750" algn="l" rtl="0">
              <a:lnSpc>
                <a:spcPct val="150000"/>
              </a:lnSpc>
              <a:spcBef>
                <a:spcPts val="0"/>
              </a:spcBef>
              <a:spcAft>
                <a:spcPts val="800"/>
              </a:spcAft>
              <a:buFont typeface="Symbol" panose="05050102010706020507" pitchFamily="18" charset="2"/>
              <a:buChar char="·"/>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CCD9D4B6-0A75-1CE5-EAD0-6EB5604D729D}"/>
              </a:ext>
            </a:extLst>
          </p:cNvPr>
          <p:cNvSpPr txBox="1"/>
          <p:nvPr/>
        </p:nvSpPr>
        <p:spPr>
          <a:xfrm>
            <a:off x="-1370849" y="1374338"/>
            <a:ext cx="6096000" cy="461665"/>
          </a:xfrm>
          <a:prstGeom prst="rect">
            <a:avLst/>
          </a:prstGeom>
          <a:noFill/>
        </p:spPr>
        <p:txBody>
          <a:bodyPr wrap="square">
            <a:spAutoFit/>
          </a:bodyPr>
          <a:lstStyle/>
          <a:p>
            <a:r>
              <a:rPr lang="en-US" b="1" i="0" dirty="0">
                <a:solidFill>
                  <a:srgbClr val="767676"/>
                </a:solidFill>
                <a:effectLst/>
                <a:latin typeface="Roboto" panose="02000000000000000000" pitchFamily="2" charset="0"/>
              </a:rPr>
              <a:t> </a:t>
            </a:r>
            <a:r>
              <a:rPr lang="en-US" sz="2400" b="1" i="1" dirty="0">
                <a:effectLst/>
                <a:highlight>
                  <a:srgbClr val="FFFF00"/>
                </a:highlight>
                <a:latin typeface="Roboto" panose="02000000000000000000" pitchFamily="2" charset="0"/>
              </a:rPr>
              <a:t>aureus</a:t>
            </a:r>
            <a:endParaRPr lang="ar-EG" sz="2400" i="1" dirty="0">
              <a:highlight>
                <a:srgbClr val="FFFF00"/>
              </a:highlight>
            </a:endParaRPr>
          </a:p>
        </p:txBody>
      </p:sp>
    </p:spTree>
    <p:extLst>
      <p:ext uri="{BB962C8B-B14F-4D97-AF65-F5344CB8AC3E}">
        <p14:creationId xmlns:p14="http://schemas.microsoft.com/office/powerpoint/2010/main" val="3555589953"/>
      </p:ext>
    </p:extLst>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نص, لقطة شاشة&#10;&#10;تم إنشاء الوصف تلقائياً">
            <a:extLst>
              <a:ext uri="{FF2B5EF4-FFF2-40B4-BE49-F238E27FC236}">
                <a16:creationId xmlns:a16="http://schemas.microsoft.com/office/drawing/2014/main" id="{D6ADE159-B22F-6EE2-3B6D-26A5BFC62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054" y="457200"/>
            <a:ext cx="8031891" cy="5943600"/>
          </a:xfrm>
          <a:prstGeom prst="rect">
            <a:avLst/>
          </a:prstGeom>
        </p:spPr>
      </p:pic>
      <p:sp>
        <p:nvSpPr>
          <p:cNvPr id="2" name="مستطيل 1">
            <a:extLst>
              <a:ext uri="{FF2B5EF4-FFF2-40B4-BE49-F238E27FC236}">
                <a16:creationId xmlns:a16="http://schemas.microsoft.com/office/drawing/2014/main" id="{0090B5FF-6C06-C072-5156-4A8775922C37}"/>
              </a:ext>
            </a:extLst>
          </p:cNvPr>
          <p:cNvSpPr/>
          <p:nvPr/>
        </p:nvSpPr>
        <p:spPr>
          <a:xfrm>
            <a:off x="3647768" y="1671484"/>
            <a:ext cx="2123767" cy="1022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مستطيل 2">
            <a:extLst>
              <a:ext uri="{FF2B5EF4-FFF2-40B4-BE49-F238E27FC236}">
                <a16:creationId xmlns:a16="http://schemas.microsoft.com/office/drawing/2014/main" id="{8A27C37F-ADE7-7F84-CA15-7562A9A4BFFC}"/>
              </a:ext>
            </a:extLst>
          </p:cNvPr>
          <p:cNvSpPr/>
          <p:nvPr/>
        </p:nvSpPr>
        <p:spPr>
          <a:xfrm>
            <a:off x="4060723" y="4336026"/>
            <a:ext cx="1406012" cy="2064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مستطيل 3">
            <a:extLst>
              <a:ext uri="{FF2B5EF4-FFF2-40B4-BE49-F238E27FC236}">
                <a16:creationId xmlns:a16="http://schemas.microsoft.com/office/drawing/2014/main" id="{518B5F1D-C13D-28BE-F9A7-258B0DF5CA00}"/>
              </a:ext>
            </a:extLst>
          </p:cNvPr>
          <p:cNvSpPr/>
          <p:nvPr/>
        </p:nvSpPr>
        <p:spPr>
          <a:xfrm>
            <a:off x="3726424" y="3033251"/>
            <a:ext cx="1022555" cy="1022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مستطيل 6">
            <a:extLst>
              <a:ext uri="{FF2B5EF4-FFF2-40B4-BE49-F238E27FC236}">
                <a16:creationId xmlns:a16="http://schemas.microsoft.com/office/drawing/2014/main" id="{06D58F7A-5549-9113-E82F-84EC32E3CB3C}"/>
              </a:ext>
            </a:extLst>
          </p:cNvPr>
          <p:cNvSpPr/>
          <p:nvPr/>
        </p:nvSpPr>
        <p:spPr>
          <a:xfrm>
            <a:off x="5170539" y="4925961"/>
            <a:ext cx="2123767" cy="1448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1231068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صورة 4" descr="صورة تحتوي على نص, لقطة شاشة, زهرة&#10;&#10;تم إنشاء الوصف تلقائياً">
            <a:extLst>
              <a:ext uri="{FF2B5EF4-FFF2-40B4-BE49-F238E27FC236}">
                <a16:creationId xmlns:a16="http://schemas.microsoft.com/office/drawing/2014/main" id="{73316553-1581-8C2F-1578-8E93BBA3692C}"/>
              </a:ext>
            </a:extLst>
          </p:cNvPr>
          <p:cNvPicPr>
            <a:picLocks noChangeAspect="1"/>
          </p:cNvPicPr>
          <p:nvPr/>
        </p:nvPicPr>
        <p:blipFill rotWithShape="1">
          <a:blip r:embed="rId2">
            <a:extLst>
              <a:ext uri="{28A0092B-C50C-407E-A947-70E740481C1C}">
                <a14:useLocalDpi xmlns:a14="http://schemas.microsoft.com/office/drawing/2010/main" val="0"/>
              </a:ext>
            </a:extLst>
          </a:blip>
          <a:srcRect t="13293" b="11721"/>
          <a:stretch/>
        </p:blipFill>
        <p:spPr>
          <a:xfrm>
            <a:off x="20" y="1282"/>
            <a:ext cx="12191980" cy="6856718"/>
          </a:xfrm>
          <a:prstGeom prst="rect">
            <a:avLst/>
          </a:prstGeom>
        </p:spPr>
      </p:pic>
    </p:spTree>
    <p:extLst>
      <p:ext uri="{BB962C8B-B14F-4D97-AF65-F5344CB8AC3E}">
        <p14:creationId xmlns:p14="http://schemas.microsoft.com/office/powerpoint/2010/main" val="3008548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صورة 4" descr="صورة تحتوي على نص, لقطة شاشة, التصميم&#10;&#10;تم إنشاء الوصف تلقائياً">
            <a:extLst>
              <a:ext uri="{FF2B5EF4-FFF2-40B4-BE49-F238E27FC236}">
                <a16:creationId xmlns:a16="http://schemas.microsoft.com/office/drawing/2014/main" id="{16B9E298-5068-637E-1013-6F694C5A08B3}"/>
              </a:ext>
            </a:extLst>
          </p:cNvPr>
          <p:cNvPicPr>
            <a:picLocks noChangeAspect="1"/>
          </p:cNvPicPr>
          <p:nvPr/>
        </p:nvPicPr>
        <p:blipFill rotWithShape="1">
          <a:blip r:embed="rId2">
            <a:extLst>
              <a:ext uri="{28A0092B-C50C-407E-A947-70E740481C1C}">
                <a14:useLocalDpi xmlns:a14="http://schemas.microsoft.com/office/drawing/2010/main" val="0"/>
              </a:ext>
            </a:extLst>
          </a:blip>
          <a:srcRect r="2" b="565"/>
          <a:stretch/>
        </p:blipFill>
        <p:spPr>
          <a:xfrm>
            <a:off x="4144166" y="-228600"/>
            <a:ext cx="8586408" cy="7086588"/>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57" name="Group 4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9" name="Freeform: Shape 4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8" name="Group 4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51" name="Group 5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55" name="Freeform: Shape 5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53" name="Freeform: Shape 5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2905211483"/>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croscope in a laboratory">
            <a:extLst>
              <a:ext uri="{FF2B5EF4-FFF2-40B4-BE49-F238E27FC236}">
                <a16:creationId xmlns:a16="http://schemas.microsoft.com/office/drawing/2014/main" id="{72C06D88-333C-9106-90C5-E80958BBAF1C}"/>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46" name="Rectangle 4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مربع نص 4">
            <a:extLst>
              <a:ext uri="{FF2B5EF4-FFF2-40B4-BE49-F238E27FC236}">
                <a16:creationId xmlns:a16="http://schemas.microsoft.com/office/drawing/2014/main" id="{8283F6DD-2C6F-A905-4202-B148022C4861}"/>
              </a:ext>
            </a:extLst>
          </p:cNvPr>
          <p:cNvSpPr txBox="1"/>
          <p:nvPr/>
        </p:nvSpPr>
        <p:spPr>
          <a:xfrm>
            <a:off x="7286681" y="980958"/>
            <a:ext cx="3822189" cy="3742762"/>
          </a:xfrm>
          <a:prstGeom prst="rect">
            <a:avLst/>
          </a:prstGeom>
        </p:spPr>
        <p:txBody>
          <a:bodyPr vert="horz" lIns="91440" tIns="45720" rIns="91440" bIns="45720" rtlCol="0">
            <a:noAutofit/>
          </a:bodyPr>
          <a:lstStyle/>
          <a:p>
            <a:pPr indent="-228600" algn="l" rtl="0">
              <a:lnSpc>
                <a:spcPct val="90000"/>
              </a:lnSpc>
              <a:spcAft>
                <a:spcPts val="600"/>
              </a:spcAft>
              <a:buFont typeface="Arial" panose="020B0604020202020204" pitchFamily="34" charset="0"/>
              <a:buChar char="•"/>
            </a:pPr>
            <a:r>
              <a:rPr lang="en-US" sz="2800" b="1" dirty="0"/>
              <a:t>One of the most important tools used to study living things. “Micro” means very small “Scope” means to look at The microscope is an essential tool in the study of life science. It allows you to see things that are too small to be seen with the unaided eye.</a:t>
            </a:r>
          </a:p>
        </p:txBody>
      </p:sp>
    </p:spTree>
    <p:extLst>
      <p:ext uri="{BB962C8B-B14F-4D97-AF65-F5344CB8AC3E}">
        <p14:creationId xmlns:p14="http://schemas.microsoft.com/office/powerpoint/2010/main" val="52989833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6" descr="Close-up of a slide in a microscope">
            <a:extLst>
              <a:ext uri="{FF2B5EF4-FFF2-40B4-BE49-F238E27FC236}">
                <a16:creationId xmlns:a16="http://schemas.microsoft.com/office/drawing/2014/main" id="{617CE151-3851-DC4F-12B6-E640E165E581}"/>
              </a:ext>
            </a:extLst>
          </p:cNvPr>
          <p:cNvPicPr>
            <a:picLocks noChangeAspect="1"/>
          </p:cNvPicPr>
          <p:nvPr/>
        </p:nvPicPr>
        <p:blipFill rotWithShape="1">
          <a:blip r:embed="rId2"/>
          <a:srcRect l="87" r="27981" b="-1"/>
          <a:stretch/>
        </p:blipFill>
        <p:spPr>
          <a:xfrm>
            <a:off x="20" y="10"/>
            <a:ext cx="7390243" cy="6857990"/>
          </a:xfrm>
          <a:prstGeom prst="rect">
            <a:avLst/>
          </a:prstGeom>
        </p:spPr>
      </p:pic>
      <p:sp>
        <p:nvSpPr>
          <p:cNvPr id="20" name="Rectangle 10">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مربع نص 4">
            <a:extLst>
              <a:ext uri="{FF2B5EF4-FFF2-40B4-BE49-F238E27FC236}">
                <a16:creationId xmlns:a16="http://schemas.microsoft.com/office/drawing/2014/main" id="{D3E76D69-6982-96AE-31E0-4400525C445D}"/>
              </a:ext>
            </a:extLst>
          </p:cNvPr>
          <p:cNvSpPr txBox="1"/>
          <p:nvPr/>
        </p:nvSpPr>
        <p:spPr>
          <a:xfrm>
            <a:off x="7293343" y="314051"/>
            <a:ext cx="4558555" cy="5418539"/>
          </a:xfrm>
          <a:prstGeom prst="rect">
            <a:avLst/>
          </a:prstGeom>
        </p:spPr>
        <p:txBody>
          <a:bodyPr vert="horz" lIns="91440" tIns="45720" rIns="91440" bIns="45720" rtlCol="0" anchor="t">
            <a:noAutofit/>
          </a:bodyPr>
          <a:lstStyle/>
          <a:p>
            <a:pPr indent="-228600" algn="l" rtl="0">
              <a:lnSpc>
                <a:spcPct val="90000"/>
              </a:lnSpc>
              <a:spcAft>
                <a:spcPts val="600"/>
              </a:spcAft>
              <a:buFont typeface="Arial" panose="020B0604020202020204" pitchFamily="34" charset="0"/>
              <a:buChar char="•"/>
            </a:pPr>
            <a:r>
              <a:rPr lang="en-US" sz="2800" dirty="0"/>
              <a:t>Types of Microscopes</a:t>
            </a:r>
          </a:p>
          <a:p>
            <a:pPr indent="-228600" algn="l" rtl="0">
              <a:lnSpc>
                <a:spcPct val="90000"/>
              </a:lnSpc>
              <a:spcAft>
                <a:spcPts val="600"/>
              </a:spcAft>
              <a:buFont typeface="Arial" panose="020B0604020202020204" pitchFamily="34" charset="0"/>
              <a:buChar char="•"/>
            </a:pPr>
            <a:endParaRPr lang="en-US" sz="2800" dirty="0"/>
          </a:p>
          <a:p>
            <a:pPr algn="l" rtl="0">
              <a:lnSpc>
                <a:spcPct val="90000"/>
              </a:lnSpc>
              <a:spcAft>
                <a:spcPts val="600"/>
              </a:spcAft>
            </a:pPr>
            <a:r>
              <a:rPr lang="en-US" sz="2800" dirty="0"/>
              <a:t>1-The light microscope (compound microscope).</a:t>
            </a:r>
          </a:p>
          <a:p>
            <a:pPr indent="-228600" algn="l" rtl="0">
              <a:lnSpc>
                <a:spcPct val="90000"/>
              </a:lnSpc>
              <a:spcAft>
                <a:spcPts val="600"/>
              </a:spcAft>
              <a:buFont typeface="Arial" panose="020B0604020202020204" pitchFamily="34" charset="0"/>
              <a:buChar char="•"/>
            </a:pPr>
            <a:endParaRPr lang="en-US" sz="2800" dirty="0"/>
          </a:p>
          <a:p>
            <a:pPr algn="l" rtl="0">
              <a:lnSpc>
                <a:spcPct val="90000"/>
              </a:lnSpc>
              <a:spcAft>
                <a:spcPts val="600"/>
              </a:spcAft>
            </a:pPr>
            <a:r>
              <a:rPr lang="en-US" sz="2800" dirty="0"/>
              <a:t>2- The fluorescent microscope.</a:t>
            </a:r>
          </a:p>
          <a:p>
            <a:pPr algn="l" rtl="0">
              <a:lnSpc>
                <a:spcPct val="90000"/>
              </a:lnSpc>
              <a:spcAft>
                <a:spcPts val="600"/>
              </a:spcAft>
            </a:pPr>
            <a:endParaRPr lang="en-US" sz="2800" dirty="0"/>
          </a:p>
          <a:p>
            <a:pPr algn="l" rtl="0">
              <a:lnSpc>
                <a:spcPct val="90000"/>
              </a:lnSpc>
              <a:spcAft>
                <a:spcPts val="600"/>
              </a:spcAft>
            </a:pPr>
            <a:r>
              <a:rPr lang="en-US" sz="2800" dirty="0"/>
              <a:t>3- The Electron microscope.</a:t>
            </a:r>
          </a:p>
          <a:p>
            <a:pPr indent="-228600" algn="l" rtl="0">
              <a:lnSpc>
                <a:spcPct val="90000"/>
              </a:lnSpc>
              <a:spcAft>
                <a:spcPts val="600"/>
              </a:spcAft>
              <a:buFont typeface="Arial" panose="020B0604020202020204" pitchFamily="34" charset="0"/>
              <a:buChar char="•"/>
            </a:pPr>
            <a:endParaRPr lang="en-US" sz="2800" dirty="0"/>
          </a:p>
          <a:p>
            <a:pPr algn="l" rtl="0">
              <a:lnSpc>
                <a:spcPct val="90000"/>
              </a:lnSpc>
              <a:spcAft>
                <a:spcPts val="600"/>
              </a:spcAft>
            </a:pPr>
            <a:r>
              <a:rPr lang="en-US" sz="2800" dirty="0"/>
              <a:t>4-The dissecting microscope.</a:t>
            </a:r>
          </a:p>
        </p:txBody>
      </p:sp>
    </p:spTree>
    <p:extLst>
      <p:ext uri="{BB962C8B-B14F-4D97-AF65-F5344CB8AC3E}">
        <p14:creationId xmlns:p14="http://schemas.microsoft.com/office/powerpoint/2010/main" val="2438246730"/>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مربع نص 4">
            <a:extLst>
              <a:ext uri="{FF2B5EF4-FFF2-40B4-BE49-F238E27FC236}">
                <a16:creationId xmlns:a16="http://schemas.microsoft.com/office/drawing/2014/main" id="{D77A63EB-52CF-7AA2-967D-147FE49BCCD6}"/>
              </a:ext>
            </a:extLst>
          </p:cNvPr>
          <p:cNvGraphicFramePr/>
          <p:nvPr>
            <p:extLst>
              <p:ext uri="{D42A27DB-BD31-4B8C-83A1-F6EECF244321}">
                <p14:modId xmlns:p14="http://schemas.microsoft.com/office/powerpoint/2010/main" val="2277918825"/>
              </p:ext>
            </p:extLst>
          </p:nvPr>
        </p:nvGraphicFramePr>
        <p:xfrm>
          <a:off x="1484671" y="835742"/>
          <a:ext cx="6499123" cy="4188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ربع نص 7">
            <a:extLst>
              <a:ext uri="{FF2B5EF4-FFF2-40B4-BE49-F238E27FC236}">
                <a16:creationId xmlns:a16="http://schemas.microsoft.com/office/drawing/2014/main" id="{C158CDD6-5451-CADF-B3E6-6E27C3EDBDA2}"/>
              </a:ext>
            </a:extLst>
          </p:cNvPr>
          <p:cNvSpPr txBox="1"/>
          <p:nvPr/>
        </p:nvSpPr>
        <p:spPr>
          <a:xfrm>
            <a:off x="2074606" y="219116"/>
            <a:ext cx="6096000" cy="523220"/>
          </a:xfrm>
          <a:prstGeom prst="rect">
            <a:avLst/>
          </a:prstGeom>
          <a:noFill/>
        </p:spPr>
        <p:txBody>
          <a:bodyPr wrap="square">
            <a:spAutoFit/>
          </a:bodyPr>
          <a:lstStyle/>
          <a:p>
            <a:pPr algn="l" rtl="0"/>
            <a:r>
              <a:rPr lang="en-US" sz="2800" b="1" dirty="0">
                <a:solidFill>
                  <a:schemeClr val="accent5">
                    <a:lumMod val="50000"/>
                  </a:schemeClr>
                </a:solidFill>
                <a:latin typeface="Aharoni" panose="02010803020104030203" pitchFamily="2" charset="-79"/>
                <a:cs typeface="Aharoni" panose="02010803020104030203" pitchFamily="2" charset="-79"/>
              </a:rPr>
              <a:t>Microscopic parts </a:t>
            </a:r>
            <a:endParaRPr lang="ar-EG" sz="2800" b="1" dirty="0">
              <a:solidFill>
                <a:schemeClr val="accent5">
                  <a:lumMod val="50000"/>
                </a:schemeClr>
              </a:solidFill>
              <a:latin typeface="Aharoni" panose="02010803020104030203" pitchFamily="2" charset="-79"/>
            </a:endParaRPr>
          </a:p>
        </p:txBody>
      </p:sp>
    </p:spTree>
    <p:extLst>
      <p:ext uri="{BB962C8B-B14F-4D97-AF65-F5344CB8AC3E}">
        <p14:creationId xmlns:p14="http://schemas.microsoft.com/office/powerpoint/2010/main" val="1851445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ells as seen on a microscope">
            <a:extLst>
              <a:ext uri="{FF2B5EF4-FFF2-40B4-BE49-F238E27FC236}">
                <a16:creationId xmlns:a16="http://schemas.microsoft.com/office/drawing/2014/main" id="{CA07A219-A587-1C96-2711-4EA229D048B7}"/>
              </a:ext>
            </a:extLst>
          </p:cNvPr>
          <p:cNvPicPr>
            <a:picLocks noChangeAspect="1"/>
          </p:cNvPicPr>
          <p:nvPr/>
        </p:nvPicPr>
        <p:blipFill rotWithShape="1">
          <a:blip r:embed="rId2"/>
          <a:srcRect l="29321" r="14345"/>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مربع نص 4">
            <a:extLst>
              <a:ext uri="{FF2B5EF4-FFF2-40B4-BE49-F238E27FC236}">
                <a16:creationId xmlns:a16="http://schemas.microsoft.com/office/drawing/2014/main" id="{64061660-70AA-4D49-BB07-736D7DD9F7D2}"/>
              </a:ext>
            </a:extLst>
          </p:cNvPr>
          <p:cNvSpPr txBox="1"/>
          <p:nvPr/>
        </p:nvSpPr>
        <p:spPr>
          <a:xfrm>
            <a:off x="5860026" y="1524001"/>
            <a:ext cx="5476567" cy="4618383"/>
          </a:xfrm>
          <a:prstGeom prst="rect">
            <a:avLst/>
          </a:prstGeom>
        </p:spPr>
        <p:txBody>
          <a:bodyPr vert="horz" lIns="91440" tIns="45720" rIns="91440" bIns="45720" rtlCol="0">
            <a:normAutofit/>
          </a:bodyPr>
          <a:lstStyle/>
          <a:p>
            <a:pPr algn="l" rtl="0">
              <a:lnSpc>
                <a:spcPct val="90000"/>
              </a:lnSpc>
              <a:spcAft>
                <a:spcPts val="600"/>
              </a:spcAft>
            </a:pPr>
            <a:r>
              <a:rPr lang="en-US" sz="3200" dirty="0">
                <a:latin typeface="Calisto MT" panose="02040603050505030304" pitchFamily="18" charset="0"/>
              </a:rPr>
              <a:t>objectives attached to the nose piece, they vary in length</a:t>
            </a:r>
          </a:p>
          <a:p>
            <a:pPr indent="-228600" algn="l" rtl="0">
              <a:lnSpc>
                <a:spcPct val="90000"/>
              </a:lnSpc>
              <a:spcAft>
                <a:spcPts val="600"/>
              </a:spcAft>
              <a:buFont typeface="Arial" panose="020B0604020202020204" pitchFamily="34" charset="0"/>
              <a:buChar char="•"/>
            </a:pPr>
            <a:r>
              <a:rPr lang="en-US" sz="3200" dirty="0">
                <a:latin typeface="Calisto MT" panose="02040603050505030304" pitchFamily="18" charset="0"/>
              </a:rPr>
              <a:t> a Scanning lens (4X).</a:t>
            </a:r>
          </a:p>
          <a:p>
            <a:pPr indent="-228600" algn="l" rtl="0">
              <a:lnSpc>
                <a:spcPct val="90000"/>
              </a:lnSpc>
              <a:spcAft>
                <a:spcPts val="600"/>
              </a:spcAft>
              <a:buFont typeface="Arial" panose="020B0604020202020204" pitchFamily="34" charset="0"/>
              <a:buChar char="•"/>
            </a:pPr>
            <a:r>
              <a:rPr lang="en-US" sz="3200" dirty="0">
                <a:latin typeface="Calisto MT" panose="02040603050505030304" pitchFamily="18" charset="0"/>
              </a:rPr>
              <a:t> b Low power lens (10X).</a:t>
            </a:r>
          </a:p>
          <a:p>
            <a:pPr indent="-228600" algn="l" rtl="0">
              <a:lnSpc>
                <a:spcPct val="90000"/>
              </a:lnSpc>
              <a:spcAft>
                <a:spcPts val="600"/>
              </a:spcAft>
              <a:buFont typeface="Arial" panose="020B0604020202020204" pitchFamily="34" charset="0"/>
              <a:buChar char="•"/>
            </a:pPr>
            <a:r>
              <a:rPr lang="en-US" sz="3200" dirty="0">
                <a:latin typeface="Calisto MT" panose="02040603050505030304" pitchFamily="18" charset="0"/>
              </a:rPr>
              <a:t> c High power lens (40X).</a:t>
            </a:r>
          </a:p>
          <a:p>
            <a:pPr indent="-228600" algn="l" rtl="0">
              <a:lnSpc>
                <a:spcPct val="90000"/>
              </a:lnSpc>
              <a:spcAft>
                <a:spcPts val="600"/>
              </a:spcAft>
              <a:buFont typeface="Arial" panose="020B0604020202020204" pitchFamily="34" charset="0"/>
              <a:buChar char="•"/>
            </a:pPr>
            <a:r>
              <a:rPr lang="en-US" sz="3200" dirty="0">
                <a:latin typeface="Calisto MT" panose="02040603050505030304" pitchFamily="18" charset="0"/>
              </a:rPr>
              <a:t> d Oil lens (100). </a:t>
            </a:r>
          </a:p>
        </p:txBody>
      </p:sp>
    </p:spTree>
    <p:extLst>
      <p:ext uri="{BB962C8B-B14F-4D97-AF65-F5344CB8AC3E}">
        <p14:creationId xmlns:p14="http://schemas.microsoft.com/office/powerpoint/2010/main" val="218627471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ربع نص 4">
            <a:extLst>
              <a:ext uri="{FF2B5EF4-FFF2-40B4-BE49-F238E27FC236}">
                <a16:creationId xmlns:a16="http://schemas.microsoft.com/office/drawing/2014/main" id="{FFD450E8-103A-7E6D-B8AE-AE2C8BBFBAFF}"/>
              </a:ext>
            </a:extLst>
          </p:cNvPr>
          <p:cNvSpPr txBox="1"/>
          <p:nvPr/>
        </p:nvSpPr>
        <p:spPr>
          <a:xfrm>
            <a:off x="450253" y="639097"/>
            <a:ext cx="5967414" cy="4306529"/>
          </a:xfrm>
          <a:prstGeom prst="rect">
            <a:avLst/>
          </a:prstGeom>
        </p:spPr>
        <p:txBody>
          <a:bodyPr vert="horz" lIns="91440" tIns="45720" rIns="91440" bIns="45720" rtlCol="0" anchor="ctr">
            <a:normAutofit/>
          </a:bodyPr>
          <a:lstStyle/>
          <a:p>
            <a:pPr algn="l" rtl="0">
              <a:lnSpc>
                <a:spcPct val="90000"/>
              </a:lnSpc>
              <a:spcAft>
                <a:spcPts val="600"/>
              </a:spcAft>
            </a:pPr>
            <a:r>
              <a:rPr lang="en-US" sz="2800" b="1" dirty="0">
                <a:solidFill>
                  <a:schemeClr val="tx2"/>
                </a:solidFill>
                <a:highlight>
                  <a:srgbClr val="FFFF00"/>
                </a:highlight>
                <a:cs typeface="+mj-cs"/>
              </a:rPr>
              <a:t>The Function of Oil </a:t>
            </a:r>
          </a:p>
          <a:p>
            <a:pPr algn="l" rtl="0">
              <a:lnSpc>
                <a:spcPct val="90000"/>
              </a:lnSpc>
              <a:spcAft>
                <a:spcPts val="600"/>
              </a:spcAft>
            </a:pPr>
            <a:r>
              <a:rPr lang="en-US" sz="2800" dirty="0">
                <a:solidFill>
                  <a:schemeClr val="tx2"/>
                </a:solidFill>
                <a:cs typeface="+mj-cs"/>
              </a:rPr>
              <a:t>The oil contributes to two characteristics of the image viewed through the microscope :</a:t>
            </a:r>
          </a:p>
          <a:p>
            <a:pPr indent="-228600" algn="l" rtl="0">
              <a:lnSpc>
                <a:spcPct val="90000"/>
              </a:lnSpc>
              <a:spcAft>
                <a:spcPts val="600"/>
              </a:spcAft>
              <a:buFont typeface="Arial" panose="020B0604020202020204" pitchFamily="34" charset="0"/>
              <a:buChar char="•"/>
            </a:pPr>
            <a:r>
              <a:rPr lang="en-US" sz="2800" dirty="0">
                <a:solidFill>
                  <a:schemeClr val="tx2"/>
                </a:solidFill>
                <a:cs typeface="+mj-cs"/>
              </a:rPr>
              <a:t>1- Finer resolution .</a:t>
            </a:r>
          </a:p>
          <a:p>
            <a:pPr indent="-228600" algn="l" rtl="0">
              <a:lnSpc>
                <a:spcPct val="90000"/>
              </a:lnSpc>
              <a:spcAft>
                <a:spcPts val="600"/>
              </a:spcAft>
              <a:buFont typeface="Arial" panose="020B0604020202020204" pitchFamily="34" charset="0"/>
              <a:buChar char="•"/>
            </a:pPr>
            <a:r>
              <a:rPr lang="en-US" sz="2800" dirty="0">
                <a:solidFill>
                  <a:schemeClr val="tx2"/>
                </a:solidFill>
                <a:cs typeface="+mj-cs"/>
              </a:rPr>
              <a:t>2- Finer brightness </a:t>
            </a:r>
          </a:p>
        </p:txBody>
      </p:sp>
      <p:grpSp>
        <p:nvGrpSpPr>
          <p:cNvPr id="2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8" descr="ميكروسكوب">
            <a:extLst>
              <a:ext uri="{FF2B5EF4-FFF2-40B4-BE49-F238E27FC236}">
                <a16:creationId xmlns:a16="http://schemas.microsoft.com/office/drawing/2014/main" id="{69CB00CA-5E1D-907E-F883-2B0B1D6D0F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270139412"/>
      </p:ext>
    </p:extLst>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رسم, فن الطفل, رسم بياني, فن&#10;&#10;تم إنشاء الوصف تلقائياً">
            <a:extLst>
              <a:ext uri="{FF2B5EF4-FFF2-40B4-BE49-F238E27FC236}">
                <a16:creationId xmlns:a16="http://schemas.microsoft.com/office/drawing/2014/main" id="{F3D2EFCC-E87A-DDD4-E594-79B020E54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357222"/>
            <a:ext cx="5916560" cy="6254972"/>
          </a:xfrm>
          <a:prstGeom prst="rect">
            <a:avLst/>
          </a:prstGeom>
        </p:spPr>
      </p:pic>
      <p:sp>
        <p:nvSpPr>
          <p:cNvPr id="7" name="مربع نص 6">
            <a:extLst>
              <a:ext uri="{FF2B5EF4-FFF2-40B4-BE49-F238E27FC236}">
                <a16:creationId xmlns:a16="http://schemas.microsoft.com/office/drawing/2014/main" id="{D3FDE8C5-84DE-2E42-8FD5-A646449209B1}"/>
              </a:ext>
            </a:extLst>
          </p:cNvPr>
          <p:cNvSpPr txBox="1"/>
          <p:nvPr/>
        </p:nvSpPr>
        <p:spPr>
          <a:xfrm>
            <a:off x="1275737" y="797510"/>
            <a:ext cx="6096000" cy="5262979"/>
          </a:xfrm>
          <a:prstGeom prst="rect">
            <a:avLst/>
          </a:prstGeom>
          <a:noFill/>
        </p:spPr>
        <p:txBody>
          <a:bodyPr wrap="square">
            <a:spAutoFit/>
          </a:bodyPr>
          <a:lstStyle/>
          <a:p>
            <a:pPr algn="l" rtl="0"/>
            <a:r>
              <a:rPr lang="en-US" sz="2400" b="1" dirty="0">
                <a:solidFill>
                  <a:schemeClr val="accent5">
                    <a:lumMod val="50000"/>
                  </a:schemeClr>
                </a:solidFill>
              </a:rPr>
              <a:t>Basic Microscope Parts</a:t>
            </a:r>
          </a:p>
          <a:p>
            <a:pPr algn="l" rtl="0"/>
            <a:r>
              <a:rPr lang="en-US" sz="2400" dirty="0"/>
              <a:t> 1. Base</a:t>
            </a:r>
          </a:p>
          <a:p>
            <a:pPr algn="l" rtl="0"/>
            <a:r>
              <a:rPr lang="en-US" sz="2400" dirty="0"/>
              <a:t>2. Light source</a:t>
            </a:r>
          </a:p>
          <a:p>
            <a:pPr algn="l" rtl="0"/>
            <a:r>
              <a:rPr lang="en-US" sz="2400" dirty="0"/>
              <a:t>3. Diaphragm</a:t>
            </a:r>
          </a:p>
          <a:p>
            <a:pPr algn="l" rtl="0"/>
            <a:r>
              <a:rPr lang="en-US" sz="2400" dirty="0"/>
              <a:t>4. Stage</a:t>
            </a:r>
          </a:p>
          <a:p>
            <a:pPr algn="l" rtl="0"/>
            <a:r>
              <a:rPr lang="en-US" sz="2400" dirty="0"/>
              <a:t>5. Stage clips</a:t>
            </a:r>
          </a:p>
          <a:p>
            <a:pPr algn="l" rtl="0"/>
            <a:r>
              <a:rPr lang="en-US" sz="2400" dirty="0"/>
              <a:t>6. Low power </a:t>
            </a:r>
          </a:p>
          <a:p>
            <a:pPr algn="l" rtl="0"/>
            <a:r>
              <a:rPr lang="en-US" sz="2400" dirty="0"/>
              <a:t>7. High power</a:t>
            </a:r>
          </a:p>
          <a:p>
            <a:pPr algn="l" rtl="0"/>
            <a:r>
              <a:rPr lang="en-US" sz="2400" dirty="0"/>
              <a:t>8. Nosepiece</a:t>
            </a:r>
          </a:p>
          <a:p>
            <a:pPr algn="l" rtl="0"/>
            <a:r>
              <a:rPr lang="en-US" sz="2400" dirty="0"/>
              <a:t>9. Arm</a:t>
            </a:r>
          </a:p>
          <a:p>
            <a:pPr algn="l" rtl="0"/>
            <a:r>
              <a:rPr lang="en-US" sz="2400" dirty="0"/>
              <a:t>10.Fine Focus</a:t>
            </a:r>
          </a:p>
          <a:p>
            <a:pPr algn="l" rtl="0"/>
            <a:r>
              <a:rPr lang="en-US" sz="2400" dirty="0"/>
              <a:t>11.Body Tube</a:t>
            </a:r>
          </a:p>
          <a:p>
            <a:pPr algn="l" rtl="0"/>
            <a:r>
              <a:rPr lang="en-US" sz="2400" dirty="0"/>
              <a:t>12.Course Focus</a:t>
            </a:r>
          </a:p>
          <a:p>
            <a:pPr algn="l" rtl="0"/>
            <a:r>
              <a:rPr lang="en-US" sz="2400" dirty="0"/>
              <a:t>13.Eyepiece</a:t>
            </a:r>
            <a:endParaRPr lang="ar-EG" sz="2400" dirty="0"/>
          </a:p>
        </p:txBody>
      </p:sp>
    </p:spTree>
    <p:extLst>
      <p:ext uri="{BB962C8B-B14F-4D97-AF65-F5344CB8AC3E}">
        <p14:creationId xmlns:p14="http://schemas.microsoft.com/office/powerpoint/2010/main" val="260569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498</Words>
  <Application>Microsoft Office PowerPoint</Application>
  <PresentationFormat>شاشة عريضة</PresentationFormat>
  <Paragraphs>91</Paragraphs>
  <Slides>15</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15</vt:i4>
      </vt:variant>
    </vt:vector>
  </HeadingPairs>
  <TitlesOfParts>
    <vt:vector size="25" baseType="lpstr">
      <vt:lpstr>Aharoni</vt:lpstr>
      <vt:lpstr>Amasis MT Pro</vt:lpstr>
      <vt:lpstr>Arial</vt:lpstr>
      <vt:lpstr>Calibri</vt:lpstr>
      <vt:lpstr>Calibri Light</vt:lpstr>
      <vt:lpstr>Calisto MT</vt:lpstr>
      <vt:lpstr>Roboto</vt:lpstr>
      <vt:lpstr>Symbol</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EREN 89</dc:creator>
  <cp:lastModifiedBy>EREN 89</cp:lastModifiedBy>
  <cp:revision>1</cp:revision>
  <dcterms:created xsi:type="dcterms:W3CDTF">2023-12-29T11:19:59Z</dcterms:created>
  <dcterms:modified xsi:type="dcterms:W3CDTF">2025-02-16T07:39:04Z</dcterms:modified>
</cp:coreProperties>
</file>