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56" r:id="rId2"/>
    <p:sldId id="278"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9" r:id="rId20"/>
    <p:sldId id="276"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65D5F-3232-45BB-8FB9-58F431779799}" type="datetimeFigureOut">
              <a:rPr lang="en-US" smtClean="0"/>
              <a:t>1/3/1980</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760684-A70F-45A4-93F5-74F17EE2EBAB}" type="slidenum">
              <a:rPr lang="en-US" smtClean="0"/>
              <a:t>‹#›</a:t>
            </a:fld>
            <a:endParaRPr lang="en-US"/>
          </a:p>
        </p:txBody>
      </p:sp>
    </p:spTree>
    <p:extLst>
      <p:ext uri="{BB962C8B-B14F-4D97-AF65-F5344CB8AC3E}">
        <p14:creationId xmlns:p14="http://schemas.microsoft.com/office/powerpoint/2010/main" val="2556713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C760684-A70F-45A4-93F5-74F17EE2EBAB}" type="slidenum">
              <a:rPr lang="en-US" smtClean="0"/>
              <a:t>1</a:t>
            </a:fld>
            <a:endParaRPr lang="en-US"/>
          </a:p>
        </p:txBody>
      </p:sp>
    </p:spTree>
    <p:extLst>
      <p:ext uri="{BB962C8B-B14F-4D97-AF65-F5344CB8AC3E}">
        <p14:creationId xmlns:p14="http://schemas.microsoft.com/office/powerpoint/2010/main" val="392330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CC760684-A70F-45A4-93F5-74F17EE2EBAB}" type="slidenum">
              <a:rPr lang="en-US" smtClean="0"/>
              <a:t>8</a:t>
            </a:fld>
            <a:endParaRPr lang="en-US"/>
          </a:p>
        </p:txBody>
      </p:sp>
    </p:spTree>
    <p:extLst>
      <p:ext uri="{BB962C8B-B14F-4D97-AF65-F5344CB8AC3E}">
        <p14:creationId xmlns:p14="http://schemas.microsoft.com/office/powerpoint/2010/main" val="374436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15/02/1400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15/02/1400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15/02/1400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15/02/1400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15/02/1400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15/02/1400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15/02/1400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15/02/1400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15/02/1400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15/02/1400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15/02/1400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15/02/1400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504" y="116632"/>
            <a:ext cx="8928992" cy="1470025"/>
          </a:xfrm>
        </p:spPr>
        <p:txBody>
          <a:bodyPr>
            <a:normAutofit fontScale="90000"/>
          </a:bodyPr>
          <a:lstStyle/>
          <a:p>
            <a:pPr algn="l" rtl="0"/>
            <a:r>
              <a:rPr lang="en-US" sz="2400" dirty="0"/>
              <a:t>                   </a:t>
            </a:r>
            <a:br>
              <a:rPr lang="en-US" sz="2400" dirty="0"/>
            </a:br>
            <a:r>
              <a:rPr lang="en-US" sz="2400" dirty="0"/>
              <a:t>                               </a:t>
            </a:r>
            <a:r>
              <a:rPr lang="en-US" sz="2400" b="1" dirty="0">
                <a:latin typeface="Times New Roman" pitchFamily="18" charset="0"/>
                <a:cs typeface="Times New Roman" pitchFamily="18" charset="0"/>
              </a:rPr>
              <a:t>Department of Anesthesia Techniques</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Title of the lecture:-  The cell</a:t>
            </a:r>
            <a:r>
              <a:rPr lang="en-US" sz="2400" dirty="0"/>
              <a:t/>
            </a:r>
            <a:br>
              <a:rPr lang="en-US" sz="2400" dirty="0"/>
            </a:br>
            <a:r>
              <a:rPr lang="en-US" sz="2400" dirty="0"/>
              <a:t>                                </a:t>
            </a:r>
            <a:r>
              <a:rPr lang="en-US" sz="2400" b="1" dirty="0" err="1">
                <a:solidFill>
                  <a:srgbClr val="FF0000"/>
                </a:solidFill>
                <a:latin typeface="Times New Roman" pitchFamily="18" charset="0"/>
                <a:cs typeface="Times New Roman" pitchFamily="18" charset="0"/>
              </a:rPr>
              <a:t>Lec</a:t>
            </a:r>
            <a:r>
              <a:rPr lang="en-US" sz="2400" b="1" dirty="0">
                <a:solidFill>
                  <a:srgbClr val="FF0000"/>
                </a:solidFill>
                <a:latin typeface="Times New Roman" pitchFamily="18" charset="0"/>
                <a:cs typeface="Times New Roman" pitchFamily="18" charset="0"/>
              </a:rPr>
              <a:t> -2- The </a:t>
            </a:r>
            <a:r>
              <a:rPr lang="en-US" sz="2400" b="1">
                <a:solidFill>
                  <a:srgbClr val="FF0000"/>
                </a:solidFill>
                <a:latin typeface="Times New Roman" pitchFamily="18" charset="0"/>
                <a:cs typeface="Times New Roman" pitchFamily="18" charset="0"/>
              </a:rPr>
              <a:t>Cell           </a:t>
            </a:r>
            <a:endParaRPr lang="en-US" sz="2400" dirty="0">
              <a:latin typeface="Times New Roman" pitchFamily="18" charset="0"/>
              <a:cs typeface="Times New Roman" pitchFamily="18" charset="0"/>
            </a:endParaRPr>
          </a:p>
        </p:txBody>
      </p:sp>
      <p:sp>
        <p:nvSpPr>
          <p:cNvPr id="3" name="عنوان فرعي 2"/>
          <p:cNvSpPr>
            <a:spLocks noGrp="1"/>
          </p:cNvSpPr>
          <p:nvPr>
            <p:ph type="subTitle" idx="1"/>
          </p:nvPr>
        </p:nvSpPr>
        <p:spPr>
          <a:xfrm>
            <a:off x="107504" y="1700808"/>
            <a:ext cx="8928992" cy="4968552"/>
          </a:xfrm>
        </p:spPr>
        <p:txBody>
          <a:bodyPr>
            <a:normAutofit/>
          </a:bodyPr>
          <a:lstStyle/>
          <a:p>
            <a:pPr algn="l" rtl="0"/>
            <a:r>
              <a:rPr lang="en-US" sz="2200" b="1" dirty="0">
                <a:solidFill>
                  <a:schemeClr val="tx1"/>
                </a:solidFill>
                <a:latin typeface="Times New Roman" pitchFamily="18" charset="0"/>
                <a:ea typeface="+mj-ea"/>
                <a:cs typeface="Times New Roman" pitchFamily="18" charset="0"/>
              </a:rPr>
              <a:t>All living things are made up of cells. </a:t>
            </a:r>
            <a:r>
              <a:rPr lang="en-US" sz="2400" b="1" dirty="0">
                <a:solidFill>
                  <a:srgbClr val="0070C0"/>
                </a:solidFill>
                <a:latin typeface="Times New Roman" pitchFamily="18" charset="0"/>
                <a:cs typeface="Times New Roman" pitchFamily="18" charset="0"/>
              </a:rPr>
              <a:t>The cell</a:t>
            </a:r>
            <a:r>
              <a:rPr lang="en-US" sz="2400" b="1" dirty="0">
                <a:solidFill>
                  <a:schemeClr val="tx1"/>
                </a:solidFill>
                <a:latin typeface="Times New Roman" pitchFamily="18" charset="0"/>
                <a:cs typeface="Times New Roman" pitchFamily="18" charset="0"/>
              </a:rPr>
              <a:t> is the basic structural, functional, and biological unit of all known living organisms.</a:t>
            </a:r>
            <a:endParaRPr lang="en-US" sz="2200" b="1" dirty="0">
              <a:solidFill>
                <a:schemeClr val="tx1"/>
              </a:solidFill>
              <a:latin typeface="Times New Roman" pitchFamily="18" charset="0"/>
              <a:ea typeface="+mj-ea"/>
              <a:cs typeface="Times New Roman" pitchFamily="18" charset="0"/>
            </a:endParaRPr>
          </a:p>
          <a:p>
            <a:pPr algn="l" rtl="0"/>
            <a:r>
              <a:rPr lang="en-US" sz="2200" b="1" dirty="0">
                <a:solidFill>
                  <a:schemeClr val="tx1"/>
                </a:solidFill>
                <a:latin typeface="Times New Roman" pitchFamily="18" charset="0"/>
                <a:ea typeface="+mj-ea"/>
                <a:cs typeface="Times New Roman" pitchFamily="18" charset="0"/>
              </a:rPr>
              <a:t>The cell structure comprises individual components with specific functions essential to carry out life’s processes. </a:t>
            </a:r>
            <a:endParaRPr lang="ar-IQ" sz="2200" b="1" dirty="0">
              <a:solidFill>
                <a:schemeClr val="tx1"/>
              </a:solidFill>
              <a:latin typeface="Times New Roman" pitchFamily="18" charset="0"/>
              <a:ea typeface="+mj-ea"/>
              <a:cs typeface="Times New Roman" pitchFamily="18" charset="0"/>
            </a:endParaRPr>
          </a:p>
          <a:p>
            <a:pPr algn="l" rtl="0"/>
            <a:r>
              <a:rPr lang="en-US" sz="2200" b="1" dirty="0">
                <a:solidFill>
                  <a:schemeClr val="tx1"/>
                </a:solidFill>
                <a:latin typeface="Times New Roman" pitchFamily="18" charset="0"/>
                <a:ea typeface="+mj-ea"/>
                <a:cs typeface="Times New Roman" pitchFamily="18" charset="0"/>
              </a:rPr>
              <a:t>These components include- </a:t>
            </a:r>
            <a:r>
              <a:rPr lang="en-US" sz="2200" b="1" dirty="0">
                <a:solidFill>
                  <a:srgbClr val="FF00FF"/>
                </a:solidFill>
                <a:latin typeface="Times New Roman" pitchFamily="18" charset="0"/>
                <a:ea typeface="+mj-ea"/>
                <a:cs typeface="Times New Roman" pitchFamily="18" charset="0"/>
              </a:rPr>
              <a:t>cell wall, cell membrane, cytoplasm, nucleus, and cell organelles.</a:t>
            </a:r>
            <a:endParaRPr lang="en-US" sz="2400" dirty="0">
              <a:solidFill>
                <a:srgbClr val="FF00FF"/>
              </a:solidFill>
            </a:endParaRPr>
          </a:p>
          <a:p>
            <a:pPr algn="l" rtl="0"/>
            <a:r>
              <a:rPr lang="en-US" sz="2200" b="1" dirty="0">
                <a:solidFill>
                  <a:srgbClr val="C00000"/>
                </a:solidFill>
                <a:latin typeface="Times New Roman" pitchFamily="18" charset="0"/>
                <a:ea typeface="+mj-ea"/>
                <a:cs typeface="Times New Roman" pitchFamily="18" charset="0"/>
              </a:rPr>
              <a:t>Components of cell</a:t>
            </a:r>
            <a:r>
              <a:rPr lang="en-US" sz="2200" b="1" dirty="0">
                <a:solidFill>
                  <a:schemeClr val="tx1"/>
                </a:solidFill>
                <a:latin typeface="Times New Roman" pitchFamily="18" charset="0"/>
                <a:ea typeface="+mj-ea"/>
                <a:cs typeface="Times New Roman" pitchFamily="18" charset="0"/>
              </a:rPr>
              <a:t> </a:t>
            </a:r>
          </a:p>
          <a:p>
            <a:pPr lvl="0" algn="l" rtl="0"/>
            <a:r>
              <a:rPr lang="hy-AM" sz="2200" b="1" dirty="0">
                <a:solidFill>
                  <a:srgbClr val="0000CC"/>
                </a:solidFill>
                <a:latin typeface="Times New Roman" pitchFamily="18" charset="0"/>
                <a:ea typeface="+mj-ea"/>
                <a:cs typeface="Times New Roman" pitchFamily="18" charset="0"/>
              </a:rPr>
              <a:t>֍</a:t>
            </a:r>
            <a:r>
              <a:rPr lang="en-US" sz="2200" b="1" dirty="0">
                <a:solidFill>
                  <a:srgbClr val="0000CC"/>
                </a:solidFill>
                <a:latin typeface="Times New Roman" pitchFamily="18" charset="0"/>
                <a:ea typeface="+mj-ea"/>
                <a:cs typeface="Times New Roman" pitchFamily="18" charset="0"/>
              </a:rPr>
              <a:t>Cell Wall: </a:t>
            </a:r>
            <a:r>
              <a:rPr lang="en-US" sz="2200" b="1" dirty="0">
                <a:solidFill>
                  <a:schemeClr val="tx1"/>
                </a:solidFill>
                <a:latin typeface="Times New Roman" pitchFamily="18" charset="0"/>
                <a:ea typeface="+mj-ea"/>
                <a:cs typeface="Times New Roman" pitchFamily="18" charset="0"/>
              </a:rPr>
              <a:t>extra layer of protection and gives structural support (only found in Plant cell). </a:t>
            </a:r>
          </a:p>
          <a:p>
            <a:pPr algn="l" rtl="0"/>
            <a:r>
              <a:rPr lang="hy-AM" sz="2200" b="1" dirty="0">
                <a:solidFill>
                  <a:srgbClr val="0000CC"/>
                </a:solidFill>
                <a:latin typeface="Times New Roman" pitchFamily="18" charset="0"/>
                <a:ea typeface="+mj-ea"/>
                <a:cs typeface="Times New Roman" pitchFamily="18" charset="0"/>
              </a:rPr>
              <a:t>֍</a:t>
            </a:r>
            <a:r>
              <a:rPr lang="en-US" sz="2200" b="1" dirty="0">
                <a:solidFill>
                  <a:srgbClr val="0000CC"/>
                </a:solidFill>
                <a:latin typeface="Times New Roman" pitchFamily="18" charset="0"/>
                <a:ea typeface="+mj-ea"/>
                <a:cs typeface="Times New Roman" pitchFamily="18" charset="0"/>
              </a:rPr>
              <a:t>Cell membrane: </a:t>
            </a:r>
            <a:r>
              <a:rPr lang="en-US" sz="2200" b="1" dirty="0">
                <a:solidFill>
                  <a:schemeClr val="tx1"/>
                </a:solidFill>
                <a:latin typeface="Times New Roman" pitchFamily="18" charset="0"/>
                <a:ea typeface="+mj-ea"/>
                <a:cs typeface="Times New Roman" pitchFamily="18" charset="0"/>
              </a:rPr>
              <a:t>The biological structure that separates the interior of a cell from its outer environment, all living cells, </a:t>
            </a:r>
            <a:r>
              <a:rPr lang="en-US" sz="2200" b="1" dirty="0">
                <a:solidFill>
                  <a:srgbClr val="FF0000"/>
                </a:solidFill>
                <a:latin typeface="Times New Roman" pitchFamily="18" charset="0"/>
                <a:ea typeface="+mj-ea"/>
                <a:cs typeface="Times New Roman" pitchFamily="18" charset="0"/>
              </a:rPr>
              <a:t>prokaryotic</a:t>
            </a:r>
            <a:r>
              <a:rPr lang="en-US" sz="2200" b="1" dirty="0">
                <a:solidFill>
                  <a:schemeClr val="tx1"/>
                </a:solidFill>
                <a:latin typeface="Times New Roman" pitchFamily="18" charset="0"/>
                <a:ea typeface="+mj-ea"/>
                <a:cs typeface="Times New Roman" pitchFamily="18" charset="0"/>
              </a:rPr>
              <a:t> and </a:t>
            </a:r>
            <a:r>
              <a:rPr lang="en-US" sz="2200" b="1" dirty="0">
                <a:solidFill>
                  <a:srgbClr val="FF0000"/>
                </a:solidFill>
                <a:latin typeface="Times New Roman" pitchFamily="18" charset="0"/>
                <a:ea typeface="+mj-ea"/>
                <a:cs typeface="Times New Roman" pitchFamily="18" charset="0"/>
              </a:rPr>
              <a:t>eukaryotic</a:t>
            </a:r>
            <a:r>
              <a:rPr lang="en-US" sz="2200" b="1" dirty="0">
                <a:solidFill>
                  <a:schemeClr val="tx1"/>
                </a:solidFill>
                <a:latin typeface="Times New Roman" pitchFamily="18" charset="0"/>
                <a:ea typeface="+mj-ea"/>
                <a:cs typeface="Times New Roman" pitchFamily="18" charset="0"/>
              </a:rPr>
              <a:t>, are surrounded by a plasma membrane</a:t>
            </a:r>
          </a:p>
        </p:txBody>
      </p:sp>
      <p:pic>
        <p:nvPicPr>
          <p:cNvPr id="4" name="Picture 3">
            <a:extLst>
              <a:ext uri="{FF2B5EF4-FFF2-40B4-BE49-F238E27FC236}">
                <a16:creationId xmlns:a16="http://schemas.microsoft.com/office/drawing/2014/main" xmlns="" id="{AF968AC0-E2EA-CD04-B02E-E45E1DB32299}"/>
              </a:ext>
            </a:extLst>
          </p:cNvPr>
          <p:cNvPicPr>
            <a:picLocks noChangeAspect="1"/>
          </p:cNvPicPr>
          <p:nvPr/>
        </p:nvPicPr>
        <p:blipFill>
          <a:blip r:embed="rId3"/>
          <a:stretch>
            <a:fillRect/>
          </a:stretch>
        </p:blipFill>
        <p:spPr>
          <a:xfrm>
            <a:off x="202077" y="116632"/>
            <a:ext cx="1292464" cy="1304657"/>
          </a:xfrm>
          <a:prstGeom prst="rect">
            <a:avLst/>
          </a:prstGeom>
        </p:spPr>
      </p:pic>
      <p:pic>
        <p:nvPicPr>
          <p:cNvPr id="5" name="Picture 4">
            <a:extLst>
              <a:ext uri="{FF2B5EF4-FFF2-40B4-BE49-F238E27FC236}">
                <a16:creationId xmlns:a16="http://schemas.microsoft.com/office/drawing/2014/main" xmlns="" id="{C6D79DF9-CBD3-6C40-AA9A-1CAC2A11BCD9}"/>
              </a:ext>
            </a:extLst>
          </p:cNvPr>
          <p:cNvPicPr>
            <a:picLocks noChangeAspect="1"/>
          </p:cNvPicPr>
          <p:nvPr/>
        </p:nvPicPr>
        <p:blipFill>
          <a:blip r:embed="rId4"/>
          <a:stretch>
            <a:fillRect/>
          </a:stretch>
        </p:blipFill>
        <p:spPr>
          <a:xfrm>
            <a:off x="7497046" y="106623"/>
            <a:ext cx="1444877" cy="1426588"/>
          </a:xfrm>
          <a:prstGeom prst="rect">
            <a:avLst/>
          </a:prstGeom>
        </p:spPr>
      </p:pic>
    </p:spTree>
    <p:extLst>
      <p:ext uri="{BB962C8B-B14F-4D97-AF65-F5344CB8AC3E}">
        <p14:creationId xmlns:p14="http://schemas.microsoft.com/office/powerpoint/2010/main" val="2481012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480720"/>
          </a:xfrm>
        </p:spPr>
        <p:txBody>
          <a:bodyPr>
            <a:normAutofit fontScale="92500"/>
          </a:bodyPr>
          <a:lstStyle/>
          <a:p>
            <a:pPr marL="0" indent="0" algn="l" rtl="0">
              <a:buNone/>
            </a:pPr>
            <a:r>
              <a:rPr lang="hy-AM" sz="2800" b="1" dirty="0">
                <a:solidFill>
                  <a:srgbClr val="C00000"/>
                </a:solidFill>
                <a:latin typeface="Times New Roman" pitchFamily="18" charset="0"/>
                <a:cs typeface="Times New Roman" pitchFamily="18" charset="0"/>
              </a:rPr>
              <a:t>֍</a:t>
            </a:r>
            <a:r>
              <a:rPr lang="en-US" sz="2800" b="1" dirty="0">
                <a:solidFill>
                  <a:srgbClr val="C00000"/>
                </a:solidFill>
                <a:latin typeface="Times New Roman" pitchFamily="18" charset="0"/>
                <a:cs typeface="Times New Roman" pitchFamily="18" charset="0"/>
              </a:rPr>
              <a:t>Golgi apparatus: </a:t>
            </a:r>
            <a:r>
              <a:rPr lang="en-US" sz="2400" b="1" dirty="0">
                <a:latin typeface="Times New Roman" pitchFamily="18" charset="0"/>
                <a:cs typeface="Times New Roman" pitchFamily="18" charset="0"/>
              </a:rPr>
              <a:t>These are tiny vesicles surrounded by a membrane; the simplest unit of the Golgi apparatus is the cisterna. </a:t>
            </a:r>
          </a:p>
          <a:p>
            <a:pPr marL="0" indent="0" algn="l" rtl="0">
              <a:buNone/>
            </a:pPr>
            <a:r>
              <a:rPr lang="en-US" sz="2400" b="1" dirty="0">
                <a:latin typeface="Times New Roman" pitchFamily="18" charset="0"/>
                <a:cs typeface="Times New Roman" pitchFamily="18" charset="0"/>
              </a:rPr>
              <a:t>Several minutes after proteins are synthesized in the rough ER, most of them leave the organelle within small membrane bounded transport vesicles. These vesicles, which bud from regions of the rough ER not coated with ribosomes, carry the proteins to another cellular location</a:t>
            </a:r>
          </a:p>
          <a:p>
            <a:pPr marL="0" indent="0" algn="l" rtl="0">
              <a:buNone/>
            </a:pPr>
            <a:r>
              <a:rPr lang="en-US" sz="2800" b="1" dirty="0">
                <a:solidFill>
                  <a:srgbClr val="FF00FF"/>
                </a:solidFill>
                <a:latin typeface="Times New Roman" pitchFamily="18" charset="0"/>
                <a:cs typeface="Times New Roman" pitchFamily="18" charset="0"/>
              </a:rPr>
              <a:t>Function</a:t>
            </a:r>
            <a:r>
              <a:rPr lang="en-US" sz="2400" b="1" dirty="0">
                <a:latin typeface="Times New Roman" pitchFamily="18" charset="0"/>
                <a:cs typeface="Times New Roman" pitchFamily="18" charset="0"/>
              </a:rPr>
              <a:t>: "Traffic police officer of cell"; modifies, sorts, and transports proteins and membrane components to appropriate cellular location.</a:t>
            </a:r>
            <a:r>
              <a:rPr lang="ar-IQ" sz="2400" dirty="0"/>
              <a:t>.</a:t>
            </a:r>
            <a:endParaRPr lang="en-US" sz="2400" b="1" dirty="0">
              <a:latin typeface="Times New Roman" pitchFamily="18" charset="0"/>
              <a:cs typeface="Times New Roman" pitchFamily="18" charset="0"/>
            </a:endParaRPr>
          </a:p>
          <a:p>
            <a:pPr marL="0" indent="0" algn="l" rtl="0">
              <a:buNone/>
            </a:pPr>
            <a:r>
              <a:rPr lang="en-US" sz="2800" b="1" dirty="0">
                <a:solidFill>
                  <a:srgbClr val="0000CC"/>
                </a:solidFill>
                <a:latin typeface="Times New Roman" pitchFamily="18" charset="0"/>
                <a:cs typeface="Times New Roman" pitchFamily="18" charset="0"/>
              </a:rPr>
              <a:t>Mechanism </a:t>
            </a:r>
          </a:p>
          <a:p>
            <a:pPr marL="0" indent="0" algn="l" rtl="0">
              <a:buNone/>
            </a:pPr>
            <a:r>
              <a:rPr lang="en-US" sz="2400" b="1" dirty="0">
                <a:latin typeface="Times New Roman" pitchFamily="18" charset="0"/>
                <a:cs typeface="Times New Roman" pitchFamily="18" charset="0"/>
              </a:rPr>
              <a:t>1-  Vesicles that are carrying cellular components bud off ER, travel to the Golgi, and then fuse with </a:t>
            </a:r>
            <a:r>
              <a:rPr lang="en-US" sz="2400" b="1" dirty="0" err="1">
                <a:latin typeface="Times New Roman" pitchFamily="18" charset="0"/>
                <a:cs typeface="Times New Roman" pitchFamily="18" charset="0"/>
              </a:rPr>
              <a:t>cis</a:t>
            </a:r>
            <a:r>
              <a:rPr lang="en-US" sz="2400" b="1" dirty="0">
                <a:latin typeface="Times New Roman" pitchFamily="18" charset="0"/>
                <a:cs typeface="Times New Roman" pitchFamily="18" charset="0"/>
              </a:rPr>
              <a:t> cisternae </a:t>
            </a:r>
          </a:p>
          <a:p>
            <a:pPr marL="0" indent="0" algn="l" rtl="0">
              <a:buNone/>
            </a:pPr>
            <a:r>
              <a:rPr lang="en-US" sz="2400" b="1" dirty="0">
                <a:latin typeface="Times New Roman" pitchFamily="18" charset="0"/>
                <a:cs typeface="Times New Roman" pitchFamily="18" charset="0"/>
              </a:rPr>
              <a:t>2- Various modifications as vesicles bud of one cisterna and carry it to a trans cisterna. </a:t>
            </a:r>
          </a:p>
          <a:p>
            <a:pPr marL="0" indent="0" algn="l" rtl="0">
              <a:buNone/>
            </a:pPr>
            <a:r>
              <a:rPr lang="en-US" sz="2400" b="1" dirty="0">
                <a:latin typeface="Times New Roman" pitchFamily="18" charset="0"/>
                <a:cs typeface="Times New Roman" pitchFamily="18" charset="0"/>
              </a:rPr>
              <a:t>3- Modifications include adding functional group tags (frequently sugars) that help sort cell components</a:t>
            </a: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74911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784976" cy="6552728"/>
          </a:xfrm>
        </p:spPr>
        <p:txBody>
          <a:bodyPr>
            <a:normAutofit/>
          </a:bodyPr>
          <a:lstStyle/>
          <a:p>
            <a:pPr marL="0" indent="0" algn="l" rtl="0">
              <a:buNone/>
            </a:pPr>
            <a:r>
              <a:rPr lang="en-US" sz="2400" b="1" dirty="0">
                <a:latin typeface="Times New Roman" pitchFamily="18" charset="0"/>
                <a:cs typeface="Times New Roman" pitchFamily="18" charset="0"/>
              </a:rPr>
              <a:t>4- At the trans face of the Golgi, vesicles bud off and either: </a:t>
            </a:r>
          </a:p>
          <a:p>
            <a:pPr marL="0" indent="0" algn="l" rtl="0">
              <a:buNone/>
            </a:pPr>
            <a:r>
              <a:rPr lang="en-US" sz="2400" b="1" dirty="0">
                <a:latin typeface="Times New Roman" pitchFamily="18" charset="0"/>
                <a:cs typeface="Times New Roman" pitchFamily="18" charset="0"/>
              </a:rPr>
              <a:t>    </a:t>
            </a:r>
            <a:r>
              <a:rPr lang="en-US" sz="2400" b="1" dirty="0">
                <a:solidFill>
                  <a:srgbClr val="FF00FF"/>
                </a:solidFill>
                <a:latin typeface="Times New Roman" pitchFamily="18" charset="0"/>
                <a:cs typeface="Times New Roman" pitchFamily="18" charset="0"/>
              </a:rPr>
              <a:t>a) </a:t>
            </a:r>
            <a:r>
              <a:rPr lang="en-US" sz="2400" b="1" dirty="0">
                <a:latin typeface="Times New Roman" pitchFamily="18" charset="0"/>
                <a:cs typeface="Times New Roman" pitchFamily="18" charset="0"/>
              </a:rPr>
              <a:t>Deliver membrane proteins to various organelles via membrane fusion </a:t>
            </a:r>
          </a:p>
          <a:p>
            <a:pPr marL="0" indent="0" algn="l" rtl="0">
              <a:buNone/>
            </a:pPr>
            <a:r>
              <a:rPr lang="en-US" sz="2400" b="1" dirty="0">
                <a:latin typeface="Times New Roman" pitchFamily="18" charset="0"/>
                <a:cs typeface="Times New Roman" pitchFamily="18" charset="0"/>
              </a:rPr>
              <a:t>    </a:t>
            </a:r>
            <a:r>
              <a:rPr lang="en-US" sz="2400" b="1" dirty="0">
                <a:solidFill>
                  <a:srgbClr val="FF00FF"/>
                </a:solidFill>
                <a:latin typeface="Times New Roman" pitchFamily="18" charset="0"/>
                <a:cs typeface="Times New Roman" pitchFamily="18" charset="0"/>
              </a:rPr>
              <a:t>b) </a:t>
            </a:r>
            <a:r>
              <a:rPr lang="en-US" sz="2400" b="1" dirty="0">
                <a:latin typeface="Times New Roman" pitchFamily="18" charset="0"/>
                <a:cs typeface="Times New Roman" pitchFamily="18" charset="0"/>
              </a:rPr>
              <a:t>Fuse with the plasma membrane, thereby delivering contents outside of the cell </a:t>
            </a:r>
          </a:p>
          <a:p>
            <a:pPr marL="0" indent="0" algn="l" rtl="0">
              <a:buNone/>
            </a:pPr>
            <a:r>
              <a:rPr lang="en-US" sz="2400" b="1" dirty="0">
                <a:latin typeface="Times New Roman" pitchFamily="18" charset="0"/>
                <a:cs typeface="Times New Roman" pitchFamily="18" charset="0"/>
              </a:rPr>
              <a:t>   </a:t>
            </a:r>
            <a:r>
              <a:rPr lang="en-US" sz="2400" b="1" dirty="0">
                <a:solidFill>
                  <a:srgbClr val="FF00FF"/>
                </a:solidFill>
                <a:latin typeface="Times New Roman" pitchFamily="18" charset="0"/>
                <a:cs typeface="Times New Roman" pitchFamily="18" charset="0"/>
              </a:rPr>
              <a:t>c) </a:t>
            </a:r>
            <a:r>
              <a:rPr lang="en-US" sz="2400" b="1" dirty="0">
                <a:latin typeface="Times New Roman" pitchFamily="18" charset="0"/>
                <a:cs typeface="Times New Roman" pitchFamily="18" charset="0"/>
              </a:rPr>
              <a:t>Fuses with other organelle membranes, thereby delivering contents into organelle lumen</a:t>
            </a:r>
          </a:p>
          <a:p>
            <a:pPr marL="0" indent="0" algn="l" rtl="0">
              <a:buNone/>
            </a:pPr>
            <a:endParaRPr lang="en-US" sz="24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84" t="22708" r="44363" b="18333"/>
          <a:stretch/>
        </p:blipFill>
        <p:spPr bwMode="auto">
          <a:xfrm>
            <a:off x="3779912" y="3140968"/>
            <a:ext cx="432318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129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normAutofit/>
          </a:bodyPr>
          <a:lstStyle/>
          <a:p>
            <a:pPr marL="0" indent="0" algn="l" rtl="0">
              <a:buNone/>
            </a:pPr>
            <a:r>
              <a:rPr lang="hy-AM" sz="2800" b="1" dirty="0">
                <a:solidFill>
                  <a:srgbClr val="FF00FF"/>
                </a:solidFill>
                <a:latin typeface="Times New Roman" pitchFamily="18" charset="0"/>
                <a:cs typeface="Times New Roman" pitchFamily="18" charset="0"/>
              </a:rPr>
              <a:t>֍</a:t>
            </a:r>
            <a:r>
              <a:rPr lang="en-US" sz="2800" b="1" dirty="0">
                <a:solidFill>
                  <a:srgbClr val="FF00FF"/>
                </a:solidFill>
                <a:latin typeface="Times New Roman" pitchFamily="18" charset="0"/>
                <a:cs typeface="Times New Roman" pitchFamily="18" charset="0"/>
              </a:rPr>
              <a:t> Centrosome: </a:t>
            </a:r>
            <a:r>
              <a:rPr lang="ar-IQ" sz="2400" dirty="0">
                <a:solidFill>
                  <a:srgbClr val="FF0000"/>
                </a:solidFill>
              </a:rPr>
              <a:t>جسيم مركزي </a:t>
            </a:r>
            <a:r>
              <a:rPr lang="en-US" sz="2400" b="1" dirty="0">
                <a:latin typeface="Times New Roman" pitchFamily="18" charset="0"/>
                <a:cs typeface="Times New Roman" pitchFamily="18" charset="0"/>
              </a:rPr>
              <a:t>an associated pair of cylindrical shaped protein structures (centrioles) that organize microtubules, </a:t>
            </a:r>
            <a:r>
              <a:rPr lang="en-US" sz="2400" b="1" dirty="0" err="1">
                <a:latin typeface="Times New Roman" pitchFamily="18" charset="0"/>
                <a:cs typeface="Times New Roman" pitchFamily="18" charset="0"/>
              </a:rPr>
              <a:t>microtubular</a:t>
            </a:r>
            <a:r>
              <a:rPr lang="en-US" sz="2400" b="1" dirty="0">
                <a:latin typeface="Times New Roman" pitchFamily="18" charset="0"/>
                <a:cs typeface="Times New Roman" pitchFamily="18" charset="0"/>
              </a:rPr>
              <a:t> structures found near the nucleus, and aid in forming the mitotic spindle during cell division in eukaryotes. 	</a:t>
            </a:r>
          </a:p>
          <a:p>
            <a:pPr marL="0" indent="0" algn="l" rtl="0">
              <a:buNone/>
            </a:pPr>
            <a:r>
              <a:rPr lang="hy-AM" sz="2800" b="1" dirty="0">
                <a:solidFill>
                  <a:srgbClr val="FF00FF"/>
                </a:solidFill>
                <a:latin typeface="Times New Roman" pitchFamily="18" charset="0"/>
                <a:cs typeface="Times New Roman" pitchFamily="18" charset="0"/>
              </a:rPr>
              <a:t>֍ </a:t>
            </a:r>
            <a:r>
              <a:rPr lang="en-US" sz="2800" b="1" dirty="0">
                <a:solidFill>
                  <a:srgbClr val="FF00FF"/>
                </a:solidFill>
                <a:latin typeface="Times New Roman" pitchFamily="18" charset="0"/>
                <a:cs typeface="Times New Roman" pitchFamily="18" charset="0"/>
              </a:rPr>
              <a:t>Chloroplast: </a:t>
            </a:r>
            <a:r>
              <a:rPr lang="en-US" sz="2400" b="1" dirty="0">
                <a:latin typeface="Times New Roman" pitchFamily="18" charset="0"/>
                <a:cs typeface="Times New Roman" pitchFamily="18" charset="0"/>
              </a:rPr>
              <a:t>Except for vacuoles, chloroplasts are the largest and the most characteristic organelles in the cells of plants and green algae.</a:t>
            </a:r>
          </a:p>
          <a:p>
            <a:pPr marL="0" indent="0" algn="l" rtl="0">
              <a:buNone/>
            </a:pPr>
            <a:r>
              <a:rPr lang="en-US" sz="2800" b="1" dirty="0">
                <a:solidFill>
                  <a:srgbClr val="FF00FF"/>
                </a:solidFill>
                <a:latin typeface="Times New Roman" pitchFamily="18" charset="0"/>
                <a:cs typeface="Times New Roman" pitchFamily="18" charset="0"/>
              </a:rPr>
              <a:t>Structure</a:t>
            </a:r>
            <a:r>
              <a:rPr lang="en-US" sz="2400" b="1" dirty="0">
                <a:latin typeface="Times New Roman" pitchFamily="18" charset="0"/>
                <a:cs typeface="Times New Roman" pitchFamily="18" charset="0"/>
              </a:rPr>
              <a:t> are disc-shaped organelles found in the cytosol of a cell. They have outer and inner membranes with an </a:t>
            </a:r>
            <a:r>
              <a:rPr lang="en-US" sz="2400" b="1" dirty="0" err="1">
                <a:latin typeface="Times New Roman" pitchFamily="18" charset="0"/>
                <a:cs typeface="Times New Roman" pitchFamily="18" charset="0"/>
              </a:rPr>
              <a:t>intermembrane</a:t>
            </a:r>
            <a:r>
              <a:rPr lang="en-US" sz="2400" b="1" dirty="0">
                <a:latin typeface="Times New Roman" pitchFamily="18" charset="0"/>
                <a:cs typeface="Times New Roman" pitchFamily="18" charset="0"/>
              </a:rPr>
              <a:t> space between them, the center, there are membranes discs known as thylakoids, arranged in interconnected stacks called grana (singular, granum). The thylakoid membranes contain green pigments (chlorophylls) and other pigments that absorb light, as well as enzymes that generate ATP during photosynthesis. </a:t>
            </a:r>
          </a:p>
          <a:p>
            <a:pPr marL="0" indent="0" algn="l" rtl="0">
              <a:buNone/>
            </a:pPr>
            <a:r>
              <a:rPr lang="en-US" sz="2400" b="1" dirty="0">
                <a:latin typeface="Times New Roman" pitchFamily="18" charset="0"/>
                <a:cs typeface="Times New Roman" pitchFamily="18" charset="0"/>
              </a:rPr>
              <a:t>Function key organelle for photosynthesis take place.</a:t>
            </a: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243367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764704"/>
            <a:ext cx="6768752" cy="5256584"/>
          </a:xfrm>
          <a:prstGeom prst="rect">
            <a:avLst/>
          </a:prstGeom>
        </p:spPr>
      </p:pic>
    </p:spTree>
    <p:extLst>
      <p:ext uri="{BB962C8B-B14F-4D97-AF65-F5344CB8AC3E}">
        <p14:creationId xmlns:p14="http://schemas.microsoft.com/office/powerpoint/2010/main" val="2047776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12968" cy="6480720"/>
          </a:xfrm>
        </p:spPr>
        <p:txBody>
          <a:bodyPr>
            <a:normAutofit lnSpcReduction="10000"/>
          </a:bodyPr>
          <a:lstStyle/>
          <a:p>
            <a:pPr marL="0" indent="0" algn="l" rtl="0">
              <a:buNone/>
            </a:pPr>
            <a:r>
              <a:rPr lang="hy-AM" b="1" dirty="0">
                <a:solidFill>
                  <a:srgbClr val="FF00FF"/>
                </a:solidFill>
                <a:latin typeface="Times New Roman" pitchFamily="18" charset="0"/>
                <a:cs typeface="Times New Roman" pitchFamily="18" charset="0"/>
              </a:rPr>
              <a:t>֍</a:t>
            </a:r>
            <a:r>
              <a:rPr lang="en-US" b="1" dirty="0">
                <a:solidFill>
                  <a:srgbClr val="FF00FF"/>
                </a:solidFill>
                <a:latin typeface="Times New Roman" pitchFamily="18" charset="0"/>
                <a:cs typeface="Times New Roman" pitchFamily="18" charset="0"/>
              </a:rPr>
              <a:t>Mitochondria: </a:t>
            </a:r>
          </a:p>
          <a:p>
            <a:pPr marL="0" indent="0" algn="l" rtl="0">
              <a:buNone/>
            </a:pPr>
            <a:r>
              <a:rPr lang="en-US" sz="2800" b="1" dirty="0">
                <a:solidFill>
                  <a:srgbClr val="FF0000"/>
                </a:solidFill>
                <a:latin typeface="Times New Roman" pitchFamily="18" charset="0"/>
                <a:cs typeface="Times New Roman" pitchFamily="18" charset="0"/>
              </a:rPr>
              <a:t>Structure</a:t>
            </a:r>
          </a:p>
          <a:p>
            <a:pPr marL="0" indent="0" algn="l" rtl="0">
              <a:buNone/>
            </a:pPr>
            <a:r>
              <a:rPr lang="en-US" sz="2400" b="1" dirty="0">
                <a:latin typeface="Times New Roman" pitchFamily="18" charset="0"/>
                <a:cs typeface="Times New Roman" pitchFamily="18" charset="0"/>
              </a:rPr>
              <a:t>Mitochondria are surrounded by a double-membrane system, consisting of inner and outer mitochondrial membranes separated by an </a:t>
            </a:r>
            <a:r>
              <a:rPr lang="en-US" sz="2400" b="1" dirty="0" err="1">
                <a:latin typeface="Times New Roman" pitchFamily="18" charset="0"/>
                <a:cs typeface="Times New Roman" pitchFamily="18" charset="0"/>
              </a:rPr>
              <a:t>intermembrane</a:t>
            </a:r>
            <a:r>
              <a:rPr lang="en-US" sz="2400" b="1" dirty="0">
                <a:latin typeface="Times New Roman" pitchFamily="18" charset="0"/>
                <a:cs typeface="Times New Roman" pitchFamily="18" charset="0"/>
              </a:rPr>
              <a:t> space. </a:t>
            </a:r>
          </a:p>
          <a:p>
            <a:pPr marL="0" indent="0" algn="l" rtl="0">
              <a:buNone/>
            </a:pPr>
            <a:r>
              <a:rPr lang="en-US" sz="2400" b="1" dirty="0">
                <a:latin typeface="Times New Roman" pitchFamily="18" charset="0"/>
                <a:cs typeface="Times New Roman" pitchFamily="18" charset="0"/>
              </a:rPr>
              <a:t>The two membranes that bound a mitochondrion differ in composition and function </a:t>
            </a:r>
          </a:p>
          <a:p>
            <a:pPr marL="0" indent="0" algn="l" rtl="0">
              <a:buNone/>
            </a:pPr>
            <a:endParaRPr lang="en-US" sz="2400" b="1" dirty="0">
              <a:latin typeface="Times New Roman" pitchFamily="18" charset="0"/>
              <a:cs typeface="Times New Roman" pitchFamily="18" charset="0"/>
            </a:endParaRPr>
          </a:p>
          <a:p>
            <a:pPr marL="0" indent="0" algn="l" rtl="0">
              <a:buNone/>
            </a:pPr>
            <a:r>
              <a:rPr lang="en-US" sz="2400" b="1" dirty="0">
                <a:latin typeface="Times New Roman" pitchFamily="18" charset="0"/>
                <a:cs typeface="Times New Roman" pitchFamily="18" charset="0"/>
              </a:rPr>
              <a:t>• The outer membrane, composed of about half lipid and half protein, contains </a:t>
            </a:r>
            <a:r>
              <a:rPr lang="en-US" sz="2400" b="1" dirty="0" err="1">
                <a:latin typeface="Times New Roman" pitchFamily="18" charset="0"/>
                <a:cs typeface="Times New Roman" pitchFamily="18" charset="0"/>
              </a:rPr>
              <a:t>porins</a:t>
            </a:r>
            <a:r>
              <a:rPr lang="en-US" sz="2400" b="1" dirty="0">
                <a:latin typeface="Times New Roman" pitchFamily="18" charset="0"/>
                <a:cs typeface="Times New Roman" pitchFamily="18" charset="0"/>
              </a:rPr>
              <a:t> that render the membrane permeable to molecules having high molecular weights.</a:t>
            </a:r>
          </a:p>
          <a:p>
            <a:pPr marL="0" indent="0" algn="l" rtl="0">
              <a:buNone/>
            </a:pPr>
            <a:r>
              <a:rPr lang="en-US" sz="2400" b="1" dirty="0">
                <a:latin typeface="Times New Roman" pitchFamily="18" charset="0"/>
                <a:cs typeface="Times New Roman" pitchFamily="18" charset="0"/>
              </a:rPr>
              <a:t>• The inner membrane, which is much less permeable, It increase the surface area of the inner membrane by a large number of cristae, that protrude into the matrix, or central space.</a:t>
            </a:r>
          </a:p>
          <a:p>
            <a:pPr marL="0" indent="0" algn="l" rtl="0">
              <a:buNone/>
            </a:pPr>
            <a:r>
              <a:rPr lang="en-US" sz="2400" b="1" dirty="0">
                <a:latin typeface="Times New Roman" pitchFamily="18" charset="0"/>
                <a:cs typeface="Times New Roman" pitchFamily="18" charset="0"/>
              </a:rPr>
              <a:t>• Mitochondrial matrix contains ribosomes, DNA, enzymes for </a:t>
            </a:r>
            <a:r>
              <a:rPr lang="en-US" sz="2400" b="1" dirty="0" err="1">
                <a:latin typeface="Times New Roman" pitchFamily="18" charset="0"/>
                <a:cs typeface="Times New Roman" pitchFamily="18" charset="0"/>
              </a:rPr>
              <a:t>tricarboxylic</a:t>
            </a:r>
            <a:r>
              <a:rPr lang="en-US" sz="2400" b="1" dirty="0">
                <a:latin typeface="Times New Roman" pitchFamily="18" charset="0"/>
                <a:cs typeface="Times New Roman" pitchFamily="18" charset="0"/>
              </a:rPr>
              <a:t> acid (TCA) cycle.</a:t>
            </a:r>
          </a:p>
        </p:txBody>
      </p:sp>
    </p:spTree>
    <p:extLst>
      <p:ext uri="{BB962C8B-B14F-4D97-AF65-F5344CB8AC3E}">
        <p14:creationId xmlns:p14="http://schemas.microsoft.com/office/powerpoint/2010/main" val="354477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12968" cy="6480720"/>
          </a:xfrm>
        </p:spPr>
        <p:txBody>
          <a:bodyPr>
            <a:normAutofit/>
          </a:bodyPr>
          <a:lstStyle/>
          <a:p>
            <a:pPr marL="0" indent="0" algn="l" rtl="0">
              <a:buNone/>
            </a:pPr>
            <a:r>
              <a:rPr lang="en-US" sz="2800" b="1" dirty="0">
                <a:solidFill>
                  <a:srgbClr val="FF0000"/>
                </a:solidFill>
                <a:latin typeface="Times New Roman" pitchFamily="18" charset="0"/>
                <a:cs typeface="Times New Roman" pitchFamily="18" charset="0"/>
              </a:rPr>
              <a:t>Function:</a:t>
            </a:r>
            <a:r>
              <a:rPr lang="en-US" sz="2400" b="1" dirty="0">
                <a:latin typeface="Times New Roman" pitchFamily="18" charset="0"/>
                <a:cs typeface="Times New Roman" pitchFamily="18" charset="0"/>
              </a:rPr>
              <a:t> major energy-producing organelle by releasing energy in the form of ATP by the breakdown of carbohydrates and fatty acids, which is converted to ATP by the process of oxidative phosphorylation.</a:t>
            </a:r>
          </a:p>
          <a:p>
            <a:pPr marL="0" indent="0" algn="l" rtl="0">
              <a:buNone/>
            </a:pPr>
            <a:endParaRPr lang="en-US" sz="2400" b="1" dirty="0">
              <a:latin typeface="Times New Roman" pitchFamily="18" charset="0"/>
              <a:cs typeface="Times New Roman" pitchFamily="18" charset="0"/>
            </a:endParaRPr>
          </a:p>
        </p:txBody>
      </p:sp>
      <p:pic>
        <p:nvPicPr>
          <p:cNvPr id="4" name="Picture 7"/>
          <p:cNvPicPr/>
          <p:nvPr/>
        </p:nvPicPr>
        <p:blipFill>
          <a:blip r:embed="rId2">
            <a:extLst>
              <a:ext uri="{28A0092B-C50C-407E-A947-70E740481C1C}">
                <a14:useLocalDpi xmlns:a14="http://schemas.microsoft.com/office/drawing/2010/main" val="0"/>
              </a:ext>
            </a:extLst>
          </a:blip>
          <a:stretch>
            <a:fillRect/>
          </a:stretch>
        </p:blipFill>
        <p:spPr>
          <a:xfrm>
            <a:off x="755576" y="1844824"/>
            <a:ext cx="7344816" cy="4680520"/>
          </a:xfrm>
          <a:prstGeom prst="rect">
            <a:avLst/>
          </a:prstGeom>
          <a:ln>
            <a:solidFill>
              <a:sysClr val="windowText" lastClr="000000"/>
            </a:solidFill>
          </a:ln>
        </p:spPr>
      </p:pic>
    </p:spTree>
    <p:extLst>
      <p:ext uri="{BB962C8B-B14F-4D97-AF65-F5344CB8AC3E}">
        <p14:creationId xmlns:p14="http://schemas.microsoft.com/office/powerpoint/2010/main" val="418604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80720"/>
          </a:xfrm>
        </p:spPr>
        <p:txBody>
          <a:bodyPr>
            <a:normAutofit fontScale="92500" lnSpcReduction="10000"/>
          </a:bodyPr>
          <a:lstStyle/>
          <a:p>
            <a:pPr marL="0" indent="0" algn="l" rtl="0">
              <a:buNone/>
            </a:pPr>
            <a:r>
              <a:rPr lang="hy-AM" sz="2800" b="1" dirty="0">
                <a:solidFill>
                  <a:srgbClr val="FF00FF"/>
                </a:solidFill>
                <a:latin typeface="Times New Roman" pitchFamily="18" charset="0"/>
                <a:cs typeface="Times New Roman" pitchFamily="18" charset="0"/>
              </a:rPr>
              <a:t>֍</a:t>
            </a:r>
            <a:r>
              <a:rPr lang="en-US" sz="2800" b="1" dirty="0">
                <a:solidFill>
                  <a:srgbClr val="FF00FF"/>
                </a:solidFill>
                <a:latin typeface="Times New Roman" pitchFamily="18" charset="0"/>
                <a:cs typeface="Times New Roman" pitchFamily="18" charset="0"/>
              </a:rPr>
              <a:t> Microvilli</a:t>
            </a:r>
            <a:r>
              <a:rPr lang="en-US" sz="2400" b="1" dirty="0">
                <a:latin typeface="Times New Roman" pitchFamily="18" charset="0"/>
                <a:cs typeface="Times New Roman" pitchFamily="18" charset="0"/>
              </a:rPr>
              <a:t>: increases surface area for absorption of nutrients from surrounding medium.</a:t>
            </a:r>
          </a:p>
          <a:p>
            <a:pPr marL="0" indent="0" algn="l" rtl="0">
              <a:buNone/>
            </a:pPr>
            <a:r>
              <a:rPr lang="hy-AM" sz="2800" b="1" dirty="0">
                <a:solidFill>
                  <a:srgbClr val="FF00FF"/>
                </a:solidFill>
                <a:latin typeface="Times New Roman" pitchFamily="18" charset="0"/>
                <a:cs typeface="Times New Roman" pitchFamily="18" charset="0"/>
              </a:rPr>
              <a:t>֍</a:t>
            </a:r>
            <a:r>
              <a:rPr lang="en-US" sz="2800" b="1" dirty="0">
                <a:solidFill>
                  <a:srgbClr val="FF00FF"/>
                </a:solidFill>
                <a:latin typeface="Times New Roman" pitchFamily="18" charset="0"/>
                <a:cs typeface="Times New Roman" pitchFamily="18" charset="0"/>
              </a:rPr>
              <a:t> Vacuole: </a:t>
            </a:r>
            <a:r>
              <a:rPr lang="en-US" sz="2400" b="1" dirty="0">
                <a:latin typeface="Times New Roman" pitchFamily="18" charset="0"/>
                <a:cs typeface="Times New Roman" pitchFamily="18" charset="0"/>
              </a:rPr>
              <a:t>A vacuole is an organelle found in plant, fungi cells, animals and many single-cell organisms. A membrane, called the </a:t>
            </a:r>
            <a:r>
              <a:rPr lang="en-US" sz="2400" b="1" dirty="0" err="1">
                <a:latin typeface="Times New Roman" pitchFamily="18" charset="0"/>
                <a:cs typeface="Times New Roman" pitchFamily="18" charset="0"/>
              </a:rPr>
              <a:t>tonoplast</a:t>
            </a:r>
            <a:r>
              <a:rPr lang="en-US" sz="2400" b="1" dirty="0">
                <a:latin typeface="Times New Roman" pitchFamily="18" charset="0"/>
                <a:cs typeface="Times New Roman" pitchFamily="18" charset="0"/>
              </a:rPr>
              <a:t>, and storage material, surrounds the single large vacuole of the cell. </a:t>
            </a:r>
          </a:p>
          <a:p>
            <a:pPr marL="0" indent="0" algn="l" rtl="0">
              <a:buNone/>
            </a:pPr>
            <a:r>
              <a:rPr lang="hy-AM" sz="2800" b="1" dirty="0">
                <a:solidFill>
                  <a:srgbClr val="FF00FF"/>
                </a:solidFill>
                <a:latin typeface="Times New Roman" pitchFamily="18" charset="0"/>
                <a:cs typeface="Times New Roman" pitchFamily="18" charset="0"/>
              </a:rPr>
              <a:t>֍</a:t>
            </a:r>
            <a:r>
              <a:rPr lang="en-US" sz="2800" b="1" dirty="0">
                <a:solidFill>
                  <a:srgbClr val="FF00FF"/>
                </a:solidFill>
                <a:latin typeface="Times New Roman" pitchFamily="18" charset="0"/>
                <a:cs typeface="Times New Roman" pitchFamily="18" charset="0"/>
              </a:rPr>
              <a:t> Peroxisomes : </a:t>
            </a:r>
            <a:r>
              <a:rPr lang="en-US" sz="2400" b="1" dirty="0">
                <a:latin typeface="Times New Roman" pitchFamily="18" charset="0"/>
                <a:cs typeface="Times New Roman" pitchFamily="18" charset="0"/>
              </a:rPr>
              <a:t>a very small organelle that uses oxygen to breakdown and detoxify long fatty acids and other molecules.</a:t>
            </a:r>
          </a:p>
          <a:p>
            <a:pPr marL="0" indent="0" algn="l" rtl="0">
              <a:buNone/>
            </a:pPr>
            <a:r>
              <a:rPr lang="hy-AM" sz="2800" b="1" dirty="0">
                <a:solidFill>
                  <a:srgbClr val="FF00FF"/>
                </a:solidFill>
                <a:latin typeface="Times New Roman" pitchFamily="18" charset="0"/>
                <a:cs typeface="Times New Roman" pitchFamily="18" charset="0"/>
              </a:rPr>
              <a:t>֍</a:t>
            </a:r>
            <a:r>
              <a:rPr lang="en-US" sz="2800" b="1" dirty="0">
                <a:solidFill>
                  <a:srgbClr val="FF00FF"/>
                </a:solidFill>
                <a:latin typeface="Times New Roman" pitchFamily="18" charset="0"/>
                <a:cs typeface="Times New Roman" pitchFamily="18" charset="0"/>
              </a:rPr>
              <a:t> Cytoskeleton:  </a:t>
            </a:r>
            <a:r>
              <a:rPr lang="en-US" sz="2400" b="1" dirty="0">
                <a:latin typeface="Times New Roman" pitchFamily="18" charset="0"/>
                <a:cs typeface="Times New Roman" pitchFamily="18" charset="0"/>
              </a:rPr>
              <a:t>is a structure that helps cells maintain their shape and internal organization, and it also provides mechanical support that enables cells to carry out essential functions like division and movement.</a:t>
            </a:r>
          </a:p>
          <a:p>
            <a:pPr marL="0" indent="0" algn="l" rtl="0">
              <a:buNone/>
            </a:pPr>
            <a:r>
              <a:rPr lang="en-US" sz="3000" b="1" dirty="0">
                <a:solidFill>
                  <a:srgbClr val="FF00FF"/>
                </a:solidFill>
                <a:latin typeface="Times New Roman" pitchFamily="18" charset="0"/>
                <a:cs typeface="Times New Roman" pitchFamily="18" charset="0"/>
              </a:rPr>
              <a:t>Structure </a:t>
            </a:r>
          </a:p>
          <a:p>
            <a:pPr marL="0" indent="0" algn="l" rtl="0">
              <a:buNone/>
            </a:pPr>
            <a:r>
              <a:rPr lang="en-US" sz="2800" b="1" dirty="0">
                <a:solidFill>
                  <a:srgbClr val="FF00FF"/>
                </a:solidFill>
                <a:latin typeface="Times New Roman" pitchFamily="18" charset="0"/>
                <a:cs typeface="Times New Roman" pitchFamily="18" charset="0"/>
              </a:rPr>
              <a:t>The cytoskeleton of a cell is made up of microfilaments, microtubules, and intermediate filaments. These protein structures together maintain cell shape,  anchor </a:t>
            </a:r>
            <a:r>
              <a:rPr lang="ar-IQ" sz="2800" b="1" dirty="0">
                <a:solidFill>
                  <a:srgbClr val="FF00FF"/>
                </a:solidFill>
                <a:latin typeface="Times New Roman" pitchFamily="18" charset="0"/>
                <a:cs typeface="Times New Roman" pitchFamily="18" charset="0"/>
              </a:rPr>
              <a:t>وترسيخ</a:t>
            </a:r>
            <a:r>
              <a:rPr lang="en-US" sz="2800" b="1" dirty="0">
                <a:solidFill>
                  <a:srgbClr val="FF00FF"/>
                </a:solidFill>
                <a:latin typeface="Times New Roman" pitchFamily="18" charset="0"/>
                <a:cs typeface="Times New Roman" pitchFamily="18" charset="0"/>
              </a:rPr>
              <a:t>  organelles, and cause cell movement.</a:t>
            </a:r>
          </a:p>
          <a:p>
            <a:pPr marL="0" indent="0" algn="l" rtl="0">
              <a:buNone/>
            </a:pPr>
            <a:endParaRPr lang="en-US" sz="2800" b="1" dirty="0">
              <a:solidFill>
                <a:srgbClr val="FF00FF"/>
              </a:solidFill>
              <a:latin typeface="Times New Roman" pitchFamily="18" charset="0"/>
              <a:cs typeface="Times New Roman" pitchFamily="18" charset="0"/>
            </a:endParaRPr>
          </a:p>
          <a:p>
            <a:pPr marL="0" indent="0" algn="l" rtl="0">
              <a:buNone/>
            </a:pP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23169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sssssss"/>
          <p:cNvPicPr>
            <a:picLocks noGrp="1"/>
          </p:cNvPicPr>
          <p:nvPr>
            <p:ph idx="1"/>
          </p:nvPr>
        </p:nvPicPr>
        <p:blipFill rotWithShape="1">
          <a:blip r:embed="rId2">
            <a:extLst>
              <a:ext uri="{28A0092B-C50C-407E-A947-70E740481C1C}">
                <a14:useLocalDpi xmlns:a14="http://schemas.microsoft.com/office/drawing/2010/main" val="0"/>
              </a:ext>
            </a:extLst>
          </a:blip>
          <a:srcRect t="16409" r="8097" b="23038"/>
          <a:stretch/>
        </p:blipFill>
        <p:spPr bwMode="auto">
          <a:xfrm>
            <a:off x="250824" y="332656"/>
            <a:ext cx="8785672" cy="61206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387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408712"/>
          </a:xfrm>
        </p:spPr>
        <p:txBody>
          <a:bodyPr/>
          <a:lstStyle/>
          <a:p>
            <a:pPr marL="0" indent="0" algn="l" rtl="0">
              <a:buNone/>
            </a:pPr>
            <a:r>
              <a:rPr lang="hy-AM" dirty="0">
                <a:solidFill>
                  <a:srgbClr val="FF00FF"/>
                </a:solidFill>
              </a:rPr>
              <a:t>֍</a:t>
            </a:r>
            <a:r>
              <a:rPr lang="en-US" dirty="0" err="1">
                <a:solidFill>
                  <a:srgbClr val="FF00FF"/>
                </a:solidFill>
              </a:rPr>
              <a:t>Pili</a:t>
            </a:r>
            <a:r>
              <a:rPr lang="en-US" dirty="0">
                <a:solidFill>
                  <a:srgbClr val="FF00FF"/>
                </a:solidFill>
              </a:rPr>
              <a:t> </a:t>
            </a:r>
            <a:r>
              <a:rPr lang="en-US" dirty="0"/>
              <a:t>– Also, called </a:t>
            </a:r>
            <a:r>
              <a:rPr lang="en-US" dirty="0">
                <a:solidFill>
                  <a:srgbClr val="FF00FF"/>
                </a:solidFill>
              </a:rPr>
              <a:t>fimbria</a:t>
            </a:r>
            <a:r>
              <a:rPr lang="en-US" dirty="0"/>
              <a:t> is used for conjugation and sometimes movement.</a:t>
            </a:r>
          </a:p>
          <a:p>
            <a:pPr marL="0" indent="0" algn="l" rtl="0">
              <a:buNone/>
            </a:pPr>
            <a:r>
              <a:rPr lang="hy-AM" dirty="0">
                <a:solidFill>
                  <a:srgbClr val="FF00FF"/>
                </a:solidFill>
              </a:rPr>
              <a:t>֍</a:t>
            </a:r>
            <a:r>
              <a:rPr lang="en-US" dirty="0">
                <a:solidFill>
                  <a:srgbClr val="FF00FF"/>
                </a:solidFill>
              </a:rPr>
              <a:t>Cilia and Flagella. </a:t>
            </a:r>
            <a:r>
              <a:rPr lang="en-US" sz="1400" b="1" dirty="0"/>
              <a:t>Cilia is short and hair like organelle (5-10µ) in length</a:t>
            </a:r>
            <a:r>
              <a:rPr lang="en-US" dirty="0">
                <a:solidFill>
                  <a:srgbClr val="FF00FF"/>
                </a:solidFill>
              </a:rPr>
              <a:t>. </a:t>
            </a:r>
            <a:r>
              <a:rPr lang="en-US" sz="1400" b="1" dirty="0"/>
              <a:t>Flagella is long wipe like organelle (150µ) in length.</a:t>
            </a:r>
          </a:p>
          <a:p>
            <a:pPr marL="0" indent="0" algn="l" rtl="0">
              <a:buNone/>
            </a:pPr>
            <a:endParaRPr lang="en-US" dirty="0">
              <a:solidFill>
                <a:srgbClr val="FF00FF"/>
              </a:solidFill>
            </a:endParaRPr>
          </a:p>
          <a:p>
            <a:pPr marL="0" indent="0" algn="l" rtl="0">
              <a:buNone/>
            </a:pPr>
            <a:endParaRPr lang="en-US" dirty="0">
              <a:solidFill>
                <a:srgbClr val="FF00FF"/>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959" r="41201" b="27419"/>
          <a:stretch/>
        </p:blipFill>
        <p:spPr bwMode="auto">
          <a:xfrm>
            <a:off x="323528" y="2132856"/>
            <a:ext cx="7650480" cy="392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419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xmlns="" id="{9FF7F862-921E-7015-237B-FD0B80870A60}"/>
              </a:ext>
            </a:extLst>
          </p:cNvPr>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40970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19" t="22580" r="32182" b="15208"/>
          <a:stretch/>
        </p:blipFill>
        <p:spPr bwMode="auto">
          <a:xfrm>
            <a:off x="467544" y="476672"/>
            <a:ext cx="8280920" cy="5726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233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5888"/>
            <a:ext cx="8964488" cy="6625480"/>
          </a:xfrm>
          <a:prstGeom prst="rect">
            <a:avLst/>
          </a:prstGeom>
          <a:noFill/>
          <a:ln>
            <a:noFill/>
          </a:ln>
        </p:spPr>
      </p:pic>
    </p:spTree>
    <p:extLst>
      <p:ext uri="{BB962C8B-B14F-4D97-AF65-F5344CB8AC3E}">
        <p14:creationId xmlns:p14="http://schemas.microsoft.com/office/powerpoint/2010/main" val="109112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88640"/>
            <a:ext cx="8928992" cy="720080"/>
          </a:xfrm>
        </p:spPr>
        <p:txBody>
          <a:bodyPr>
            <a:normAutofit fontScale="90000"/>
          </a:bodyPr>
          <a:lstStyle/>
          <a:p>
            <a:pPr algn="l" rtl="0"/>
            <a:r>
              <a:rPr lang="en-US" sz="2800" b="1" dirty="0">
                <a:solidFill>
                  <a:srgbClr val="FF0000"/>
                </a:solidFill>
                <a:latin typeface="Times New Roman" pitchFamily="18" charset="0"/>
                <a:cs typeface="Times New Roman" pitchFamily="18" charset="0"/>
              </a:rPr>
              <a:t>Structure</a:t>
            </a:r>
            <a:r>
              <a:rPr lang="en-US" dirty="0"/>
              <a:t>: </a:t>
            </a:r>
          </a:p>
        </p:txBody>
      </p:sp>
      <p:sp>
        <p:nvSpPr>
          <p:cNvPr id="3" name="عنصر نائب للمحتوى 2"/>
          <p:cNvSpPr>
            <a:spLocks noGrp="1"/>
          </p:cNvSpPr>
          <p:nvPr>
            <p:ph idx="1"/>
          </p:nvPr>
        </p:nvSpPr>
        <p:spPr>
          <a:xfrm>
            <a:off x="179512" y="908720"/>
            <a:ext cx="8784976" cy="5832648"/>
          </a:xfrm>
        </p:spPr>
        <p:txBody>
          <a:bodyPr>
            <a:normAutofit lnSpcReduction="10000"/>
          </a:bodyPr>
          <a:lstStyle/>
          <a:p>
            <a:pPr marL="0" indent="0" algn="l" rtl="0">
              <a:buNone/>
            </a:pPr>
            <a:r>
              <a:rPr lang="en-US" sz="2400" b="1" dirty="0">
                <a:latin typeface="Times New Roman" pitchFamily="18" charset="0"/>
                <a:cs typeface="Times New Roman" pitchFamily="18" charset="0"/>
              </a:rPr>
              <a:t>Cell membrane is complex structures composed of two layers, known as the phospholipid bilayer that associated with integral and peripheral proteins, and carbohydrates.</a:t>
            </a:r>
          </a:p>
          <a:p>
            <a:pPr marL="0" indent="0" algn="l" rtl="0">
              <a:buNone/>
            </a:pPr>
            <a:r>
              <a:rPr lang="en-US" sz="2400" b="1" dirty="0">
                <a:solidFill>
                  <a:srgbClr val="0000CC"/>
                </a:solidFill>
                <a:latin typeface="Times New Roman" pitchFamily="18" charset="0"/>
                <a:cs typeface="Times New Roman" pitchFamily="18" charset="0"/>
              </a:rPr>
              <a:t>1-The inner layer </a:t>
            </a:r>
            <a:r>
              <a:rPr lang="en-US" sz="2400" b="1" dirty="0">
                <a:latin typeface="Times New Roman" pitchFamily="18" charset="0"/>
                <a:cs typeface="Times New Roman" pitchFamily="18" charset="0"/>
              </a:rPr>
              <a:t>of the plasma membrane faces the cytoplasm, and the outer layer faces the extracellular environment.</a:t>
            </a:r>
          </a:p>
          <a:p>
            <a:pPr marL="0" lvl="0" indent="0" algn="l" rtl="0">
              <a:buNone/>
            </a:pPr>
            <a:r>
              <a:rPr lang="en-US" sz="2400" b="1" dirty="0">
                <a:latin typeface="Times New Roman" pitchFamily="18" charset="0"/>
                <a:cs typeface="Times New Roman" pitchFamily="18" charset="0"/>
              </a:rPr>
              <a:t>2-The proteins are scattered throughout the membrane; therefore, they form a mosaic pattern. In addition, this description is called the fluid-mosaic model of membrane structure.</a:t>
            </a:r>
          </a:p>
          <a:p>
            <a:pPr marL="0" lvl="0" indent="0" algn="l" rtl="0">
              <a:buNone/>
            </a:pPr>
            <a:r>
              <a:rPr lang="en-US" sz="2400" b="1" dirty="0">
                <a:latin typeface="Times New Roman" pitchFamily="18" charset="0"/>
                <a:cs typeface="Times New Roman" pitchFamily="18" charset="0"/>
              </a:rPr>
              <a:t>3- The phospholipid bilayer consist of </a:t>
            </a:r>
          </a:p>
          <a:p>
            <a:pPr marL="0" indent="0" algn="l" rtl="0">
              <a:buNone/>
            </a:pPr>
            <a:r>
              <a:rPr lang="en-US" sz="2400" b="1" dirty="0">
                <a:latin typeface="Times New Roman" pitchFamily="18" charset="0"/>
                <a:cs typeface="Times New Roman" pitchFamily="18" charset="0"/>
              </a:rPr>
              <a:t>     A.	The hydrophilic heads (water loving) polar of the phospholipid molecules attracted to water outside and inside of the cell. </a:t>
            </a:r>
          </a:p>
          <a:p>
            <a:pPr marL="0" indent="0" algn="l" rtl="0">
              <a:buNone/>
            </a:pPr>
            <a:r>
              <a:rPr lang="en-US" sz="2400" b="1" dirty="0">
                <a:latin typeface="Times New Roman" pitchFamily="18" charset="0"/>
                <a:cs typeface="Times New Roman" pitchFamily="18" charset="0"/>
              </a:rPr>
              <a:t>     B.	The hydrophobic tails (water fearing) nonpolar tails repelled by water areas face away.</a:t>
            </a:r>
          </a:p>
          <a:p>
            <a:pPr marL="0" lvl="0" indent="0" algn="l" rtl="0">
              <a:buNone/>
            </a:pPr>
            <a:r>
              <a:rPr lang="en-US" sz="2400" b="1" dirty="0">
                <a:latin typeface="Times New Roman" pitchFamily="18" charset="0"/>
                <a:cs typeface="Times New Roman" pitchFamily="18" charset="0"/>
              </a:rPr>
              <a:t>4- In addition to phospholipids, there are two other types of lipids in the plasma membrane.</a:t>
            </a:r>
          </a:p>
          <a:p>
            <a:pPr marL="0" indent="0" algn="l" rtl="0">
              <a:buNone/>
            </a:pPr>
            <a:endParaRPr lang="en-US" sz="2400" dirty="0">
              <a:latin typeface="Times New Roman" pitchFamily="18" charset="0"/>
              <a:cs typeface="Times New Roman" pitchFamily="18" charset="0"/>
            </a:endParaRPr>
          </a:p>
          <a:p>
            <a:pPr marL="0" indent="0" algn="l" rtl="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939923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624736"/>
          </a:xfrm>
        </p:spPr>
        <p:txBody>
          <a:bodyPr>
            <a:normAutofit fontScale="92500" lnSpcReduction="10000"/>
          </a:bodyPr>
          <a:lstStyle/>
          <a:p>
            <a:pPr marL="0" indent="0" algn="l" rtl="0">
              <a:buNone/>
            </a:pPr>
            <a:r>
              <a:rPr lang="en-US" sz="2400" b="1" dirty="0">
                <a:latin typeface="Times New Roman" pitchFamily="18" charset="0"/>
                <a:cs typeface="Times New Roman" pitchFamily="18" charset="0"/>
              </a:rPr>
              <a:t>A-  </a:t>
            </a:r>
            <a:r>
              <a:rPr lang="en-US" sz="2400" b="1" dirty="0">
                <a:solidFill>
                  <a:srgbClr val="C00000"/>
                </a:solidFill>
                <a:latin typeface="Times New Roman" pitchFamily="18" charset="0"/>
                <a:cs typeface="Times New Roman" pitchFamily="18" charset="0"/>
              </a:rPr>
              <a:t>Glycolipids</a:t>
            </a:r>
            <a:r>
              <a:rPr lang="en-US" sz="2400" b="1" dirty="0">
                <a:latin typeface="Times New Roman" pitchFamily="18" charset="0"/>
                <a:cs typeface="Times New Roman" pitchFamily="18" charset="0"/>
              </a:rPr>
              <a:t> have a structure similar to phospholipids except that the hydrophilic head is a variety of sugars joined to form a straight or branching carbohydrate chain.</a:t>
            </a:r>
          </a:p>
          <a:p>
            <a:pPr marL="0" indent="0" algn="l" rtl="0">
              <a:buNone/>
            </a:pPr>
            <a:r>
              <a:rPr lang="en-US" sz="2400" b="1" dirty="0">
                <a:latin typeface="Times New Roman" pitchFamily="18" charset="0"/>
                <a:cs typeface="Times New Roman" pitchFamily="18" charset="0"/>
              </a:rPr>
              <a:t>B- </a:t>
            </a:r>
            <a:r>
              <a:rPr lang="en-US" sz="2400" b="1" dirty="0">
                <a:solidFill>
                  <a:srgbClr val="FF0000"/>
                </a:solidFill>
                <a:latin typeface="Times New Roman" pitchFamily="18" charset="0"/>
                <a:cs typeface="Times New Roman" pitchFamily="18" charset="0"/>
              </a:rPr>
              <a:t>Cholesterol</a:t>
            </a:r>
            <a:r>
              <a:rPr lang="en-US" sz="2400" b="1" dirty="0">
                <a:latin typeface="Times New Roman" pitchFamily="18" charset="0"/>
                <a:cs typeface="Times New Roman" pitchFamily="18" charset="0"/>
              </a:rPr>
              <a:t> is another lipid component of animal cell membranes; present in both layers, and helps maintain the structural integrity of the membrane. </a:t>
            </a:r>
          </a:p>
          <a:p>
            <a:pPr marL="0" indent="0" algn="l" rtl="0">
              <a:buNone/>
            </a:pPr>
            <a:r>
              <a:rPr lang="en-US" sz="2400" b="1" dirty="0">
                <a:latin typeface="Times New Roman" pitchFamily="18" charset="0"/>
                <a:cs typeface="Times New Roman" pitchFamily="18" charset="0"/>
              </a:rPr>
              <a:t>5- Proteins are found inserted into this lipid bilayer and are classified into integral proteins and peripheral proteins.</a:t>
            </a:r>
          </a:p>
          <a:p>
            <a:pPr marL="0" lvl="0" indent="0" algn="l" rtl="0">
              <a:buNone/>
            </a:pPr>
            <a:r>
              <a:rPr lang="en-US" sz="2400" b="1" dirty="0">
                <a:latin typeface="Times New Roman" pitchFamily="18" charset="0"/>
                <a:cs typeface="Times New Roman" pitchFamily="18" charset="0"/>
              </a:rPr>
              <a:t>6- The plasma membrane is asymmetrical: the two halves are not identical. The carbohydrate chains of the glycolipids and proteins occur only on the outside surface and the cytoskeletal filaments attach to proteins only on the inside surface.</a:t>
            </a:r>
          </a:p>
          <a:p>
            <a:pPr marL="0" indent="0" algn="l" rtl="0">
              <a:buNone/>
            </a:pPr>
            <a:r>
              <a:rPr lang="en-US" sz="2400" b="1" dirty="0">
                <a:solidFill>
                  <a:srgbClr val="FF0000"/>
                </a:solidFill>
                <a:latin typeface="Times New Roman" pitchFamily="18" charset="0"/>
                <a:cs typeface="Times New Roman" pitchFamily="18" charset="0"/>
              </a:rPr>
              <a:t>Function of cell membrane:</a:t>
            </a:r>
          </a:p>
          <a:p>
            <a:pPr marL="0" indent="0" algn="l" rtl="0">
              <a:buNone/>
            </a:pPr>
            <a:r>
              <a:rPr lang="en-US" sz="2400" b="1" dirty="0">
                <a:latin typeface="Times New Roman" pitchFamily="18" charset="0"/>
                <a:cs typeface="Times New Roman" pitchFamily="18" charset="0"/>
              </a:rPr>
              <a:t>1</a:t>
            </a:r>
            <a:r>
              <a:rPr lang="en-US" sz="2400" b="1" dirty="0">
                <a:solidFill>
                  <a:srgbClr val="FF0000"/>
                </a:solidFill>
                <a:latin typeface="Times New Roman" pitchFamily="18" charset="0"/>
                <a:cs typeface="Times New Roman" pitchFamily="18" charset="0"/>
              </a:rPr>
              <a:t>- The cell membrane is the interface between a cell and its environment.</a:t>
            </a:r>
          </a:p>
          <a:p>
            <a:pPr marL="0" indent="0" algn="l" rtl="0">
              <a:buNone/>
            </a:pPr>
            <a:r>
              <a:rPr lang="en-US" sz="2400" b="1" dirty="0">
                <a:latin typeface="Times New Roman" pitchFamily="18" charset="0"/>
                <a:cs typeface="Times New Roman" pitchFamily="18" charset="0"/>
              </a:rPr>
              <a:t>2</a:t>
            </a:r>
            <a:r>
              <a:rPr lang="en-US" sz="2400" b="1" dirty="0">
                <a:solidFill>
                  <a:srgbClr val="FF0000"/>
                </a:solidFill>
                <a:latin typeface="Times New Roman" pitchFamily="18" charset="0"/>
                <a:cs typeface="Times New Roman" pitchFamily="18" charset="0"/>
              </a:rPr>
              <a:t>- The plasma membrane envelops the cell and maintains its structural and functional integrity.</a:t>
            </a:r>
          </a:p>
          <a:p>
            <a:pPr marL="0" indent="0" algn="l" rtl="0">
              <a:buNone/>
            </a:pPr>
            <a:r>
              <a:rPr lang="en-US" sz="2400" b="1" dirty="0">
                <a:latin typeface="Times New Roman" pitchFamily="18" charset="0"/>
                <a:cs typeface="Times New Roman" pitchFamily="18" charset="0"/>
              </a:rPr>
              <a:t>3</a:t>
            </a:r>
            <a:r>
              <a:rPr lang="en-US" sz="2400" b="1" dirty="0">
                <a:solidFill>
                  <a:srgbClr val="FF0000"/>
                </a:solidFill>
                <a:latin typeface="Times New Roman" pitchFamily="18" charset="0"/>
                <a:cs typeface="Times New Roman" pitchFamily="18" charset="0"/>
              </a:rPr>
              <a:t>- It assists in controlling interaction between cells.</a:t>
            </a:r>
          </a:p>
          <a:p>
            <a:pPr marL="0" indent="0" algn="l" rtl="0">
              <a:buNone/>
            </a:pPr>
            <a:r>
              <a:rPr lang="en-US" sz="2400" b="1" dirty="0">
                <a:latin typeface="Times New Roman" pitchFamily="18" charset="0"/>
                <a:cs typeface="Times New Roman" pitchFamily="18" charset="0"/>
              </a:rPr>
              <a:t>4</a:t>
            </a:r>
            <a:r>
              <a:rPr lang="en-US" sz="2400" b="1" dirty="0">
                <a:solidFill>
                  <a:srgbClr val="FF0000"/>
                </a:solidFill>
                <a:latin typeface="Times New Roman" pitchFamily="18" charset="0"/>
                <a:cs typeface="Times New Roman" pitchFamily="18" charset="0"/>
              </a:rPr>
              <a:t>- Regulating what goes in and out of the cell.</a:t>
            </a:r>
          </a:p>
          <a:p>
            <a:pPr marL="0" indent="0" algn="l" rtl="0">
              <a:buNone/>
            </a:pPr>
            <a:endParaRPr lang="en-US" sz="2400" b="1" dirty="0">
              <a:solidFill>
                <a:srgbClr val="FF0000"/>
              </a:solidFill>
              <a:latin typeface="Times New Roman" pitchFamily="18" charset="0"/>
              <a:cs typeface="Times New Roman" pitchFamily="18" charset="0"/>
            </a:endParaRPr>
          </a:p>
          <a:p>
            <a:pPr marL="0" indent="0" algn="l" rtl="0">
              <a:buNone/>
            </a:pP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9402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16632"/>
            <a:ext cx="8856984" cy="6552728"/>
          </a:xfrm>
        </p:spPr>
        <p:txBody>
          <a:bodyPr>
            <a:normAutofit/>
          </a:bodyPr>
          <a:lstStyle/>
          <a:p>
            <a:pPr marL="0" indent="0" algn="l" rtl="0">
              <a:buNone/>
            </a:pPr>
            <a:r>
              <a:rPr lang="hy-AM" dirty="0">
                <a:solidFill>
                  <a:srgbClr val="0000CC"/>
                </a:solidFill>
              </a:rPr>
              <a:t>֍</a:t>
            </a:r>
            <a:r>
              <a:rPr lang="en-US" dirty="0">
                <a:solidFill>
                  <a:srgbClr val="0000CC"/>
                </a:solidFill>
              </a:rPr>
              <a:t> </a:t>
            </a:r>
            <a:r>
              <a:rPr lang="en-US" b="1" dirty="0">
                <a:solidFill>
                  <a:srgbClr val="FF0000"/>
                </a:solidFill>
                <a:latin typeface="Times New Roman" pitchFamily="18" charset="0"/>
                <a:cs typeface="Times New Roman" pitchFamily="18" charset="0"/>
              </a:rPr>
              <a:t>Cytoplasm</a:t>
            </a:r>
            <a:r>
              <a:rPr lang="en-US" b="1" dirty="0">
                <a:latin typeface="Times New Roman" pitchFamily="18" charset="0"/>
                <a:cs typeface="Times New Roman" pitchFamily="18" charset="0"/>
              </a:rPr>
              <a:t>: is a thick, clear, jelly-like substance present inside the cell membrane. Most of the chemical reactions within a cell take place in this cytoplasm.</a:t>
            </a:r>
          </a:p>
          <a:p>
            <a:pPr marL="0" indent="0" algn="l" rtl="0">
              <a:buNone/>
            </a:pPr>
            <a:r>
              <a:rPr lang="en-US" dirty="0"/>
              <a:t> </a:t>
            </a:r>
            <a:r>
              <a:rPr lang="hy-AM" dirty="0">
                <a:solidFill>
                  <a:srgbClr val="0000CC"/>
                </a:solidFill>
              </a:rPr>
              <a:t>֍</a:t>
            </a:r>
            <a:r>
              <a:rPr lang="hy-AM" dirty="0"/>
              <a:t> </a:t>
            </a:r>
            <a:r>
              <a:rPr lang="en-US" b="1" dirty="0">
                <a:solidFill>
                  <a:srgbClr val="0000CC"/>
                </a:solidFill>
                <a:latin typeface="Times New Roman" pitchFamily="18" charset="0"/>
                <a:cs typeface="Times New Roman" pitchFamily="18" charset="0"/>
              </a:rPr>
              <a:t>Nucleus</a:t>
            </a:r>
            <a:r>
              <a:rPr lang="en-US" b="1" dirty="0">
                <a:latin typeface="Times New Roman" pitchFamily="18" charset="0"/>
                <a:cs typeface="Times New Roman" pitchFamily="18" charset="0"/>
              </a:rPr>
              <a:t>: is a highly specialized organelle that serves as the information and administrative center of the cell. </a:t>
            </a:r>
          </a:p>
          <a:p>
            <a:pPr marL="0" indent="0" algn="l" rtl="0">
              <a:buNone/>
            </a:pPr>
            <a:r>
              <a:rPr lang="en-US" b="1" dirty="0">
                <a:latin typeface="Times New Roman" pitchFamily="18" charset="0"/>
                <a:cs typeface="Times New Roman" pitchFamily="18" charset="0"/>
              </a:rPr>
              <a:t>This organelle has two major functions: </a:t>
            </a:r>
          </a:p>
          <a:p>
            <a:pPr marL="0" indent="0" algn="l" rtl="0">
              <a:buNone/>
            </a:pPr>
            <a:r>
              <a:rPr lang="en-US" b="1" dirty="0">
                <a:latin typeface="Times New Roman" pitchFamily="18" charset="0"/>
                <a:cs typeface="Times New Roman" pitchFamily="18" charset="0"/>
              </a:rPr>
              <a:t>1- It stores the cell's hereditary material, or DNA. </a:t>
            </a:r>
          </a:p>
          <a:p>
            <a:pPr marL="0" indent="0" algn="l" rtl="0">
              <a:buNone/>
            </a:pPr>
            <a:r>
              <a:rPr lang="en-US" b="1" dirty="0">
                <a:latin typeface="Times New Roman" pitchFamily="18" charset="0"/>
                <a:cs typeface="Times New Roman" pitchFamily="18" charset="0"/>
              </a:rPr>
              <a:t>2- It coordinates the cell's activities, which include intermediate metabolism, growth, protein synthesis, and reproduction (cell division).</a:t>
            </a:r>
          </a:p>
          <a:p>
            <a:pPr marL="0" indent="0" algn="l" rtl="0">
              <a:buNone/>
            </a:pP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83315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928992" cy="6624736"/>
          </a:xfrm>
        </p:spPr>
        <p:txBody>
          <a:bodyPr>
            <a:normAutofit/>
          </a:bodyPr>
          <a:lstStyle/>
          <a:p>
            <a:pPr marL="0" indent="0" algn="l" rtl="0">
              <a:buNone/>
            </a:pPr>
            <a:r>
              <a:rPr lang="en-US" sz="3500" b="1" dirty="0" err="1">
                <a:solidFill>
                  <a:srgbClr val="0000CC"/>
                </a:solidFill>
                <a:latin typeface="Times New Roman" pitchFamily="18" charset="0"/>
                <a:cs typeface="Times New Roman" pitchFamily="18" charset="0"/>
              </a:rPr>
              <a:t>Sructure</a:t>
            </a:r>
            <a:endParaRPr lang="en-US" sz="3500" b="1" dirty="0">
              <a:solidFill>
                <a:srgbClr val="0000CC"/>
              </a:solidFill>
              <a:latin typeface="Times New Roman" pitchFamily="18" charset="0"/>
              <a:cs typeface="Times New Roman" pitchFamily="18" charset="0"/>
            </a:endParaRPr>
          </a:p>
          <a:p>
            <a:pPr marL="0" indent="0" algn="l" rtl="0">
              <a:buNone/>
            </a:pPr>
            <a:r>
              <a:rPr lang="en-US" sz="2400" b="1" dirty="0">
                <a:latin typeface="Times New Roman" pitchFamily="18" charset="0"/>
                <a:cs typeface="Times New Roman" pitchFamily="18" charset="0"/>
              </a:rPr>
              <a:t>• The nucleus bounded by a double membrane called the nuclear envelope in eukaryotic cells. This membrane separates the contents of the nucleus from the cytoplasm. </a:t>
            </a:r>
          </a:p>
          <a:p>
            <a:pPr marL="0" indent="0" algn="l" rtl="0">
              <a:buNone/>
            </a:pPr>
            <a:r>
              <a:rPr lang="en-US" sz="2400" b="1" dirty="0">
                <a:latin typeface="Times New Roman" pitchFamily="18" charset="0"/>
                <a:cs typeface="Times New Roman" pitchFamily="18" charset="0"/>
              </a:rPr>
              <a:t>• The two nuclear membranes appear to fuse at nuclear pores, through which material moves between the nucleus and the cytosol.</a:t>
            </a:r>
          </a:p>
          <a:p>
            <a:pPr marL="0" indent="0" algn="l" rtl="0">
              <a:buNone/>
            </a:pPr>
            <a:r>
              <a:rPr lang="en-US" sz="2400" b="1" dirty="0">
                <a:latin typeface="Times New Roman" pitchFamily="18" charset="0"/>
                <a:cs typeface="Times New Roman" pitchFamily="18" charset="0"/>
              </a:rPr>
              <a:t>• Nucleolus:  is the largest structure in the cell nucleus. The nucleolus is responsible for the production of ribosomes; this process is referred to as the ribosome biogenesis. The nucleolus is formed around specific chromosomal regions and it is made up of DNA, RNA and associated proteins (Chromatin). </a:t>
            </a:r>
          </a:p>
          <a:p>
            <a:pPr marL="0" indent="0" algn="l" rtl="0">
              <a:buNone/>
            </a:pPr>
            <a:endParaRPr lang="en-US" sz="2400" b="1" dirty="0">
              <a:latin typeface="Times New Roman" pitchFamily="18" charset="0"/>
              <a:cs typeface="Times New Roman" pitchFamily="18" charset="0"/>
            </a:endParaRPr>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9508" t="30141" r="39118" b="21673"/>
          <a:stretch/>
        </p:blipFill>
        <p:spPr bwMode="auto">
          <a:xfrm>
            <a:off x="5364088" y="4869161"/>
            <a:ext cx="3551829" cy="182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82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88640"/>
            <a:ext cx="8784976" cy="6552728"/>
          </a:xfrm>
        </p:spPr>
        <p:txBody>
          <a:bodyPr>
            <a:normAutofit/>
          </a:bodyPr>
          <a:lstStyle/>
          <a:p>
            <a:pPr marL="0" indent="0" algn="l" rtl="0">
              <a:buNone/>
            </a:pPr>
            <a:r>
              <a:rPr lang="en-US" sz="2400" dirty="0">
                <a:solidFill>
                  <a:srgbClr val="0000CC"/>
                </a:solidFill>
                <a:latin typeface="Times New Roman" pitchFamily="18" charset="0"/>
                <a:cs typeface="Times New Roman" pitchFamily="18" charset="0"/>
              </a:rPr>
              <a:t>֍</a:t>
            </a:r>
            <a:r>
              <a:rPr lang="en-US" sz="2400" b="1" dirty="0">
                <a:solidFill>
                  <a:srgbClr val="FF00FF"/>
                </a:solidFill>
                <a:latin typeface="Times New Roman" pitchFamily="18" charset="0"/>
                <a:cs typeface="Times New Roman" pitchFamily="18" charset="0"/>
              </a:rPr>
              <a:t>Endoplasmic reticulum (ER) </a:t>
            </a:r>
            <a:r>
              <a:rPr lang="en-US" sz="2400" b="1" dirty="0">
                <a:latin typeface="Times New Roman" pitchFamily="18" charset="0"/>
                <a:cs typeface="Times New Roman" pitchFamily="18" charset="0"/>
              </a:rPr>
              <a:t>is network of membranous canals that shares part of its membrane with that of the nucleus.</a:t>
            </a:r>
          </a:p>
          <a:p>
            <a:pPr marL="0" indent="0" algn="l" rtl="0">
              <a:buNone/>
            </a:pPr>
            <a:r>
              <a:rPr lang="en-US" sz="2400" b="1" dirty="0">
                <a:latin typeface="Times New Roman" pitchFamily="18" charset="0"/>
                <a:cs typeface="Times New Roman" pitchFamily="18" charset="0"/>
              </a:rPr>
              <a:t>1- </a:t>
            </a:r>
            <a:r>
              <a:rPr lang="en-US" sz="2400" b="1" dirty="0">
                <a:solidFill>
                  <a:srgbClr val="FF00FF"/>
                </a:solidFill>
                <a:latin typeface="Times New Roman" pitchFamily="18" charset="0"/>
                <a:cs typeface="Times New Roman" pitchFamily="18" charset="0"/>
              </a:rPr>
              <a:t>Endoplasmic reticulum </a:t>
            </a:r>
            <a:r>
              <a:rPr lang="en-US" sz="2400" b="1" dirty="0">
                <a:solidFill>
                  <a:srgbClr val="0000CC"/>
                </a:solidFill>
                <a:latin typeface="Times New Roman" pitchFamily="18" charset="0"/>
                <a:cs typeface="Times New Roman" pitchFamily="18" charset="0"/>
              </a:rPr>
              <a:t>(rough) </a:t>
            </a:r>
            <a:r>
              <a:rPr lang="en-US" sz="2400" b="1" dirty="0">
                <a:latin typeface="Times New Roman" pitchFamily="18" charset="0"/>
                <a:cs typeface="Times New Roman" pitchFamily="18" charset="0"/>
              </a:rPr>
              <a:t>– The rough endoplasmic reticulum is studded with ribosomes. It is major site of membrane protein synthesis.</a:t>
            </a:r>
          </a:p>
          <a:p>
            <a:pPr marL="0" indent="0" algn="l" rtl="0">
              <a:buNone/>
            </a:pPr>
            <a:r>
              <a:rPr lang="en-US" sz="2400" b="1" dirty="0">
                <a:latin typeface="Times New Roman" pitchFamily="18" charset="0"/>
                <a:cs typeface="Times New Roman" pitchFamily="18" charset="0"/>
              </a:rPr>
              <a:t>2- </a:t>
            </a:r>
            <a:r>
              <a:rPr lang="en-US" sz="2400" b="1" dirty="0">
                <a:solidFill>
                  <a:srgbClr val="FF00FF"/>
                </a:solidFill>
                <a:latin typeface="Times New Roman" pitchFamily="18" charset="0"/>
                <a:cs typeface="Times New Roman" pitchFamily="18" charset="0"/>
              </a:rPr>
              <a:t>Endoplasmic reticulum </a:t>
            </a:r>
            <a:r>
              <a:rPr lang="en-US" sz="2400" b="1" dirty="0">
                <a:solidFill>
                  <a:srgbClr val="0000CC"/>
                </a:solidFill>
                <a:latin typeface="Times New Roman" pitchFamily="18" charset="0"/>
                <a:cs typeface="Times New Roman" pitchFamily="18" charset="0"/>
              </a:rPr>
              <a:t>(smooth) </a:t>
            </a:r>
            <a:r>
              <a:rPr lang="en-US" sz="2400" b="1" dirty="0">
                <a:latin typeface="Times New Roman" pitchFamily="18" charset="0"/>
                <a:cs typeface="Times New Roman" pitchFamily="18" charset="0"/>
              </a:rPr>
              <a:t>– The smooth endoplasmic reticulum is smooth because it lacks ribosomes. It is major site of lipid synthesis.</a:t>
            </a:r>
          </a:p>
          <a:p>
            <a:pPr marL="0" indent="0" algn="l" rtl="0">
              <a:buNone/>
            </a:pPr>
            <a:r>
              <a:rPr lang="en-US" sz="2400" b="1" dirty="0">
                <a:latin typeface="Times New Roman" pitchFamily="18" charset="0"/>
                <a:cs typeface="Times New Roman" pitchFamily="18" charset="0"/>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068960"/>
            <a:ext cx="5256584" cy="3394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695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88640"/>
            <a:ext cx="8856984" cy="6480720"/>
          </a:xfrm>
        </p:spPr>
        <p:txBody>
          <a:bodyPr/>
          <a:lstStyle/>
          <a:p>
            <a:pPr marL="0" indent="0" algn="l" rtl="0">
              <a:buNone/>
            </a:pPr>
            <a:r>
              <a:rPr lang="en-US" b="1" dirty="0">
                <a:solidFill>
                  <a:srgbClr val="0000CC"/>
                </a:solidFill>
              </a:rPr>
              <a:t>֍</a:t>
            </a:r>
            <a:r>
              <a:rPr lang="en-US" b="1" dirty="0">
                <a:solidFill>
                  <a:srgbClr val="FF00FF"/>
                </a:solidFill>
                <a:latin typeface="Times New Roman" pitchFamily="18" charset="0"/>
                <a:cs typeface="Times New Roman" pitchFamily="18" charset="0"/>
              </a:rPr>
              <a:t>Lysosomes: </a:t>
            </a:r>
            <a:r>
              <a:rPr lang="en-US" sz="2400" b="1" dirty="0">
                <a:latin typeface="Times New Roman" pitchFamily="18" charset="0"/>
                <a:cs typeface="Times New Roman" pitchFamily="18" charset="0"/>
              </a:rPr>
              <a:t>are tiny sacs filled with fluid containing enzymes (i.e. proteins that act as biological catalysts) which digest large molecules, also responsible for breaking down and getting rid of waste products of the cell.</a:t>
            </a:r>
          </a:p>
          <a:p>
            <a:pPr marL="0" indent="0" algn="l" rtl="0">
              <a:buNone/>
            </a:pPr>
            <a:endParaRPr lang="en-US" sz="2400" b="1" dirty="0">
              <a:latin typeface="Times New Roman" pitchFamily="18" charset="0"/>
              <a:cs typeface="Times New Roman" pitchFamily="18" charset="0"/>
            </a:endParaRPr>
          </a:p>
          <a:p>
            <a:pPr marL="0" indent="0" algn="l" rtl="0">
              <a:buNone/>
            </a:pPr>
            <a:endParaRPr lang="en-US" sz="2400" b="1" dirty="0">
              <a:latin typeface="Times New Roman" pitchFamily="18" charset="0"/>
              <a:cs typeface="Times New Roman" pitchFamily="18" charset="0"/>
            </a:endParaRPr>
          </a:p>
          <a:p>
            <a:pPr marL="0" indent="0" algn="l" rtl="0">
              <a:buNone/>
            </a:pPr>
            <a:endParaRPr lang="en-US" sz="2400" b="1" dirty="0">
              <a:latin typeface="Times New Roman" pitchFamily="18" charset="0"/>
              <a:cs typeface="Times New Roman" pitchFamily="18" charset="0"/>
            </a:endParaRPr>
          </a:p>
          <a:p>
            <a:pPr marL="0" indent="0" algn="l" rtl="0">
              <a:buNone/>
            </a:pPr>
            <a:endParaRPr lang="en-US" sz="2400" b="1" dirty="0">
              <a:latin typeface="Times New Roman" pitchFamily="18" charset="0"/>
              <a:cs typeface="Times New Roman" pitchFamily="18" charset="0"/>
            </a:endParaRPr>
          </a:p>
          <a:p>
            <a:pPr marL="0" indent="0" algn="l" rtl="0">
              <a:buNone/>
            </a:pPr>
            <a:r>
              <a:rPr lang="hy-AM" b="1" dirty="0">
                <a:solidFill>
                  <a:srgbClr val="0000CC"/>
                </a:solidFill>
              </a:rPr>
              <a:t>֍</a:t>
            </a:r>
            <a:r>
              <a:rPr lang="en-US" sz="2400" b="1" dirty="0">
                <a:latin typeface="Times New Roman" pitchFamily="18" charset="0"/>
                <a:cs typeface="Times New Roman" pitchFamily="18" charset="0"/>
              </a:rPr>
              <a:t> </a:t>
            </a:r>
            <a:r>
              <a:rPr lang="en-US" b="1" dirty="0">
                <a:solidFill>
                  <a:srgbClr val="FF00FF"/>
                </a:solidFill>
                <a:latin typeface="Times New Roman" pitchFamily="18" charset="0"/>
                <a:cs typeface="Times New Roman" pitchFamily="18" charset="0"/>
              </a:rPr>
              <a:t>Ribosome: </a:t>
            </a:r>
          </a:p>
          <a:p>
            <a:pPr marL="0" indent="0" algn="l" rtl="0">
              <a:buNone/>
            </a:pPr>
            <a:r>
              <a:rPr lang="en-US" sz="2400" b="1" dirty="0">
                <a:solidFill>
                  <a:srgbClr val="FF00FF"/>
                </a:solidFill>
                <a:latin typeface="Times New Roman" pitchFamily="18" charset="0"/>
                <a:cs typeface="Times New Roman" pitchFamily="18" charset="0"/>
              </a:rPr>
              <a:t>Structure:</a:t>
            </a:r>
            <a:r>
              <a:rPr lang="en-US" sz="2400" b="1" dirty="0">
                <a:latin typeface="Times New Roman" pitchFamily="18" charset="0"/>
                <a:cs typeface="Times New Roman" pitchFamily="18" charset="0"/>
              </a:rPr>
              <a:t> Macromolecular complex of proteins and RNA </a:t>
            </a:r>
          </a:p>
          <a:p>
            <a:pPr marL="0" indent="0" algn="l" rtl="0">
              <a:buNone/>
            </a:pPr>
            <a:r>
              <a:rPr lang="en-US" sz="2400" b="1" dirty="0">
                <a:latin typeface="Times New Roman" pitchFamily="18" charset="0"/>
                <a:cs typeface="Times New Roman" pitchFamily="18" charset="0"/>
              </a:rPr>
              <a:t>Each ribosome consists of large subunit and a small subunit. Using the templates and instructions provided by two different types of RNA, ribosomes synthesize a variety of proteins that are essential to the survival of the cell.</a:t>
            </a:r>
          </a:p>
          <a:p>
            <a:pPr marL="0" indent="0" algn="l" rtl="0">
              <a:buNone/>
            </a:pPr>
            <a:endParaRPr lang="en-US" sz="2400" b="1" dirty="0">
              <a:latin typeface="Times New Roman" pitchFamily="18" charset="0"/>
              <a:cs typeface="Times New Roman" pitchFamily="18" charset="0"/>
            </a:endParaRPr>
          </a:p>
          <a:p>
            <a:pPr marL="0" indent="0" algn="l" rtl="0">
              <a:buNone/>
            </a:pPr>
            <a:endParaRPr lang="en-US" sz="2400" b="1" dirty="0">
              <a:latin typeface="Times New Roman" pitchFamily="18" charset="0"/>
              <a:cs typeface="Times New Roman" pitchFamily="18"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669" t="35282" r="47525" b="46875"/>
          <a:stretch/>
        </p:blipFill>
        <p:spPr bwMode="auto">
          <a:xfrm>
            <a:off x="4427984" y="1746328"/>
            <a:ext cx="4008120" cy="182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5844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8856984" cy="6552728"/>
          </a:xfrm>
        </p:spPr>
        <p:txBody>
          <a:bodyPr/>
          <a:lstStyle/>
          <a:p>
            <a:pPr marL="0" indent="0" algn="l" rtl="0">
              <a:buNone/>
            </a:pPr>
            <a:r>
              <a:rPr lang="en-US" sz="2800" b="1" dirty="0">
                <a:solidFill>
                  <a:srgbClr val="FF00FF"/>
                </a:solidFill>
                <a:latin typeface="Times New Roman" pitchFamily="18" charset="0"/>
                <a:cs typeface="Times New Roman" pitchFamily="18" charset="0"/>
              </a:rPr>
              <a:t>Types: </a:t>
            </a:r>
          </a:p>
          <a:p>
            <a:pPr marL="0" indent="0" algn="l" rtl="0">
              <a:buNone/>
            </a:pPr>
            <a:r>
              <a:rPr lang="en-US" sz="2400" b="1" dirty="0">
                <a:latin typeface="Times New Roman" pitchFamily="18" charset="0"/>
                <a:cs typeface="Times New Roman" pitchFamily="18" charset="0"/>
              </a:rPr>
              <a:t>1. </a:t>
            </a:r>
            <a:r>
              <a:rPr lang="en-US" sz="2400" b="1" dirty="0">
                <a:solidFill>
                  <a:srgbClr val="0000CC"/>
                </a:solidFill>
                <a:latin typeface="Times New Roman" pitchFamily="18" charset="0"/>
                <a:cs typeface="Times New Roman" pitchFamily="18" charset="0"/>
              </a:rPr>
              <a:t>Attached to RER</a:t>
            </a:r>
            <a:r>
              <a:rPr lang="en-US" sz="2400" b="1" dirty="0">
                <a:latin typeface="Times New Roman" pitchFamily="18" charset="0"/>
                <a:cs typeface="Times New Roman" pitchFamily="18" charset="0"/>
              </a:rPr>
              <a:t> – synthesize membrane, or secreted, organelle proteins. </a:t>
            </a:r>
          </a:p>
          <a:p>
            <a:pPr marL="0" indent="0" algn="l" rtl="0">
              <a:buNone/>
            </a:pPr>
            <a:r>
              <a:rPr lang="en-US" sz="2400" b="1" dirty="0">
                <a:latin typeface="Times New Roman" pitchFamily="18" charset="0"/>
                <a:cs typeface="Times New Roman" pitchFamily="18" charset="0"/>
              </a:rPr>
              <a:t>2. </a:t>
            </a:r>
            <a:r>
              <a:rPr lang="en-US" sz="2400" b="1" dirty="0">
                <a:solidFill>
                  <a:srgbClr val="0000CC"/>
                </a:solidFill>
                <a:latin typeface="Times New Roman" pitchFamily="18" charset="0"/>
                <a:cs typeface="Times New Roman" pitchFamily="18" charset="0"/>
              </a:rPr>
              <a:t>Free in cytoplasm </a:t>
            </a:r>
            <a:r>
              <a:rPr lang="en-US" sz="2400" b="1" dirty="0">
                <a:latin typeface="Times New Roman" pitchFamily="18" charset="0"/>
                <a:cs typeface="Times New Roman" pitchFamily="18" charset="0"/>
              </a:rPr>
              <a:t>– synthesize other proteins for cytoplasm or other organelles</a:t>
            </a:r>
          </a:p>
          <a:p>
            <a:pPr marL="0" indent="0" algn="l" rtl="0">
              <a:buNone/>
            </a:pPr>
            <a:r>
              <a:rPr lang="en-US" sz="2800" b="1" dirty="0">
                <a:solidFill>
                  <a:srgbClr val="C00000"/>
                </a:solidFill>
                <a:latin typeface="Times New Roman" pitchFamily="18" charset="0"/>
                <a:cs typeface="Times New Roman" pitchFamily="18" charset="0"/>
              </a:rPr>
              <a:t>Function:</a:t>
            </a:r>
            <a:r>
              <a:rPr lang="en-US" sz="2400" b="1" dirty="0">
                <a:latin typeface="Times New Roman" pitchFamily="18" charset="0"/>
                <a:cs typeface="Times New Roman" pitchFamily="18" charset="0"/>
              </a:rPr>
              <a:t> Protein biosynthesis takes place on ribosomes which are small organelles present in all organisms. </a:t>
            </a:r>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212976"/>
            <a:ext cx="4536504" cy="3240360"/>
          </a:xfrm>
          <a:prstGeom prst="rect">
            <a:avLst/>
          </a:prstGeom>
          <a:noFill/>
        </p:spPr>
      </p:pic>
    </p:spTree>
    <p:extLst>
      <p:ext uri="{BB962C8B-B14F-4D97-AF65-F5344CB8AC3E}">
        <p14:creationId xmlns:p14="http://schemas.microsoft.com/office/powerpoint/2010/main" val="2401752182"/>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4162</TotalTime>
  <Words>1346</Words>
  <Application>Microsoft Office PowerPoint</Application>
  <PresentationFormat>عرض على الشاشة (3:4)‏</PresentationFormat>
  <Paragraphs>83</Paragraphs>
  <Slides>20</Slides>
  <Notes>2</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سمة Office</vt:lpstr>
      <vt:lpstr>                                                   Department of Anesthesia Techniques                             Title of the lecture:-  The cell                                 Lec -2- The Cell           </vt:lpstr>
      <vt:lpstr>عرض تقديمي في PowerPoint</vt:lpstr>
      <vt:lpstr>Structure: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Anesthesia Techniques                             Title of the lecture:-  The cell                                    Lec -2- The Cell           Prof. Dr. Younis A. Alkhafaji</dc:title>
  <dc:creator>AL_faris</dc:creator>
  <cp:lastModifiedBy>Maher</cp:lastModifiedBy>
  <cp:revision>53</cp:revision>
  <dcterms:created xsi:type="dcterms:W3CDTF">2022-12-16T14:01:10Z</dcterms:created>
  <dcterms:modified xsi:type="dcterms:W3CDTF">1980-01-02T22:23:48Z</dcterms:modified>
</cp:coreProperties>
</file>