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8"/>
  </p:notesMasterIdLst>
  <p:sldIdLst>
    <p:sldId id="256" r:id="rId2"/>
    <p:sldId id="266" r:id="rId3"/>
    <p:sldId id="273" r:id="rId4"/>
    <p:sldId id="267" r:id="rId5"/>
    <p:sldId id="268" r:id="rId6"/>
    <p:sldId id="269" r:id="rId7"/>
    <p:sldId id="270" r:id="rId8"/>
    <p:sldId id="271" r:id="rId9"/>
    <p:sldId id="272" r:id="rId10"/>
    <p:sldId id="278" r:id="rId11"/>
    <p:sldId id="265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2" r:id="rId23"/>
    <p:sldId id="280" r:id="rId24"/>
    <p:sldId id="279" r:id="rId25"/>
    <p:sldId id="257" r:id="rId26"/>
    <p:sldId id="258" r:id="rId27"/>
    <p:sldId id="259" r:id="rId28"/>
    <p:sldId id="260" r:id="rId29"/>
    <p:sldId id="261" r:id="rId30"/>
    <p:sldId id="262" r:id="rId31"/>
    <p:sldId id="263" r:id="rId32"/>
    <p:sldId id="264" r:id="rId33"/>
    <p:sldId id="294" r:id="rId34"/>
    <p:sldId id="293" r:id="rId35"/>
    <p:sldId id="296" r:id="rId36"/>
    <p:sldId id="29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6"/>
    <p:restoredTop sz="94665"/>
  </p:normalViewPr>
  <p:slideViewPr>
    <p:cSldViewPr snapToGrid="0">
      <p:cViewPr varScale="1">
        <p:scale>
          <a:sx n="92" d="100"/>
          <a:sy n="92" d="100"/>
        </p:scale>
        <p:origin x="19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8CFDD-256A-8748-AF20-A2533303AD4A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758E-8002-C641-A4D5-51003EA24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3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Prepositions == </a:t>
            </a:r>
            <a:r>
              <a:rPr lang="ar-SA" dirty="0"/>
              <a:t>حروف الجر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A5758E-8002-C641-A4D5-51003EA24E8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5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56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51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25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92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2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42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6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7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04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30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9AD1B-53BF-8D47-8A24-3502A9119A02}" type="datetimeFigureOut">
              <a:rPr lang="en-US" smtClean="0"/>
              <a:t>2/17/25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99E55D6-4E72-B940-9403-EAA57347171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74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91E2B-2E95-B111-D55A-D2D65BAE7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0595" y="1627332"/>
            <a:ext cx="10122564" cy="254143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400" b="1" cap="none" dirty="0">
                <a:effectLst/>
                <a:ea typeface="Calibri" panose="020F0502020204030204" pitchFamily="34" charset="0"/>
              </a:rPr>
              <a:t>Types Of Pronouns</a:t>
            </a:r>
            <a:br>
              <a:rPr lang="en-US" sz="4400" b="1" cap="none" dirty="0">
                <a:effectLst/>
                <a:ea typeface="Calibri" panose="020F0502020204030204" pitchFamily="34" charset="0"/>
              </a:rPr>
            </a:br>
            <a:endParaRPr lang="en-GB" sz="4400" b="1" cap="none" dirty="0">
              <a:effectLst/>
              <a:ea typeface="Calibri" panose="020F0502020204030204" pitchFamily="34" charset="0"/>
            </a:endParaRPr>
          </a:p>
        </p:txBody>
      </p:sp>
      <p:pic>
        <p:nvPicPr>
          <p:cNvPr id="4" name="Google Shape;131;p13">
            <a:extLst>
              <a:ext uri="{FF2B5EF4-FFF2-40B4-BE49-F238E27FC236}">
                <a16:creationId xmlns:a16="http://schemas.microsoft.com/office/drawing/2014/main" id="{9F2C6E38-0548-1E03-98E8-15A7304D65D3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36205" y="200499"/>
            <a:ext cx="1194538" cy="1203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2;p13">
            <a:extLst>
              <a:ext uri="{FF2B5EF4-FFF2-40B4-BE49-F238E27FC236}">
                <a16:creationId xmlns:a16="http://schemas.microsoft.com/office/drawing/2014/main" id="{E12E3F0B-5B71-EFB2-A0B6-D51B318AE94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54" y="200500"/>
            <a:ext cx="1194538" cy="12035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448657AC-E27D-361D-98F6-6362E510B4D8}"/>
              </a:ext>
            </a:extLst>
          </p:cNvPr>
          <p:cNvSpPr txBox="1"/>
          <p:nvPr/>
        </p:nvSpPr>
        <p:spPr>
          <a:xfrm>
            <a:off x="1820805" y="218957"/>
            <a:ext cx="8305800" cy="189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Al-Mustaqbal University / College of Engineering &amp; Technology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 of Computer Techniques Engineering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 (1)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(English) / Code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UOMU000002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term – Lecture No. 1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A8D9F4-1235-A63B-B7BD-F6D9202416EB}"/>
              </a:ext>
            </a:extLst>
          </p:cNvPr>
          <p:cNvSpPr txBox="1"/>
          <p:nvPr/>
        </p:nvSpPr>
        <p:spPr>
          <a:xfrm>
            <a:off x="2250595" y="3707098"/>
            <a:ext cx="4381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Noor AbdAlKarem Mohammedali</a:t>
            </a:r>
          </a:p>
          <a:p>
            <a:pPr algn="ctr" rt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Email: noor.abdulkareem@uomus.edu.iq</a:t>
            </a:r>
            <a:endParaRPr lang="en-US" sz="1800" dirty="0">
              <a:solidFill>
                <a:srgbClr val="4C2A13">
                  <a:alpha val="10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r" defTabSz="914400" rtl="1" eaLnBrk="1" latinLnBrk="0" hangingPunct="1"/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9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4AFD-644B-F8A1-7B66-5410ABAF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02" y="2588349"/>
            <a:ext cx="9603275" cy="1049235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20194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02D14-C2B5-7CC4-0F99-8DF6D6DC2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7CCFE-BE9E-FBF4-6B97-57FC8D39A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10122564" cy="2541431"/>
          </a:xfrm>
        </p:spPr>
        <p:txBody>
          <a:bodyPr>
            <a:normAutofit/>
          </a:bodyPr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Nouns</a:t>
            </a:r>
            <a:endParaRPr lang="en-US" sz="4400" cap="none" dirty="0"/>
          </a:p>
        </p:txBody>
      </p:sp>
      <p:pic>
        <p:nvPicPr>
          <p:cNvPr id="4" name="Google Shape;131;p13">
            <a:extLst>
              <a:ext uri="{FF2B5EF4-FFF2-40B4-BE49-F238E27FC236}">
                <a16:creationId xmlns:a16="http://schemas.microsoft.com/office/drawing/2014/main" id="{325B6CBF-6B5F-B92E-E5D0-14E7886ECC3F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36205" y="200499"/>
            <a:ext cx="1194538" cy="1203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2;p13">
            <a:extLst>
              <a:ext uri="{FF2B5EF4-FFF2-40B4-BE49-F238E27FC236}">
                <a16:creationId xmlns:a16="http://schemas.microsoft.com/office/drawing/2014/main" id="{A5B654B0-B196-8DFC-6B04-354694DD329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54" y="200500"/>
            <a:ext cx="1194538" cy="120359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3DF19E2-2C40-027D-16F6-0EBA714D7956}"/>
              </a:ext>
            </a:extLst>
          </p:cNvPr>
          <p:cNvSpPr txBox="1"/>
          <p:nvPr/>
        </p:nvSpPr>
        <p:spPr>
          <a:xfrm>
            <a:off x="2250595" y="3707098"/>
            <a:ext cx="4381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 defTabSz="914400" rtl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Noor AbdAlKarem Mohammedali</a:t>
            </a:r>
          </a:p>
          <a:p>
            <a:pPr algn="ctr" rt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Email: noor.abdulkareem@uomus.edu.iq</a:t>
            </a:r>
            <a:endParaRPr lang="en-US" sz="1800" dirty="0">
              <a:solidFill>
                <a:srgbClr val="4C2A13">
                  <a:alpha val="10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r" defTabSz="914400" rtl="1" eaLnBrk="1" latinLnBrk="0" hangingPunct="1"/>
            <a:r>
              <a:rPr lang="en-GB" dirty="0"/>
              <a:t> </a:t>
            </a:r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56CE24E7-2609-91FF-C057-7D4BE9BA7292}"/>
              </a:ext>
            </a:extLst>
          </p:cNvPr>
          <p:cNvSpPr txBox="1"/>
          <p:nvPr/>
        </p:nvSpPr>
        <p:spPr>
          <a:xfrm>
            <a:off x="1820805" y="200499"/>
            <a:ext cx="8305800" cy="189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Al-Mustaqbal University / College of Engineering &amp; Technology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 of Computer Techniques Engineering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 (1)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(English) / Code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UOMU000002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term – Lecture No.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8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3965900-0540-A490-2D7D-A1029FFFD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is a noun?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68DA2BB-BDFE-07B9-7346-9BE416D33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828800"/>
            <a:ext cx="8153400" cy="4419600"/>
          </a:xfrm>
        </p:spPr>
        <p:txBody>
          <a:bodyPr>
            <a:normAutofit/>
          </a:bodyPr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noun is a person, place, thing or idea</a:t>
            </a:r>
          </a:p>
          <a:p>
            <a:pPr marL="0" indent="0">
              <a:buNone/>
              <a:defRPr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following sentence, what are the nouns?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children like ice cream.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0BC4078-4D0C-859E-3F7F-0CDE51646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Examples of Nouns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0D3E96-528C-9CFF-19CA-7E8F9E808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Cat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Mall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Atlanta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Oxford Middle School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Bag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Ahmed</a:t>
            </a:r>
          </a:p>
          <a:p>
            <a:pPr eaLnBrk="1" hangingPunct="1"/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19A7B31-1C5A-CCEA-F616-8BCBA7D50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Types of Nouns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3DD7E72-55AE-1F25-101B-CB209924BF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Proper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Common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Possessive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Concrete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Abstract Nouns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Collective Nouns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6511832-2411-1DF2-89B6-1719FE0A9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Proper Nouns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003762B-867A-E63B-1EE5-12946B0AB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proper noun is a </a:t>
            </a:r>
            <a:r>
              <a:rPr lang="en-US" altLang="en-US" sz="27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specific</a:t>
            </a:r>
            <a:r>
              <a:rPr lang="en-US" altLang="en-US" sz="27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person, place or thing</a:t>
            </a:r>
          </a:p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proper noun usually begins with a Capital Letter</a:t>
            </a:r>
          </a:p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 are days of the week, holidays, religions, months, organizations, institutions and names</a:t>
            </a:r>
          </a:p>
          <a:p>
            <a:pPr eaLnBrk="1" hangingPunct="1"/>
            <a:r>
              <a:rPr lang="en-US" altLang="en-US" sz="27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Oxford Middle School is a proper noun, Monday, May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B21152A-F562-F794-C97B-F2D260911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Common Nouns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32B5148-5FCF-F99A-EA79-28FCED795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common noun refers to a person, place or thing in a </a:t>
            </a:r>
            <a:r>
              <a:rPr lang="en-US" altLang="en-US" sz="28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general sense</a:t>
            </a:r>
            <a:endParaRPr lang="en-US" altLang="en-US" sz="28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Common nouns only begin with a capital letter when they are at the beginning of a sentence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 include: house, car, sidewalk, dog, school, work, book, newspaper, beach, towel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D1EFCEE-D6B1-722E-D57B-91AD6D2FB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Plural Nouns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4A61284-0662-DB23-9EC1-3E311CC24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nouns indicate more than one person or thing</a:t>
            </a: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nouns end in </a:t>
            </a:r>
            <a:r>
              <a:rPr lang="ja-JP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‘</a:t>
            </a:r>
            <a:r>
              <a:rPr lang="en-US" altLang="ja-JP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</a:t>
            </a:r>
            <a:r>
              <a:rPr lang="ja-JP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en-US" altLang="ja-JP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or </a:t>
            </a:r>
            <a:r>
              <a:rPr lang="ja-JP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‘</a:t>
            </a:r>
            <a:r>
              <a:rPr lang="en-US" altLang="ja-JP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es</a:t>
            </a:r>
            <a:r>
              <a:rPr lang="ja-JP" altLang="en-US" sz="28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endParaRPr lang="en-US" altLang="ja-JP" sz="28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 include: boxes (plural for box), hats (plural for hat), pencils (plural for pencil)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5C8DD0F-10AD-333C-8085-36427202E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Possessive Nouns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2D8F81C-1F15-5DE8-D347-94317871A9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78" y="2079885"/>
            <a:ext cx="11242622" cy="4267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possessive noun is a noun that changes its form to show it owns something else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Singular possessive– add </a:t>
            </a:r>
            <a:r>
              <a:rPr lang="en-GB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possessive &amp; ends in an s– add ’</a:t>
            </a: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possessive &amp; doesn’t end in an s– ’s</a:t>
            </a:r>
          </a:p>
          <a:p>
            <a:pPr eaLnBrk="1" hangingPunct="1"/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Examples: Sophie</a:t>
            </a:r>
            <a:r>
              <a:rPr lang="ja-JP" altLang="en-US" sz="24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en-US" altLang="ja-JP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s, teacher</a:t>
            </a:r>
            <a:r>
              <a:rPr lang="ja-JP" altLang="en-US" sz="240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  <a:r>
              <a:rPr lang="en-US" altLang="ja-JP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s, cats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52847F6-DA11-4BEB-972A-D9B49F280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Concrete Nouns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2DD7A6B-681B-DA31-F420-23F63C494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concrete noun is any object or person that can be experienced through your senses: sight, sound, taste, touch, smell</a:t>
            </a:r>
          </a:p>
          <a:p>
            <a:pPr eaLnBrk="1" hangingPunct="1"/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Example: teacher, dog, beach, wave, 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8878-627A-305B-F0D9-5816A2D0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Pronoun &amp; Types of Pronoun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8BC9C-F23C-FA84-3FEF-6E2FE8BB2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70729" cy="3450613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is pronoun? </a:t>
            </a:r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word which is used in place of a noun is called pronoun. </a:t>
            </a:r>
            <a:endParaRPr lang="ar-SA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he, she, it, I, we, you, they etc. There are different types of pronoun.</a:t>
            </a:r>
            <a:b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Examples of Pronoun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Stiffen is a good boy. He obeys his parents.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Einstein was a famous scientist. He was very genius.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doing here?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am good player of hockey.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Here in these sentences you can see that he, he, you, and I are used as pronouns respectively. </a:t>
            </a:r>
            <a:endParaRPr lang="en-GB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4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6638B26-7378-0383-DB49-C985FE8F9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Abstract Nouns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81543DE-1A9A-A159-AA61-DE0841341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abstract noun cannot be experienced through the senses</a:t>
            </a:r>
          </a:p>
          <a:p>
            <a:pPr marL="0" indent="0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thought, memory, childhood, daydream, justice, peace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5">
            <a:extLst>
              <a:ext uri="{FF2B5EF4-FFF2-40B4-BE49-F238E27FC236}">
                <a16:creationId xmlns:a16="http://schemas.microsoft.com/office/drawing/2014/main" id="{1A521F62-24A7-51DA-A560-D02693C6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Collective Nouns</a:t>
            </a:r>
          </a:p>
        </p:txBody>
      </p:sp>
      <p:sp>
        <p:nvSpPr>
          <p:cNvPr id="23554" name="Content Placeholder 6">
            <a:extLst>
              <a:ext uri="{FF2B5EF4-FFF2-40B4-BE49-F238E27FC236}">
                <a16:creationId xmlns:a16="http://schemas.microsoft.com/office/drawing/2014/main" id="{6BBFCFE3-B0F3-D884-F185-DEB978137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223" y="2015732"/>
            <a:ext cx="9870631" cy="4037749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Names a group of people or things.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Can be singular or plural 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Singular when all members of the group act as a single unit – ex. The </a:t>
            </a:r>
            <a:r>
              <a:rPr lang="en-US" altLang="en-US" sz="24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team shares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the field with its opponent. – Singular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Plural when each member of the group acts separately – ex. The </a:t>
            </a:r>
            <a:r>
              <a:rPr lang="en-US" altLang="en-US" sz="24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team share their </a:t>
            </a:r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jokes with each other.</a:t>
            </a:r>
          </a:p>
          <a:p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Examples: team, group, committee, club, family, couple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DABCBA4-A82A-B926-22FB-6B07E9EF7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Practice!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EE68667-0F5A-75CD-B341-3AF1F65CC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 the following sentences, identify the noun(s):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Nada has pretty hair.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 Monday  Ali is going to the beach.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Ahmed did well on the math test.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English is the best class!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3153F-ED75-F821-03D5-8B20C7D415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A03CC-0C43-9A8E-F5FE-5374CDE4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02" y="2588349"/>
            <a:ext cx="9603275" cy="1049235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707312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DF9DC-C982-17E6-9C00-9191DFBDF2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1BE5A-0F5B-2FEA-CDB1-B2E3E9FEE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3924" y="1165667"/>
            <a:ext cx="10122564" cy="2541431"/>
          </a:xfrm>
        </p:spPr>
        <p:txBody>
          <a:bodyPr>
            <a:normAutofit/>
          </a:bodyPr>
          <a:lstStyle/>
          <a:p>
            <a:r>
              <a:rPr lang="en-GB" sz="4400" b="1" cap="none" dirty="0"/>
              <a:t>Questions And</a:t>
            </a:r>
            <a:r>
              <a:rPr lang="ar-SA" sz="4400" b="1" cap="none" dirty="0"/>
              <a:t> </a:t>
            </a:r>
            <a:r>
              <a:rPr lang="en-GB" sz="4400" b="1" cap="none" dirty="0"/>
              <a:t>Negatives</a:t>
            </a:r>
            <a:br>
              <a:rPr lang="ar-SA" sz="4400" b="1" cap="none" dirty="0"/>
            </a:br>
            <a:r>
              <a:rPr lang="ar-SA" sz="4400" b="1" cap="none" dirty="0"/>
              <a:t>     </a:t>
            </a:r>
            <a:r>
              <a:rPr lang="en-GB" sz="4400" b="1" cap="none" dirty="0"/>
              <a:t>               </a:t>
            </a:r>
            <a:endParaRPr lang="en-US" sz="4400" cap="none" dirty="0"/>
          </a:p>
        </p:txBody>
      </p:sp>
      <p:pic>
        <p:nvPicPr>
          <p:cNvPr id="4" name="Google Shape;131;p13">
            <a:extLst>
              <a:ext uri="{FF2B5EF4-FFF2-40B4-BE49-F238E27FC236}">
                <a16:creationId xmlns:a16="http://schemas.microsoft.com/office/drawing/2014/main" id="{61F083B5-9F94-3C3B-FA1C-1110C954919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36205" y="200499"/>
            <a:ext cx="1194538" cy="1203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2;p13">
            <a:extLst>
              <a:ext uri="{FF2B5EF4-FFF2-40B4-BE49-F238E27FC236}">
                <a16:creationId xmlns:a16="http://schemas.microsoft.com/office/drawing/2014/main" id="{D353EB3C-D7F1-D231-B4B0-B6FBF6365D9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54" y="200500"/>
            <a:ext cx="1194538" cy="120359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4A38C0B-AE07-EBDE-D015-C084F1FFC574}"/>
              </a:ext>
            </a:extLst>
          </p:cNvPr>
          <p:cNvSpPr txBox="1"/>
          <p:nvPr/>
        </p:nvSpPr>
        <p:spPr>
          <a:xfrm>
            <a:off x="2250595" y="3707098"/>
            <a:ext cx="4381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Noor AbdAlKarem Mohammedali</a:t>
            </a:r>
          </a:p>
          <a:p>
            <a:pPr algn="ctr" rt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Email: noor.abdulkareem@uomus.edu.iq</a:t>
            </a:r>
            <a:endParaRPr lang="en-US" sz="1800" dirty="0">
              <a:solidFill>
                <a:srgbClr val="4C2A13">
                  <a:alpha val="10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r" defTabSz="914400" rtl="1" eaLnBrk="1" latinLnBrk="0" hangingPunct="1"/>
            <a:r>
              <a:rPr lang="en-GB" dirty="0"/>
              <a:t> </a:t>
            </a:r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BC4ADF72-8999-2AD2-8E1E-DAA71CE6DE7F}"/>
              </a:ext>
            </a:extLst>
          </p:cNvPr>
          <p:cNvSpPr txBox="1"/>
          <p:nvPr/>
        </p:nvSpPr>
        <p:spPr>
          <a:xfrm>
            <a:off x="1820805" y="218957"/>
            <a:ext cx="8305800" cy="189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Al-Mustaqbal University / College of Engineering &amp; Technology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 of Computer Techniques Engineering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 (1)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(English) / Code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UOMU000002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term – Lecture No.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&amp; 5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68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FF0B-65AD-A659-850A-1ADDDFFD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Yes/No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F0333-463A-0A7E-7231-129636AC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559639" cy="4351338"/>
          </a:xfrm>
        </p:spPr>
        <p:txBody>
          <a:bodyPr>
            <a:normAutofit/>
          </a:bodyPr>
          <a:lstStyle/>
          <a:p>
            <a:r>
              <a:rPr lang="en-GB" b="1" i="1" dirty="0"/>
              <a:t>Are</a:t>
            </a:r>
            <a:r>
              <a:rPr lang="en-GB" i="1" dirty="0"/>
              <a:t> </a:t>
            </a:r>
            <a:r>
              <a:rPr lang="en-GB" b="1" i="1" u="sng" dirty="0"/>
              <a:t>they</a:t>
            </a:r>
            <a:r>
              <a:rPr lang="en-GB" i="1" dirty="0"/>
              <a:t> working hard?</a:t>
            </a:r>
            <a:r>
              <a:rPr lang="ar-SA" i="1" dirty="0"/>
              <a:t> </a:t>
            </a:r>
            <a:r>
              <a:rPr lang="en-GB" i="1" dirty="0"/>
              <a:t> Yes, </a:t>
            </a:r>
            <a:r>
              <a:rPr lang="en-GB" b="1" i="1" u="sng" dirty="0"/>
              <a:t>They</a:t>
            </a:r>
            <a:r>
              <a:rPr lang="en-GB" i="1" dirty="0"/>
              <a:t> </a:t>
            </a:r>
            <a:r>
              <a:rPr lang="en-GB" b="1" i="1" dirty="0"/>
              <a:t>are</a:t>
            </a:r>
            <a:r>
              <a:rPr lang="en-GB" i="1" dirty="0"/>
              <a:t> working hard.</a:t>
            </a:r>
            <a:br>
              <a:rPr lang="en-GB" i="1" dirty="0"/>
            </a:br>
            <a:endParaRPr lang="en-GB" i="1" dirty="0"/>
          </a:p>
          <a:p>
            <a:r>
              <a:rPr lang="en-GB" b="1" i="1" dirty="0"/>
              <a:t>Will</a:t>
            </a:r>
            <a:r>
              <a:rPr lang="en-GB" i="1" dirty="0"/>
              <a:t> </a:t>
            </a:r>
            <a:r>
              <a:rPr lang="en-GB" b="1" i="1" u="sng" dirty="0"/>
              <a:t>they</a:t>
            </a:r>
            <a:r>
              <a:rPr lang="en-GB" i="1" dirty="0"/>
              <a:t> be working hard? </a:t>
            </a:r>
            <a:r>
              <a:rPr lang="ar-SA" i="1" dirty="0"/>
              <a:t> </a:t>
            </a:r>
            <a:r>
              <a:rPr lang="en-GB" i="1" dirty="0"/>
              <a:t>Yes, </a:t>
            </a:r>
            <a:r>
              <a:rPr lang="en-GB" b="1" i="1" u="sng" dirty="0"/>
              <a:t>They</a:t>
            </a:r>
            <a:r>
              <a:rPr lang="en-GB" i="1" dirty="0"/>
              <a:t> </a:t>
            </a:r>
            <a:r>
              <a:rPr lang="en-GB" b="1" i="1" dirty="0"/>
              <a:t>will</a:t>
            </a:r>
            <a:r>
              <a:rPr lang="en-GB" i="1" dirty="0"/>
              <a:t> be working hard.</a:t>
            </a:r>
            <a:br>
              <a:rPr lang="en-GB" i="1" dirty="0"/>
            </a:br>
            <a:endParaRPr lang="en-GB" i="1" dirty="0"/>
          </a:p>
          <a:p>
            <a:r>
              <a:rPr lang="en-GB" b="1" i="1" dirty="0"/>
              <a:t>Had</a:t>
            </a:r>
            <a:r>
              <a:rPr lang="en-GB" i="1" dirty="0"/>
              <a:t> </a:t>
            </a:r>
            <a:r>
              <a:rPr lang="en-GB" b="1" i="1" u="sng" dirty="0"/>
              <a:t>they</a:t>
            </a:r>
            <a:r>
              <a:rPr lang="en-GB" i="1" dirty="0"/>
              <a:t> worked hard?</a:t>
            </a:r>
            <a:r>
              <a:rPr lang="ar-SA" i="1" dirty="0"/>
              <a:t> </a:t>
            </a:r>
            <a:r>
              <a:rPr lang="en-GB" i="1" dirty="0"/>
              <a:t> Yes, </a:t>
            </a:r>
            <a:r>
              <a:rPr lang="en-GB" b="1" i="1" u="sng" dirty="0"/>
              <a:t>They</a:t>
            </a:r>
            <a:r>
              <a:rPr lang="en-GB" i="1" dirty="0"/>
              <a:t> </a:t>
            </a:r>
            <a:r>
              <a:rPr lang="en-GB" b="1" i="1" dirty="0"/>
              <a:t>had</a:t>
            </a:r>
            <a:r>
              <a:rPr lang="en-GB" i="1" dirty="0"/>
              <a:t> worked hard.</a:t>
            </a:r>
            <a:br>
              <a:rPr lang="en-GB" i="1" dirty="0"/>
            </a:br>
            <a:endParaRPr lang="en-GB" i="1" dirty="0"/>
          </a:p>
          <a:p>
            <a:r>
              <a:rPr lang="en-GB" b="1" i="1" dirty="0"/>
              <a:t>Have</a:t>
            </a:r>
            <a:r>
              <a:rPr lang="en-GB" i="1" dirty="0"/>
              <a:t> </a:t>
            </a:r>
            <a:r>
              <a:rPr lang="en-GB" b="1" i="1" u="sng" dirty="0"/>
              <a:t>they</a:t>
            </a:r>
            <a:r>
              <a:rPr lang="en-GB" i="1" dirty="0"/>
              <a:t> been working hard? </a:t>
            </a:r>
            <a:r>
              <a:rPr lang="ar-SA" i="1" dirty="0"/>
              <a:t> </a:t>
            </a:r>
            <a:r>
              <a:rPr lang="en-GB" i="1" dirty="0"/>
              <a:t>Yes, </a:t>
            </a:r>
            <a:r>
              <a:rPr lang="en-GB" b="1" i="1" u="sng" dirty="0"/>
              <a:t>They</a:t>
            </a:r>
            <a:r>
              <a:rPr lang="en-GB" i="1" dirty="0"/>
              <a:t> </a:t>
            </a:r>
            <a:r>
              <a:rPr lang="en-GB" b="1" i="1" dirty="0"/>
              <a:t>have</a:t>
            </a:r>
            <a:r>
              <a:rPr lang="en-GB" i="1" dirty="0"/>
              <a:t> been working hard.</a:t>
            </a:r>
            <a:br>
              <a:rPr lang="en-GB" i="1" dirty="0"/>
            </a:br>
            <a:endParaRPr lang="en-GB" i="1" dirty="0"/>
          </a:p>
          <a:p>
            <a:r>
              <a:rPr lang="en-GB" b="1" i="1" dirty="0"/>
              <a:t>Might</a:t>
            </a:r>
            <a:r>
              <a:rPr lang="en-GB" i="1" dirty="0"/>
              <a:t> </a:t>
            </a:r>
            <a:r>
              <a:rPr lang="en-GB" b="1" i="1" u="sng" dirty="0"/>
              <a:t>they</a:t>
            </a:r>
            <a:r>
              <a:rPr lang="en-GB" i="1" dirty="0"/>
              <a:t> have been working hard? </a:t>
            </a:r>
            <a:r>
              <a:rPr lang="ar-SA" i="1" dirty="0"/>
              <a:t> </a:t>
            </a:r>
            <a:r>
              <a:rPr lang="en-GB" i="1" dirty="0"/>
              <a:t>Yes, </a:t>
            </a:r>
            <a:r>
              <a:rPr lang="en-GB" b="1" i="1" u="sng" dirty="0"/>
              <a:t>They</a:t>
            </a:r>
            <a:r>
              <a:rPr lang="en-GB" i="1" dirty="0"/>
              <a:t> </a:t>
            </a:r>
            <a:r>
              <a:rPr lang="en-GB" b="1" i="1" dirty="0"/>
              <a:t>might</a:t>
            </a:r>
            <a:r>
              <a:rPr lang="en-GB" i="1" dirty="0"/>
              <a:t> have been working hard.</a:t>
            </a:r>
          </a:p>
        </p:txBody>
      </p:sp>
    </p:spTree>
    <p:extLst>
      <p:ext uri="{BB962C8B-B14F-4D97-AF65-F5344CB8AC3E}">
        <p14:creationId xmlns:p14="http://schemas.microsoft.com/office/powerpoint/2010/main" val="29547785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A3F31-7B74-3F14-9049-235D1136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Negatives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2332B-4EA6-46F5-5C07-68794165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They </a:t>
            </a:r>
            <a:r>
              <a:rPr lang="en-GB" b="1" i="1" dirty="0"/>
              <a:t>are </a:t>
            </a:r>
            <a:r>
              <a:rPr lang="en-GB" b="1" i="1" u="sng" dirty="0"/>
              <a:t>not/</a:t>
            </a:r>
            <a:r>
              <a:rPr lang="en-GB" b="1" i="1" dirty="0"/>
              <a:t>are</a:t>
            </a:r>
            <a:r>
              <a:rPr lang="en-GB" b="1" i="1" u="sng" dirty="0"/>
              <a:t>n't</a:t>
            </a:r>
            <a:r>
              <a:rPr lang="en-GB" i="1" dirty="0"/>
              <a:t> working hard.</a:t>
            </a:r>
          </a:p>
          <a:p>
            <a:r>
              <a:rPr lang="en-GB" i="1" dirty="0"/>
              <a:t>They </a:t>
            </a:r>
            <a:r>
              <a:rPr lang="en-GB" b="1" i="1" dirty="0"/>
              <a:t>will </a:t>
            </a:r>
            <a:r>
              <a:rPr lang="en-GB" b="1" i="1" u="sng" dirty="0"/>
              <a:t>not</a:t>
            </a:r>
            <a:r>
              <a:rPr lang="en-GB" i="1" dirty="0"/>
              <a:t> be working hard.</a:t>
            </a:r>
          </a:p>
          <a:p>
            <a:r>
              <a:rPr lang="en-GB" i="1" dirty="0"/>
              <a:t>They </a:t>
            </a:r>
            <a:r>
              <a:rPr lang="en-GB" b="1" i="1" dirty="0"/>
              <a:t>had </a:t>
            </a:r>
            <a:r>
              <a:rPr lang="en-GB" b="1" i="1" u="sng" dirty="0"/>
              <a:t>not</a:t>
            </a:r>
            <a:r>
              <a:rPr lang="en-GB" i="1" dirty="0"/>
              <a:t> worked hard.</a:t>
            </a:r>
          </a:p>
          <a:p>
            <a:r>
              <a:rPr lang="en-GB" i="1" dirty="0"/>
              <a:t>They </a:t>
            </a:r>
            <a:r>
              <a:rPr lang="en-GB" b="1" i="1" dirty="0"/>
              <a:t>have </a:t>
            </a:r>
            <a:r>
              <a:rPr lang="en-GB" b="1" i="1" u="sng" dirty="0"/>
              <a:t>not</a:t>
            </a:r>
            <a:r>
              <a:rPr lang="en-GB" b="1" i="1" dirty="0"/>
              <a:t> </a:t>
            </a:r>
            <a:r>
              <a:rPr lang="en-GB" i="1" dirty="0"/>
              <a:t>been working hard.</a:t>
            </a:r>
          </a:p>
          <a:p>
            <a:r>
              <a:rPr lang="en-GB" i="1" dirty="0"/>
              <a:t>They </a:t>
            </a:r>
            <a:r>
              <a:rPr lang="en-GB" b="1" i="1" dirty="0"/>
              <a:t>might </a:t>
            </a:r>
            <a:r>
              <a:rPr lang="en-GB" b="1" i="1" u="sng" dirty="0"/>
              <a:t>not</a:t>
            </a:r>
            <a:r>
              <a:rPr lang="en-GB" i="1" dirty="0"/>
              <a:t> have been working hard.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36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1B373-F7EB-5F3A-117D-51A3BC3C9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Present simple and past simple questions and negatives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DB96D-986E-0C4F-A232-AE91BB128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i="1" dirty="0"/>
              <a:t>Do</a:t>
            </a:r>
            <a:r>
              <a:rPr lang="en-GB" i="1" dirty="0"/>
              <a:t> they work hard?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 They work hard.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</a:t>
            </a:r>
            <a:r>
              <a:rPr lang="en-GB" b="1" i="1" dirty="0"/>
              <a:t>do not</a:t>
            </a:r>
            <a:r>
              <a:rPr lang="en-GB" i="1" dirty="0"/>
              <a:t> (</a:t>
            </a:r>
            <a:r>
              <a:rPr lang="en-GB" b="1" i="1" dirty="0"/>
              <a:t>don't</a:t>
            </a:r>
            <a:r>
              <a:rPr lang="en-GB" i="1" dirty="0"/>
              <a:t>) work hard.</a:t>
            </a:r>
          </a:p>
          <a:p>
            <a:r>
              <a:rPr lang="en-GB" b="1" i="1" dirty="0"/>
              <a:t>Does</a:t>
            </a:r>
            <a:r>
              <a:rPr lang="en-GB" i="1" dirty="0"/>
              <a:t> he work hard?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He work</a:t>
            </a:r>
            <a:r>
              <a:rPr lang="en-GB" i="1" dirty="0">
                <a:solidFill>
                  <a:srgbClr val="FF0000"/>
                </a:solidFill>
              </a:rPr>
              <a:t>s</a:t>
            </a:r>
            <a:r>
              <a:rPr lang="en-GB" i="1" dirty="0"/>
              <a:t> hard.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He </a:t>
            </a:r>
            <a:r>
              <a:rPr lang="en-GB" b="1" i="1" dirty="0"/>
              <a:t>does not</a:t>
            </a:r>
            <a:r>
              <a:rPr lang="en-GB" i="1" dirty="0"/>
              <a:t> (</a:t>
            </a:r>
            <a:r>
              <a:rPr lang="en-GB" b="1" i="1" dirty="0"/>
              <a:t>doesn't</a:t>
            </a:r>
            <a:r>
              <a:rPr lang="en-GB" i="1" dirty="0"/>
              <a:t>) work hard.</a:t>
            </a:r>
          </a:p>
          <a:p>
            <a:r>
              <a:rPr lang="en-GB" b="1" i="1" dirty="0"/>
              <a:t>Did</a:t>
            </a:r>
            <a:r>
              <a:rPr lang="en-GB" i="1" dirty="0"/>
              <a:t> they work hard?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worked hard.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</a:t>
            </a:r>
            <a:r>
              <a:rPr lang="en-GB" b="1" i="1" dirty="0"/>
              <a:t>did not</a:t>
            </a:r>
            <a:r>
              <a:rPr lang="en-GB" i="1" dirty="0"/>
              <a:t> (</a:t>
            </a:r>
            <a:r>
              <a:rPr lang="en-GB" b="1" i="1" dirty="0"/>
              <a:t>didn't</a:t>
            </a:r>
            <a:r>
              <a:rPr lang="en-GB" i="1" dirty="0"/>
              <a:t>) work hard.</a:t>
            </a:r>
          </a:p>
          <a:p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79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90B127-F7A4-1423-55AC-D6644EA328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894" y="855023"/>
            <a:ext cx="10676906" cy="5321940"/>
          </a:xfrm>
        </p:spPr>
      </p:pic>
    </p:spTree>
    <p:extLst>
      <p:ext uri="{BB962C8B-B14F-4D97-AF65-F5344CB8AC3E}">
        <p14:creationId xmlns:p14="http://schemas.microsoft.com/office/powerpoint/2010/main" val="2357083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DD9824-FAEB-9C0A-A0F7-5FFF54A38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7757" y="828097"/>
            <a:ext cx="11273379" cy="4812682"/>
          </a:xfrm>
        </p:spPr>
      </p:pic>
    </p:spTree>
    <p:extLst>
      <p:ext uri="{BB962C8B-B14F-4D97-AF65-F5344CB8AC3E}">
        <p14:creationId xmlns:p14="http://schemas.microsoft.com/office/powerpoint/2010/main" val="355303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BE43F-4245-91FF-DA5A-DB222D06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B4EECE5-744C-D71E-4F3E-9E8D323394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srcRect l="3170" t="4538" r="3170" b="4098"/>
          <a:stretch/>
        </p:blipFill>
        <p:spPr>
          <a:xfrm>
            <a:off x="994559" y="241257"/>
            <a:ext cx="10205999" cy="5814000"/>
          </a:xfrm>
        </p:spPr>
      </p:pic>
    </p:spTree>
    <p:extLst>
      <p:ext uri="{BB962C8B-B14F-4D97-AF65-F5344CB8AC3E}">
        <p14:creationId xmlns:p14="http://schemas.microsoft.com/office/powerpoint/2010/main" val="8671038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5FAD5-B3D2-30AD-EA82-54DF8737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 with </a:t>
            </a:r>
            <a:r>
              <a:rPr lang="en-GB" b="1" i="1" dirty="0"/>
              <a:t>when</a:t>
            </a:r>
            <a:r>
              <a:rPr lang="en-GB" b="1" dirty="0"/>
              <a:t>, </a:t>
            </a:r>
            <a:r>
              <a:rPr lang="en-GB" b="1" i="1" dirty="0"/>
              <a:t>where</a:t>
            </a:r>
            <a:r>
              <a:rPr lang="en-GB" b="1" dirty="0"/>
              <a:t>, </a:t>
            </a:r>
            <a:r>
              <a:rPr lang="en-GB" b="1" i="1" dirty="0"/>
              <a:t>why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8645E-1B7B-2305-B8DB-7EDAC0B4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/>
              <a:t>Where</a:t>
            </a:r>
            <a:r>
              <a:rPr lang="en-GB" i="1" dirty="0"/>
              <a:t> are they working?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are working </a:t>
            </a:r>
            <a:r>
              <a:rPr lang="en-GB" b="1" i="1" dirty="0"/>
              <a:t>in a shop</a:t>
            </a:r>
            <a:r>
              <a:rPr lang="en-GB" i="1" dirty="0"/>
              <a:t>.</a:t>
            </a:r>
          </a:p>
          <a:p>
            <a:r>
              <a:rPr lang="en-GB" b="1" i="1" dirty="0"/>
              <a:t>Why</a:t>
            </a:r>
            <a:r>
              <a:rPr lang="en-GB" i="1" dirty="0"/>
              <a:t> have they been working hard?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have been working hard </a:t>
            </a:r>
            <a:r>
              <a:rPr lang="en-GB" b="1" i="1" dirty="0"/>
              <a:t>for their exams</a:t>
            </a:r>
            <a:r>
              <a:rPr lang="en-GB" i="1" dirty="0"/>
              <a:t>. </a:t>
            </a:r>
          </a:p>
          <a:p>
            <a:r>
              <a:rPr lang="en-GB" b="1" i="1" dirty="0"/>
              <a:t>When</a:t>
            </a:r>
            <a:r>
              <a:rPr lang="en-GB" i="1" dirty="0"/>
              <a:t> did they arrive?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 arrived </a:t>
            </a:r>
            <a:r>
              <a:rPr lang="en-GB" b="1" i="1" dirty="0"/>
              <a:t>at Four am</a:t>
            </a:r>
            <a:r>
              <a:rPr lang="en-GB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69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699A-EAB6-3A84-A868-6D8200DC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 with </a:t>
            </a:r>
            <a:r>
              <a:rPr lang="en-GB" b="1" i="1" dirty="0"/>
              <a:t>who, what, which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29EE6-65F0-CA92-478F-080BD718F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/>
              <a:t>Who</a:t>
            </a:r>
            <a:r>
              <a:rPr lang="en-GB" i="1" dirty="0"/>
              <a:t> is he seeing tomorrow?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He is seeing </a:t>
            </a:r>
            <a:r>
              <a:rPr lang="en-GB" b="1" i="1" dirty="0"/>
              <a:t>Ahmed</a:t>
            </a:r>
            <a:r>
              <a:rPr lang="en-GB" i="1" dirty="0"/>
              <a:t> tomorrow.</a:t>
            </a:r>
            <a:endParaRPr lang="en-US" i="1" dirty="0"/>
          </a:p>
          <a:p>
            <a:pPr marL="457200" lvl="1" indent="0">
              <a:buNone/>
            </a:pPr>
            <a:endParaRPr lang="en-US" i="1" dirty="0"/>
          </a:p>
          <a:p>
            <a:r>
              <a:rPr lang="en-GB" b="1" i="1" dirty="0"/>
              <a:t>What</a:t>
            </a:r>
            <a:r>
              <a:rPr lang="en-GB" i="1" dirty="0"/>
              <a:t> do you want for your birthday?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I want </a:t>
            </a:r>
            <a:r>
              <a:rPr lang="en-GB" b="1" i="1" dirty="0"/>
              <a:t>a computer</a:t>
            </a:r>
            <a:r>
              <a:rPr lang="en-GB" i="1" dirty="0"/>
              <a:t> for my birthday.</a:t>
            </a:r>
          </a:p>
          <a:p>
            <a:r>
              <a:rPr lang="en-GB" b="1" i="1" dirty="0"/>
              <a:t>Which</a:t>
            </a:r>
            <a:r>
              <a:rPr lang="en-GB" i="1" dirty="0"/>
              <a:t> would you prefer, tea or coffee?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I'd prefer </a:t>
            </a:r>
            <a:r>
              <a:rPr lang="en-GB" b="1" i="1" dirty="0"/>
              <a:t>some tea</a:t>
            </a:r>
            <a:r>
              <a:rPr lang="en-GB" i="1" dirty="0"/>
              <a:t>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2985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9C6EB-0CC7-E860-BFEF-50621BE5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 with verbs and prepositions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EB938-4873-90B3-51BB-701830685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Who </a:t>
            </a:r>
            <a:r>
              <a:rPr lang="en-GB" b="1" i="1" dirty="0"/>
              <a:t>did you give</a:t>
            </a:r>
            <a:r>
              <a:rPr lang="en-GB" i="1" dirty="0"/>
              <a:t> the money </a:t>
            </a:r>
            <a:r>
              <a:rPr lang="en-GB" b="1" i="1" u="sng" dirty="0"/>
              <a:t>to</a:t>
            </a:r>
            <a:r>
              <a:rPr lang="en-GB" i="1" dirty="0"/>
              <a:t>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I </a:t>
            </a:r>
            <a:r>
              <a:rPr lang="en-GB" b="1" i="1" dirty="0"/>
              <a:t>gave</a:t>
            </a:r>
            <a:r>
              <a:rPr lang="en-GB" i="1" dirty="0"/>
              <a:t> the money </a:t>
            </a:r>
            <a:r>
              <a:rPr lang="en-GB" b="1" i="1" u="sng" dirty="0"/>
              <a:t>to</a:t>
            </a:r>
            <a:r>
              <a:rPr lang="en-GB" i="1" dirty="0"/>
              <a:t> my brother.</a:t>
            </a:r>
          </a:p>
          <a:p>
            <a:r>
              <a:rPr lang="en-GB" i="1" dirty="0"/>
              <a:t>Where </a:t>
            </a:r>
            <a:r>
              <a:rPr lang="en-GB" b="1" i="1" dirty="0"/>
              <a:t>does she come </a:t>
            </a:r>
            <a:r>
              <a:rPr lang="en-GB" b="1" i="1" u="sng" dirty="0"/>
              <a:t>from</a:t>
            </a:r>
            <a:r>
              <a:rPr lang="en-GB" b="1" i="1" dirty="0"/>
              <a:t>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She </a:t>
            </a:r>
            <a:r>
              <a:rPr lang="en-GB" b="1" i="1" dirty="0"/>
              <a:t>comes </a:t>
            </a:r>
            <a:r>
              <a:rPr lang="en-GB" b="1" i="1" u="sng" dirty="0"/>
              <a:t>from</a:t>
            </a:r>
            <a:r>
              <a:rPr lang="en-GB" i="1" dirty="0"/>
              <a:t> Madrid.</a:t>
            </a:r>
          </a:p>
          <a:p>
            <a:r>
              <a:rPr lang="en-GB" i="1" dirty="0"/>
              <a:t>How long </a:t>
            </a:r>
            <a:r>
              <a:rPr lang="en-GB" b="1" i="1" dirty="0"/>
              <a:t>were they waiting </a:t>
            </a:r>
            <a:r>
              <a:rPr lang="en-GB" b="1" i="1" u="sng" dirty="0"/>
              <a:t>for</a:t>
            </a:r>
            <a:r>
              <a:rPr lang="en-GB" i="1" dirty="0"/>
              <a:t>? </a:t>
            </a:r>
          </a:p>
          <a:p>
            <a:pPr lvl="1">
              <a:buFont typeface="Wingdings" pitchFamily="2" charset="2"/>
              <a:buChar char="Ø"/>
            </a:pPr>
            <a:r>
              <a:rPr lang="en-GB" i="1" dirty="0"/>
              <a:t>They </a:t>
            </a:r>
            <a:r>
              <a:rPr lang="en-GB" b="1" i="1" dirty="0"/>
              <a:t>were waiting </a:t>
            </a:r>
            <a:r>
              <a:rPr lang="en-GB" b="1" i="1" u="sng" dirty="0"/>
              <a:t>for</a:t>
            </a:r>
            <a:r>
              <a:rPr lang="en-GB" i="1" dirty="0"/>
              <a:t> an hour.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92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A885A-5C80-2718-1DD9-82B14D4A51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4FE51-F96C-C9AC-01A1-E056B581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02" y="2588349"/>
            <a:ext cx="9603275" cy="1049235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826134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F94FA-ECC9-DE8A-E1F7-DF18299D1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03ACF-6D2A-AF0F-39E5-E09C64578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0805" y="1627332"/>
            <a:ext cx="10122564" cy="2541431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Possessive adjectives, Possessive ‘s, common verbs (1): has/have, love, like, work.</a:t>
            </a:r>
            <a:b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ar-SA" sz="4800" b="1" cap="none" dirty="0"/>
            </a:br>
            <a:r>
              <a:rPr lang="ar-SA" sz="4800" b="1" cap="none" dirty="0"/>
              <a:t>  </a:t>
            </a:r>
            <a:r>
              <a:rPr lang="en-GB" sz="4800" b="1" cap="none" dirty="0"/>
              <a:t>               </a:t>
            </a:r>
            <a:endParaRPr lang="en-US" sz="4800" cap="none" dirty="0"/>
          </a:p>
        </p:txBody>
      </p:sp>
      <p:pic>
        <p:nvPicPr>
          <p:cNvPr id="4" name="Google Shape;131;p13">
            <a:extLst>
              <a:ext uri="{FF2B5EF4-FFF2-40B4-BE49-F238E27FC236}">
                <a16:creationId xmlns:a16="http://schemas.microsoft.com/office/drawing/2014/main" id="{A908216D-ECA2-B8C3-7C70-81285F70A5D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36205" y="200499"/>
            <a:ext cx="1194538" cy="1203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2;p13">
            <a:extLst>
              <a:ext uri="{FF2B5EF4-FFF2-40B4-BE49-F238E27FC236}">
                <a16:creationId xmlns:a16="http://schemas.microsoft.com/office/drawing/2014/main" id="{98C572F6-5479-20EE-DA90-65FF71DD85C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54" y="200500"/>
            <a:ext cx="1194538" cy="120359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4492FE27-E22B-F95E-CA3C-2A5BF225BD8B}"/>
              </a:ext>
            </a:extLst>
          </p:cNvPr>
          <p:cNvSpPr txBox="1"/>
          <p:nvPr/>
        </p:nvSpPr>
        <p:spPr>
          <a:xfrm>
            <a:off x="1820805" y="218957"/>
            <a:ext cx="8305800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000" spc="-1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Al-Mustaqbal University</a:t>
            </a:r>
          </a:p>
          <a:p>
            <a:pPr algn="ctr">
              <a:spcBef>
                <a:spcPts val="600"/>
              </a:spcBef>
            </a:pPr>
            <a:r>
              <a:rPr lang="en-US" sz="2000" spc="-1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Computer Techniques Engineering Department</a:t>
            </a:r>
          </a:p>
          <a:p>
            <a:pPr algn="ctr">
              <a:spcBef>
                <a:spcPts val="600"/>
              </a:spcBef>
            </a:pPr>
            <a:r>
              <a:rPr lang="en-US" sz="2000" spc="-1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College of Engineering and Technology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B3A0C4-4F73-CC47-6A07-25BEEDEA1747}"/>
              </a:ext>
            </a:extLst>
          </p:cNvPr>
          <p:cNvSpPr txBox="1"/>
          <p:nvPr/>
        </p:nvSpPr>
        <p:spPr>
          <a:xfrm>
            <a:off x="2250595" y="3707098"/>
            <a:ext cx="4381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Noor AbdAlKarem Mohammedali</a:t>
            </a:r>
          </a:p>
          <a:p>
            <a:pPr algn="ctr" rtl="1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noaction"/>
              </a:rPr>
              <a:t>Email: noor.abdulkareem@uomus.edu.iq</a:t>
            </a:r>
            <a:endParaRPr lang="en-US" sz="1800" dirty="0">
              <a:solidFill>
                <a:srgbClr val="4C2A13">
                  <a:alpha val="10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r" defTabSz="914400" rtl="1" eaLnBrk="1" latinLnBrk="0" hangingPunct="1"/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434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E164-B40B-81B6-4540-D1C3B66B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2B62-2301-85B2-1E6C-F7C467B49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45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DF0B5A-8876-0871-AC1E-2E0047429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B22C-72DC-16BF-2464-F11409E2D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02" y="2588349"/>
            <a:ext cx="9603275" cy="1049235"/>
          </a:xfrm>
        </p:spPr>
        <p:txBody>
          <a:bodyPr/>
          <a:lstStyle/>
          <a:p>
            <a:r>
              <a:rPr lang="en-US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376970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52F5B-7600-DB25-FFCE-DE360CE1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Types of Pronouns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D39C-B553-269F-161E-565CF4E4D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65798" cy="34506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are different types of pronoun in English grammar all of these kinds of pronoun are described below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Personal pronoun (I, we, he, she, it, etc.)</a:t>
            </a:r>
            <a:b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Reflexive pronoun (Myself, ourselves, themselves etc.) </a:t>
            </a:r>
            <a:endParaRPr lang="ar-SA" sz="24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Possessive Pronoun (Yours, mine, hers, theirs etc.)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 pronouns (me, him ,her ,us, etc.)</a:t>
            </a:r>
            <a:endParaRPr lang="ar-SA" sz="24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Possessive adjective (my ,your ,his, her, its, our, your, their)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34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D2B8-8EF4-0A62-18A2-740747D7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Subject Pronouns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C6F48-9A9D-7B17-7171-5D696C285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44" y="1853754"/>
            <a:ext cx="10927829" cy="4382154"/>
          </a:xfrm>
        </p:spPr>
        <p:txBody>
          <a:bodyPr>
            <a:normAutofit fontScale="85000" lnSpcReduction="20000"/>
          </a:bodyPr>
          <a:lstStyle/>
          <a:p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personal pronoun is used for the name of a person or a thing. For example, I, we, you, they, he, she, </a:t>
            </a:r>
            <a:r>
              <a:rPr lang="en-GB" sz="26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it,etc</a:t>
            </a: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subject pronouns are: </a:t>
            </a:r>
            <a:endParaRPr lang="en-GB" sz="2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 person </a:t>
            </a: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(I, we, )</a:t>
            </a:r>
            <a:endParaRPr lang="ar-SA" sz="2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Second Person </a:t>
            </a: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(you, you) </a:t>
            </a:r>
            <a:endParaRPr lang="ar-SA" sz="2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Third Person </a:t>
            </a: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(he, she, it, they) </a:t>
            </a:r>
            <a:endParaRPr lang="ar-SA" sz="2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b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 my friend.</a:t>
            </a:r>
            <a:b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6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a black cat. </a:t>
            </a:r>
            <a:endParaRPr lang="ar-SA" sz="26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6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are animals. </a:t>
            </a:r>
            <a:endParaRPr lang="en-GB" sz="2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9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F098-FFD1-4770-7E67-35901453F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Reflexive Pronouns </a:t>
            </a:r>
            <a:b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DD78-ABAD-C7F0-D672-195ED1F3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44" y="2015732"/>
            <a:ext cx="10822899" cy="4037749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the action done by the subject reflects upon the subject, it is called reflexive pronoun.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myself, yourself, himself, herself, itself, ourselves etc.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Reflexive pronouns are made by adding –self to the end of the personal pronoun.</a:t>
            </a:r>
            <a:b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br>
              <a:rPr lang="en-GB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enjoyed </a:t>
            </a:r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will do it myself. You will hurt yourself.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9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701BA-B50E-B0FE-D058-7C55CDB4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 Pronouns </a:t>
            </a:r>
            <a:br>
              <a:rPr lang="en-GB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AD861-631E-9EF4-1DF9-A6DDD6D97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26" y="1853754"/>
            <a:ext cx="11574874" cy="4199727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use an object pronoun after verb ,preposition, and at the middle or end of sentences.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me, him, her, us, It, you, them.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Help me please.</a:t>
            </a:r>
            <a:endParaRPr lang="ar-SA" sz="24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plays with her.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saw them.</a:t>
            </a:r>
            <a:r>
              <a:rPr lang="ar-S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saw us.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you live near them.</a:t>
            </a:r>
            <a:b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to or for with verbs like make, give, send, lend, pass, take, show. The little boy made it for her.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0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207D-9D88-2B7E-C708-E18A2ADE9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Possessive Adjective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B274D-CC3F-0740-DB85-F0F3EDA50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5" y="2015732"/>
            <a:ext cx="11377534" cy="4175206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a different between possessive pronoun and possessive adjective. We use possessive adjective before noun but possessive pronoun at the end of sentences. </a:t>
            </a:r>
          </a:p>
          <a:p>
            <a:r>
              <a:rPr lang="en-GB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 book is new. 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 computer is old. 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Its cat is nice.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Our house is big. </a:t>
            </a:r>
          </a:p>
          <a:p>
            <a: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 dog is small.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23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E0206-93A5-3FD9-9901-FF23E51A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Possessive Pronouns </a:t>
            </a:r>
            <a:br>
              <a:rPr lang="en-GB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DA75D-8AE1-3A50-4724-3D8A35EC8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use it at the end of sentences. 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new book is mine.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new cat is his.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new address is hers.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new house is ours.</a:t>
            </a:r>
          </a:p>
          <a:p>
            <a:r>
              <a:rPr lang="en-GB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new computer is theirs. </a:t>
            </a:r>
            <a:endParaRPr lang="en-GB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843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{5A7637E0-EEE0-EB47-AE1E-6B7A617BA705}tf10001119_mac</Template>
  <TotalTime>98</TotalTime>
  <Words>1543</Words>
  <Application>Microsoft Macintosh PowerPoint</Application>
  <PresentationFormat>Widescreen</PresentationFormat>
  <Paragraphs>195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ＭＳ Ｐゴシック</vt:lpstr>
      <vt:lpstr>Arial</vt:lpstr>
      <vt:lpstr>Calibri</vt:lpstr>
      <vt:lpstr>Gill Sans MT</vt:lpstr>
      <vt:lpstr>Times New Roman</vt:lpstr>
      <vt:lpstr>Wingdings</vt:lpstr>
      <vt:lpstr>Gallery</vt:lpstr>
      <vt:lpstr>Types Of Pronouns </vt:lpstr>
      <vt:lpstr>Pronoun &amp; Types of Pronoun </vt:lpstr>
      <vt:lpstr>PowerPoint Presentation</vt:lpstr>
      <vt:lpstr>Types of Pronouns </vt:lpstr>
      <vt:lpstr>Subject Pronouns </vt:lpstr>
      <vt:lpstr>Reflexive Pronouns  </vt:lpstr>
      <vt:lpstr>Object Pronouns  </vt:lpstr>
      <vt:lpstr>Possessive Adjective </vt:lpstr>
      <vt:lpstr>Possessive Pronouns  </vt:lpstr>
      <vt:lpstr>Thank you </vt:lpstr>
      <vt:lpstr>Nouns</vt:lpstr>
      <vt:lpstr>What is a noun?</vt:lpstr>
      <vt:lpstr>Examples of Nouns</vt:lpstr>
      <vt:lpstr>Types of Nouns</vt:lpstr>
      <vt:lpstr>Proper Nouns</vt:lpstr>
      <vt:lpstr>Common Nouns</vt:lpstr>
      <vt:lpstr>Plural Nouns</vt:lpstr>
      <vt:lpstr>Possessive Nouns</vt:lpstr>
      <vt:lpstr>Concrete Nouns</vt:lpstr>
      <vt:lpstr>Abstract Nouns</vt:lpstr>
      <vt:lpstr>Collective Nouns</vt:lpstr>
      <vt:lpstr>Practice!</vt:lpstr>
      <vt:lpstr>Thank you </vt:lpstr>
      <vt:lpstr>Questions And Negatives                     </vt:lpstr>
      <vt:lpstr>Yes/No questions</vt:lpstr>
      <vt:lpstr>Negatives</vt:lpstr>
      <vt:lpstr>Present simple and past simple questions and negatives</vt:lpstr>
      <vt:lpstr>PowerPoint Presentation</vt:lpstr>
      <vt:lpstr>PowerPoint Presentation</vt:lpstr>
      <vt:lpstr>Questions with when, where, why</vt:lpstr>
      <vt:lpstr>Questions with who, what, which</vt:lpstr>
      <vt:lpstr>Questions with verbs and prepositions</vt:lpstr>
      <vt:lpstr>Thank you </vt:lpstr>
      <vt:lpstr>Possessive adjectives, Possessive ‘s, common verbs (1): has/have, love, like, work.                   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Noor Mohammedali</dc:creator>
  <cp:lastModifiedBy>Noor Mohammedali</cp:lastModifiedBy>
  <cp:revision>36</cp:revision>
  <cp:lastPrinted>2025-02-17T15:47:10Z</cp:lastPrinted>
  <dcterms:created xsi:type="dcterms:W3CDTF">2025-01-01T20:13:36Z</dcterms:created>
  <dcterms:modified xsi:type="dcterms:W3CDTF">2025-02-17T15:47:27Z</dcterms:modified>
</cp:coreProperties>
</file>