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C590A-7CEB-4D57-83F8-D3D8D0E33118}"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206527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C590A-7CEB-4D57-83F8-D3D8D0E33118}"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11434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C590A-7CEB-4D57-83F8-D3D8D0E33118}"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5068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C590A-7CEB-4D57-83F8-D3D8D0E33118}"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188728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C590A-7CEB-4D57-83F8-D3D8D0E33118}"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18495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C590A-7CEB-4D57-83F8-D3D8D0E33118}"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352077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C590A-7CEB-4D57-83F8-D3D8D0E33118}"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366877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C590A-7CEB-4D57-83F8-D3D8D0E33118}"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75487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C590A-7CEB-4D57-83F8-D3D8D0E33118}"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292238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C590A-7CEB-4D57-83F8-D3D8D0E33118}"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95743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C590A-7CEB-4D57-83F8-D3D8D0E33118}"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69AC-A050-40E0-9056-957A09F0EA02}" type="slidenum">
              <a:rPr lang="en-US" smtClean="0"/>
              <a:t>‹#›</a:t>
            </a:fld>
            <a:endParaRPr lang="en-US"/>
          </a:p>
        </p:txBody>
      </p:sp>
    </p:spTree>
    <p:extLst>
      <p:ext uri="{BB962C8B-B14F-4D97-AF65-F5344CB8AC3E}">
        <p14:creationId xmlns:p14="http://schemas.microsoft.com/office/powerpoint/2010/main" val="33575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C590A-7CEB-4D57-83F8-D3D8D0E33118}"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69AC-A050-40E0-9056-957A09F0EA02}" type="slidenum">
              <a:rPr lang="en-US" smtClean="0"/>
              <a:t>‹#›</a:t>
            </a:fld>
            <a:endParaRPr lang="en-US"/>
          </a:p>
        </p:txBody>
      </p:sp>
    </p:spTree>
    <p:extLst>
      <p:ext uri="{BB962C8B-B14F-4D97-AF65-F5344CB8AC3E}">
        <p14:creationId xmlns:p14="http://schemas.microsoft.com/office/powerpoint/2010/main" val="13917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enovo\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46075"/>
            <a:ext cx="1607616" cy="1787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uomus.edu.iq/assetsv2/img/uom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2" y="381000"/>
            <a:ext cx="1716088" cy="1716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2514600"/>
            <a:ext cx="6076156" cy="3657924"/>
          </a:xfrm>
          <a:prstGeom prst="rect">
            <a:avLst/>
          </a:prstGeom>
        </p:spPr>
        <p:txBody>
          <a:bodyPr wrap="square">
            <a:spAutoFit/>
          </a:bodyPr>
          <a:lstStyle/>
          <a:p>
            <a:pPr algn="ctr">
              <a:lnSpc>
                <a:spcPct val="115000"/>
              </a:lnSpc>
              <a:spcAft>
                <a:spcPts val="1000"/>
              </a:spcAft>
            </a:pPr>
            <a:r>
              <a:rPr lang="en-US" sz="3200" b="1" dirty="0" smtClean="0">
                <a:solidFill>
                  <a:schemeClr val="accent1">
                    <a:lumMod val="50000"/>
                  </a:schemeClr>
                </a:solidFill>
                <a:ea typeface="Calibri"/>
                <a:cs typeface="Arial"/>
              </a:rPr>
              <a:t>Biochemical Techniques</a:t>
            </a:r>
          </a:p>
          <a:p>
            <a:pPr algn="ctr">
              <a:lnSpc>
                <a:spcPct val="115000"/>
              </a:lnSpc>
              <a:spcAft>
                <a:spcPts val="1000"/>
              </a:spcAft>
            </a:pPr>
            <a:r>
              <a:rPr lang="en-US" b="1" dirty="0" smtClean="0">
                <a:solidFill>
                  <a:srgbClr val="FF0000"/>
                </a:solidFill>
                <a:ea typeface="Calibri"/>
                <a:cs typeface="Arial"/>
              </a:rPr>
              <a:t>2</a:t>
            </a:r>
            <a:r>
              <a:rPr lang="en-US" b="1" baseline="30000" dirty="0" smtClean="0">
                <a:solidFill>
                  <a:srgbClr val="FF0000"/>
                </a:solidFill>
                <a:ea typeface="Calibri"/>
                <a:cs typeface="Arial"/>
              </a:rPr>
              <a:t>nd</a:t>
            </a:r>
            <a:r>
              <a:rPr lang="en-US" b="1" dirty="0" smtClean="0">
                <a:solidFill>
                  <a:srgbClr val="FF0000"/>
                </a:solidFill>
                <a:ea typeface="Calibri"/>
                <a:cs typeface="Arial"/>
              </a:rPr>
              <a:t>  </a:t>
            </a:r>
            <a:r>
              <a:rPr lang="en-US" b="1" dirty="0" smtClean="0">
                <a:solidFill>
                  <a:srgbClr val="FF0000"/>
                </a:solidFill>
                <a:ea typeface="Calibri"/>
                <a:cs typeface="Arial"/>
              </a:rPr>
              <a:t>Lecture</a:t>
            </a:r>
          </a:p>
          <a:p>
            <a:pPr algn="ctr">
              <a:lnSpc>
                <a:spcPct val="115000"/>
              </a:lnSpc>
              <a:spcAft>
                <a:spcPts val="1000"/>
              </a:spcAft>
            </a:pPr>
            <a:r>
              <a:rPr lang="en-US" sz="3600" b="1" dirty="0" smtClean="0">
                <a:solidFill>
                  <a:srgbClr val="C00000"/>
                </a:solidFill>
              </a:rPr>
              <a:t>Centrifugation</a:t>
            </a:r>
            <a:endParaRPr lang="en-US" b="1" dirty="0">
              <a:solidFill>
                <a:srgbClr val="FF0000"/>
              </a:solidFill>
              <a:ea typeface="Calibri"/>
              <a:cs typeface="Arial"/>
            </a:endParaRPr>
          </a:p>
          <a:p>
            <a:pPr algn="ctr">
              <a:lnSpc>
                <a:spcPct val="115000"/>
              </a:lnSpc>
              <a:spcAft>
                <a:spcPts val="1000"/>
              </a:spcAft>
            </a:pPr>
            <a:endParaRPr lang="en-US" b="1" dirty="0">
              <a:solidFill>
                <a:prstClr val="black"/>
              </a:solidFill>
              <a:ea typeface="Calibri"/>
              <a:cs typeface="Arial"/>
            </a:endParaRPr>
          </a:p>
          <a:p>
            <a:pPr algn="ctr">
              <a:lnSpc>
                <a:spcPct val="115000"/>
              </a:lnSpc>
              <a:spcAft>
                <a:spcPts val="1000"/>
              </a:spcAft>
            </a:pPr>
            <a:r>
              <a:rPr lang="en-US" b="1" dirty="0" smtClean="0">
                <a:solidFill>
                  <a:srgbClr val="FF0000"/>
                </a:solidFill>
                <a:ea typeface="Calibri"/>
                <a:cs typeface="Arial"/>
              </a:rPr>
              <a:t>Second Year Students / 2</a:t>
            </a:r>
            <a:r>
              <a:rPr lang="en-US" b="1" baseline="30000" dirty="0" smtClean="0">
                <a:solidFill>
                  <a:srgbClr val="FF0000"/>
                </a:solidFill>
                <a:ea typeface="Calibri"/>
                <a:cs typeface="Arial"/>
              </a:rPr>
              <a:t>nd</a:t>
            </a:r>
            <a:r>
              <a:rPr lang="en-US" b="1" dirty="0" smtClean="0">
                <a:solidFill>
                  <a:srgbClr val="FF0000"/>
                </a:solidFill>
                <a:ea typeface="Calibri"/>
                <a:cs typeface="Arial"/>
              </a:rPr>
              <a:t> semester / 2024-2025</a:t>
            </a:r>
            <a:endParaRPr lang="en-US" b="1" dirty="0">
              <a:solidFill>
                <a:srgbClr val="FF0000"/>
              </a:solidFill>
              <a:ea typeface="Calibri"/>
              <a:cs typeface="Arial"/>
            </a:endParaRPr>
          </a:p>
          <a:p>
            <a:pPr algn="ctr">
              <a:lnSpc>
                <a:spcPct val="115000"/>
              </a:lnSpc>
              <a:spcAft>
                <a:spcPts val="1000"/>
              </a:spcAft>
            </a:pPr>
            <a:r>
              <a:rPr lang="en-US" i="1" dirty="0">
                <a:solidFill>
                  <a:srgbClr val="FF0000"/>
                </a:solidFill>
                <a:ea typeface="Calibri"/>
                <a:cs typeface="Arial"/>
              </a:rPr>
              <a:t>By</a:t>
            </a:r>
          </a:p>
          <a:p>
            <a:pPr algn="ctr">
              <a:lnSpc>
                <a:spcPct val="115000"/>
              </a:lnSpc>
              <a:spcAft>
                <a:spcPts val="1000"/>
              </a:spcAft>
            </a:pPr>
            <a:r>
              <a:rPr lang="en-US" b="1" dirty="0">
                <a:solidFill>
                  <a:srgbClr val="FF0000"/>
                </a:solidFill>
                <a:ea typeface="Calibri"/>
                <a:cs typeface="Arial"/>
              </a:rPr>
              <a:t>Prof. Dr. </a:t>
            </a:r>
            <a:r>
              <a:rPr lang="en-US" b="1" dirty="0" err="1">
                <a:solidFill>
                  <a:srgbClr val="FF0000"/>
                </a:solidFill>
                <a:ea typeface="Calibri"/>
                <a:cs typeface="Arial"/>
              </a:rPr>
              <a:t>Naser</a:t>
            </a:r>
            <a:r>
              <a:rPr lang="en-US" b="1" dirty="0">
                <a:solidFill>
                  <a:srgbClr val="FF0000"/>
                </a:solidFill>
                <a:ea typeface="Calibri"/>
                <a:cs typeface="Arial"/>
              </a:rPr>
              <a:t> </a:t>
            </a:r>
            <a:r>
              <a:rPr lang="en-US" b="1" dirty="0" err="1">
                <a:solidFill>
                  <a:srgbClr val="FF0000"/>
                </a:solidFill>
                <a:ea typeface="Calibri"/>
                <a:cs typeface="Arial"/>
              </a:rPr>
              <a:t>Abdulhasan</a:t>
            </a:r>
            <a:r>
              <a:rPr lang="en-US" b="1" dirty="0">
                <a:solidFill>
                  <a:srgbClr val="FF0000"/>
                </a:solidFill>
                <a:ea typeface="Calibri"/>
                <a:cs typeface="Arial"/>
              </a:rPr>
              <a:t> </a:t>
            </a:r>
            <a:r>
              <a:rPr lang="en-US" b="1" dirty="0" err="1">
                <a:solidFill>
                  <a:srgbClr val="FF0000"/>
                </a:solidFill>
                <a:ea typeface="Calibri"/>
                <a:cs typeface="Arial"/>
              </a:rPr>
              <a:t>Naser</a:t>
            </a:r>
            <a:endParaRPr lang="en-US" b="1" dirty="0">
              <a:solidFill>
                <a:prstClr val="black"/>
              </a:solidFill>
              <a:ea typeface="Calibri"/>
              <a:cs typeface="Arial"/>
            </a:endParaRPr>
          </a:p>
        </p:txBody>
      </p:sp>
      <p:sp>
        <p:nvSpPr>
          <p:cNvPr id="3" name="Rectangle 2"/>
          <p:cNvSpPr/>
          <p:nvPr/>
        </p:nvSpPr>
        <p:spPr>
          <a:xfrm>
            <a:off x="2667000" y="838200"/>
            <a:ext cx="3733800" cy="1070037"/>
          </a:xfrm>
          <a:prstGeom prst="rect">
            <a:avLst/>
          </a:prstGeom>
        </p:spPr>
        <p:txBody>
          <a:bodyPr wrap="square">
            <a:spAutoFit/>
          </a:bodyPr>
          <a:lstStyle/>
          <a:p>
            <a:pPr algn="ctr">
              <a:lnSpc>
                <a:spcPct val="115000"/>
              </a:lnSpc>
              <a:spcAft>
                <a:spcPts val="1000"/>
              </a:spcAft>
            </a:pPr>
            <a:r>
              <a:rPr lang="en-US" sz="2400" b="1" dirty="0">
                <a:solidFill>
                  <a:srgbClr val="0070C0"/>
                </a:solidFill>
                <a:ea typeface="Calibri"/>
                <a:cs typeface="Arial"/>
              </a:rPr>
              <a:t>Al-</a:t>
            </a:r>
            <a:r>
              <a:rPr lang="en-US" sz="2400" b="1" dirty="0" err="1">
                <a:solidFill>
                  <a:srgbClr val="0070C0"/>
                </a:solidFill>
                <a:ea typeface="Calibri"/>
                <a:cs typeface="Arial"/>
              </a:rPr>
              <a:t>Mustaqbal</a:t>
            </a:r>
            <a:r>
              <a:rPr lang="en-US" sz="2400" b="1" dirty="0">
                <a:solidFill>
                  <a:srgbClr val="0070C0"/>
                </a:solidFill>
                <a:ea typeface="Calibri"/>
                <a:cs typeface="Arial"/>
              </a:rPr>
              <a:t> University</a:t>
            </a:r>
          </a:p>
          <a:p>
            <a:pPr algn="ctr">
              <a:lnSpc>
                <a:spcPct val="115000"/>
              </a:lnSpc>
              <a:spcAft>
                <a:spcPts val="1000"/>
              </a:spcAft>
            </a:pPr>
            <a:r>
              <a:rPr lang="en-US" sz="2400" b="1" dirty="0">
                <a:solidFill>
                  <a:srgbClr val="0070C0"/>
                </a:solidFill>
                <a:ea typeface="Calibri"/>
                <a:cs typeface="Arial"/>
              </a:rPr>
              <a:t>College of Science</a:t>
            </a:r>
          </a:p>
        </p:txBody>
      </p:sp>
    </p:spTree>
    <p:extLst>
      <p:ext uri="{BB962C8B-B14F-4D97-AF65-F5344CB8AC3E}">
        <p14:creationId xmlns:p14="http://schemas.microsoft.com/office/powerpoint/2010/main" val="53730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52400"/>
            <a:ext cx="6958013"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68818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69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346075"/>
            <a:ext cx="7102475"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78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74625"/>
            <a:ext cx="60134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8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9829"/>
            <a:ext cx="5705475" cy="55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5248275" cy="61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7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74625"/>
            <a:ext cx="564673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2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663"/>
            <a:ext cx="59055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34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55" y="174625"/>
            <a:ext cx="8383945" cy="660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63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14400"/>
            <a:ext cx="8915400" cy="3139321"/>
          </a:xfrm>
          <a:prstGeom prst="rect">
            <a:avLst/>
          </a:prstGeom>
        </p:spPr>
        <p:txBody>
          <a:bodyPr wrap="square">
            <a:spAutoFit/>
          </a:bodyPr>
          <a:lstStyle/>
          <a:p>
            <a:pPr algn="just"/>
            <a:r>
              <a:rPr lang="en-US" b="1" kern="0" dirty="0" smtClean="0">
                <a:effectLst/>
                <a:latin typeface="Arial" pitchFamily="34" charset="0"/>
                <a:ea typeface="Times New Roman"/>
                <a:cs typeface="Arial" pitchFamily="34" charset="0"/>
              </a:rPr>
              <a:t>Brief Course </a:t>
            </a:r>
            <a:r>
              <a:rPr lang="en-US" b="1" kern="0" dirty="0" smtClean="0">
                <a:solidFill>
                  <a:schemeClr val="accent1">
                    <a:lumMod val="50000"/>
                  </a:schemeClr>
                </a:solidFill>
                <a:effectLst/>
                <a:latin typeface="Arial" pitchFamily="34" charset="0"/>
                <a:ea typeface="Times New Roman"/>
                <a:cs typeface="Arial" pitchFamily="34" charset="0"/>
              </a:rPr>
              <a:t>Description</a:t>
            </a:r>
          </a:p>
          <a:p>
            <a:pPr algn="just"/>
            <a:endParaRPr lang="en-US" b="1" kern="0" dirty="0" smtClean="0">
              <a:effectLst/>
              <a:latin typeface="Arial" pitchFamily="34" charset="0"/>
              <a:ea typeface="Times New Roman"/>
              <a:cs typeface="Arial" pitchFamily="34" charset="0"/>
            </a:endParaRPr>
          </a:p>
          <a:p>
            <a:pPr algn="just"/>
            <a:r>
              <a:rPr lang="en-GB" dirty="0" smtClean="0">
                <a:effectLst/>
                <a:latin typeface="Arial" pitchFamily="34" charset="0"/>
                <a:ea typeface="Times New Roman"/>
                <a:cs typeface="Arial" pitchFamily="34" charset="0"/>
              </a:rPr>
              <a:t>This introduces students to all the experimental principles and techniques used in practical biochemistry and molecular biology. It begins with detailed explanation of theories and principles behind the techniques before practical sessions. Broadly, it comprises separation, analytical, immunological and molecular biological techniques. The techniques of separation include chromatographic methods, filtration, centrifugation, precipitation, and electrophoresis. Furthermore, Analytical techniques consist of spectroscopic, mass spectrometric, </a:t>
            </a:r>
            <a:r>
              <a:rPr lang="en-GB" dirty="0" err="1" smtClean="0">
                <a:effectLst/>
                <a:latin typeface="Arial" pitchFamily="34" charset="0"/>
                <a:ea typeface="Times New Roman"/>
                <a:cs typeface="Arial" pitchFamily="34" charset="0"/>
              </a:rPr>
              <a:t>radioisotopic</a:t>
            </a:r>
            <a:r>
              <a:rPr lang="en-GB" dirty="0" smtClean="0">
                <a:effectLst/>
                <a:latin typeface="Arial" pitchFamily="34" charset="0"/>
                <a:ea typeface="Times New Roman"/>
                <a:cs typeface="Arial" pitchFamily="34" charset="0"/>
              </a:rPr>
              <a:t> and electrochemical techniques. Additionally, immunochemical, Molecular biological, recombinant DNA and genetic analysis techniques are covered.</a:t>
            </a:r>
            <a:endParaRPr lang="en-US"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24188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71438"/>
            <a:ext cx="8977313"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43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7" y="1"/>
            <a:ext cx="8222764" cy="312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4" y="3211992"/>
            <a:ext cx="8180388" cy="356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9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479425"/>
            <a:ext cx="8893175" cy="589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02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87313"/>
            <a:ext cx="8847137"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12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45" y="217487"/>
            <a:ext cx="8236055" cy="65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28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48" y="609600"/>
            <a:ext cx="653205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0200" y="271046"/>
            <a:ext cx="5791200" cy="338554"/>
          </a:xfrm>
          <a:prstGeom prst="rect">
            <a:avLst/>
          </a:prstGeom>
        </p:spPr>
        <p:txBody>
          <a:bodyPr wrap="square">
            <a:spAutoFit/>
          </a:bodyPr>
          <a:lstStyle/>
          <a:p>
            <a:r>
              <a:rPr lang="en-GB" sz="1600" b="1" dirty="0" smtClean="0">
                <a:effectLst/>
                <a:latin typeface="Times New Roman" pitchFamily="18" charset="0"/>
                <a:ea typeface="Times New Roman"/>
                <a:cs typeface="Times New Roman" pitchFamily="18" charset="0"/>
              </a:rPr>
              <a:t>2) High speed centrifuge:</a:t>
            </a:r>
            <a:r>
              <a:rPr lang="en-GB" sz="1600" dirty="0" smtClean="0">
                <a:effectLst/>
                <a:latin typeface="Times New Roman" pitchFamily="18" charset="0"/>
                <a:ea typeface="Calibri"/>
                <a:cs typeface="Times New Roman" pitchFamily="18" charset="0"/>
              </a:rPr>
              <a:t> </a:t>
            </a:r>
            <a:r>
              <a:rPr lang="en-US" sz="1600" dirty="0" smtClean="0">
                <a:effectLst/>
                <a:latin typeface="Times New Roman" pitchFamily="18" charset="0"/>
                <a:ea typeface="Calibri"/>
                <a:cs typeface="Times New Roman" pitchFamily="18" charset="0"/>
              </a:rPr>
              <a:t>This is used when higher speeds and</a:t>
            </a:r>
            <a:endParaRPr lang="en-US" sz="16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2909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30163"/>
            <a:ext cx="5791199" cy="20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9" y="1828800"/>
            <a:ext cx="5186361" cy="496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178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139</Words>
  <Application>Microsoft Office PowerPoint</Application>
  <PresentationFormat>On-screen Show (4:3)</PresentationFormat>
  <Paragraphs>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7</cp:revision>
  <dcterms:created xsi:type="dcterms:W3CDTF">2025-02-02T19:49:57Z</dcterms:created>
  <dcterms:modified xsi:type="dcterms:W3CDTF">2025-02-18T18:34:59Z</dcterms:modified>
</cp:coreProperties>
</file>