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3741" autoAdjust="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3714B08-3071-79EC-5561-23E70D1B45F7}"/>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en-US"/>
          </a:p>
        </p:txBody>
      </p:sp>
      <p:sp>
        <p:nvSpPr>
          <p:cNvPr id="3" name="عنوان فرعي 2">
            <a:extLst>
              <a:ext uri="{FF2B5EF4-FFF2-40B4-BE49-F238E27FC236}">
                <a16:creationId xmlns:a16="http://schemas.microsoft.com/office/drawing/2014/main" id="{10CE6B09-79CE-C29D-A866-65A61013C5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a:p>
        </p:txBody>
      </p:sp>
      <p:sp>
        <p:nvSpPr>
          <p:cNvPr id="4" name="عنصر نائب للتاريخ 3">
            <a:extLst>
              <a:ext uri="{FF2B5EF4-FFF2-40B4-BE49-F238E27FC236}">
                <a16:creationId xmlns:a16="http://schemas.microsoft.com/office/drawing/2014/main" id="{BD9C7914-D87B-0B2A-36CE-E395D4F65009}"/>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5" name="عنصر نائب للتذييل 4">
            <a:extLst>
              <a:ext uri="{FF2B5EF4-FFF2-40B4-BE49-F238E27FC236}">
                <a16:creationId xmlns:a16="http://schemas.microsoft.com/office/drawing/2014/main" id="{E7AC3B70-07B6-A6A2-CDB2-2FB1EC891BF4}"/>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795976EC-336D-808C-B711-11DFE57A8BBF}"/>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1930435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4F8E4E9-BF0B-2683-2779-825C9F309D3B}"/>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B3157FDC-CC78-B41C-782E-14B1D413816B}"/>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15E07A01-D1EA-7335-1D1D-792EE1D3761E}"/>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5" name="عنصر نائب للتذييل 4">
            <a:extLst>
              <a:ext uri="{FF2B5EF4-FFF2-40B4-BE49-F238E27FC236}">
                <a16:creationId xmlns:a16="http://schemas.microsoft.com/office/drawing/2014/main" id="{8A3B0C38-9F49-526B-1E53-8E585CC5899C}"/>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8131E8A3-6595-78EB-605D-6CDA43FDDA89}"/>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3150200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EA71E166-B6E8-731E-5B75-402120E4AC06}"/>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C4BD77E1-2A7F-77BB-F5B7-124FB115EBDF}"/>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DC77C74E-2027-BB67-7B1F-B4B9BC84DE80}"/>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5" name="عنصر نائب للتذييل 4">
            <a:extLst>
              <a:ext uri="{FF2B5EF4-FFF2-40B4-BE49-F238E27FC236}">
                <a16:creationId xmlns:a16="http://schemas.microsoft.com/office/drawing/2014/main" id="{08AF1883-8556-3728-C368-9A8EF58F9F42}"/>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E4814005-114F-6B1C-7008-63BE40F411CF}"/>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129941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28EBF4-0256-83A0-C67A-21EF571F6823}"/>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099CC6B5-CFB1-34B7-6AFF-A568995EC356}"/>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DF6DA36E-56CC-0372-8DDA-ABCD167605D9}"/>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5" name="عنصر نائب للتذييل 4">
            <a:extLst>
              <a:ext uri="{FF2B5EF4-FFF2-40B4-BE49-F238E27FC236}">
                <a16:creationId xmlns:a16="http://schemas.microsoft.com/office/drawing/2014/main" id="{1AE6CCF9-7951-4245-C433-DA1E7B89EF30}"/>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6B055B0F-9AB7-F046-24F0-CE4F780A1653}"/>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3072449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28E433E-3E43-3258-E67B-99712D86E38E}"/>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50BD816A-6785-5820-B92D-D57F5E2626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D036FF21-3690-CCB7-8B5A-F499BBD21FE4}"/>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5" name="عنصر نائب للتذييل 4">
            <a:extLst>
              <a:ext uri="{FF2B5EF4-FFF2-40B4-BE49-F238E27FC236}">
                <a16:creationId xmlns:a16="http://schemas.microsoft.com/office/drawing/2014/main" id="{60B33344-A6D8-DA02-73D5-7645D8186E74}"/>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A756EE8D-B608-8B13-454A-D026D7D98B73}"/>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4143610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E175B5A-367E-17BA-1EE2-AAC181B628C3}"/>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F5A00FA9-34E6-B50C-7F4A-332BBDE88A69}"/>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a16="http://schemas.microsoft.com/office/drawing/2014/main" id="{833FE184-4092-2F45-29B4-85870D6A9035}"/>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0946811E-658C-FDD6-6BAD-11F2CCBDF0A6}"/>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6" name="عنصر نائب للتذييل 5">
            <a:extLst>
              <a:ext uri="{FF2B5EF4-FFF2-40B4-BE49-F238E27FC236}">
                <a16:creationId xmlns:a16="http://schemas.microsoft.com/office/drawing/2014/main" id="{6122DAA3-4C5F-DF40-E7F0-DEA882DFB692}"/>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882C4B10-19A0-75AB-A275-825AF46AE929}"/>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3096577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452DC71-4F9C-7F6B-C85F-1415BA304936}"/>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6C02F76D-65EE-7A36-9171-DD47E1B63A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9AB6B9D1-191C-8107-E254-B4FC17E9D34F}"/>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a:extLst>
              <a:ext uri="{FF2B5EF4-FFF2-40B4-BE49-F238E27FC236}">
                <a16:creationId xmlns:a16="http://schemas.microsoft.com/office/drawing/2014/main" id="{16CB7EAC-42A6-0217-5A8C-D038605AFA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F6BF04DD-597D-44B8-86AC-23B2A684E931}"/>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a:extLst>
              <a:ext uri="{FF2B5EF4-FFF2-40B4-BE49-F238E27FC236}">
                <a16:creationId xmlns:a16="http://schemas.microsoft.com/office/drawing/2014/main" id="{32E4B1F3-BC38-0A69-A96D-72E6E177705D}"/>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8" name="عنصر نائب للتذييل 7">
            <a:extLst>
              <a:ext uri="{FF2B5EF4-FFF2-40B4-BE49-F238E27FC236}">
                <a16:creationId xmlns:a16="http://schemas.microsoft.com/office/drawing/2014/main" id="{4C4BDD3F-CAE0-0401-3112-397BCD7EA724}"/>
              </a:ext>
            </a:extLst>
          </p:cNvPr>
          <p:cNvSpPr>
            <a:spLocks noGrp="1"/>
          </p:cNvSpPr>
          <p:nvPr>
            <p:ph type="ftr" sz="quarter" idx="11"/>
          </p:nvPr>
        </p:nvSpPr>
        <p:spPr/>
        <p:txBody>
          <a:bodyPr/>
          <a:lstStyle/>
          <a:p>
            <a:endParaRPr lang="en-US"/>
          </a:p>
        </p:txBody>
      </p:sp>
      <p:sp>
        <p:nvSpPr>
          <p:cNvPr id="9" name="عنصر نائب لرقم الشريحة 8">
            <a:extLst>
              <a:ext uri="{FF2B5EF4-FFF2-40B4-BE49-F238E27FC236}">
                <a16:creationId xmlns:a16="http://schemas.microsoft.com/office/drawing/2014/main" id="{1F1A1383-A903-3E4C-8243-488808479A17}"/>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1551216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25D9626-0352-228E-CA80-10E677129891}"/>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تاريخ 2">
            <a:extLst>
              <a:ext uri="{FF2B5EF4-FFF2-40B4-BE49-F238E27FC236}">
                <a16:creationId xmlns:a16="http://schemas.microsoft.com/office/drawing/2014/main" id="{2ACC9BCE-80F4-0A75-6633-AF3B45718C00}"/>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4" name="عنصر نائب للتذييل 3">
            <a:extLst>
              <a:ext uri="{FF2B5EF4-FFF2-40B4-BE49-F238E27FC236}">
                <a16:creationId xmlns:a16="http://schemas.microsoft.com/office/drawing/2014/main" id="{27B3428A-74E2-650C-212D-E45E072488A9}"/>
              </a:ext>
            </a:extLst>
          </p:cNvPr>
          <p:cNvSpPr>
            <a:spLocks noGrp="1"/>
          </p:cNvSpPr>
          <p:nvPr>
            <p:ph type="ftr" sz="quarter" idx="11"/>
          </p:nvPr>
        </p:nvSpPr>
        <p:spPr/>
        <p:txBody>
          <a:bodyPr/>
          <a:lstStyle/>
          <a:p>
            <a:endParaRPr lang="en-US"/>
          </a:p>
        </p:txBody>
      </p:sp>
      <p:sp>
        <p:nvSpPr>
          <p:cNvPr id="5" name="عنصر نائب لرقم الشريحة 4">
            <a:extLst>
              <a:ext uri="{FF2B5EF4-FFF2-40B4-BE49-F238E27FC236}">
                <a16:creationId xmlns:a16="http://schemas.microsoft.com/office/drawing/2014/main" id="{E360D70B-B17D-132A-8AD9-2C3BA4271D54}"/>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1496783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34CC5E3C-C97E-D3D5-5554-938FB6FE1521}"/>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3" name="عنصر نائب للتذييل 2">
            <a:extLst>
              <a:ext uri="{FF2B5EF4-FFF2-40B4-BE49-F238E27FC236}">
                <a16:creationId xmlns:a16="http://schemas.microsoft.com/office/drawing/2014/main" id="{8D6067B4-0A9E-44F7-A6CA-8552F0C7D6E4}"/>
              </a:ext>
            </a:extLst>
          </p:cNvPr>
          <p:cNvSpPr>
            <a:spLocks noGrp="1"/>
          </p:cNvSpPr>
          <p:nvPr>
            <p:ph type="ftr" sz="quarter" idx="11"/>
          </p:nvPr>
        </p:nvSpPr>
        <p:spPr/>
        <p:txBody>
          <a:bodyPr/>
          <a:lstStyle/>
          <a:p>
            <a:endParaRPr lang="en-US"/>
          </a:p>
        </p:txBody>
      </p:sp>
      <p:sp>
        <p:nvSpPr>
          <p:cNvPr id="4" name="عنصر نائب لرقم الشريحة 3">
            <a:extLst>
              <a:ext uri="{FF2B5EF4-FFF2-40B4-BE49-F238E27FC236}">
                <a16:creationId xmlns:a16="http://schemas.microsoft.com/office/drawing/2014/main" id="{F4806564-4970-4A16-D581-16059A60AD7C}"/>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2416028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F047A35-5EEE-814E-4F4F-C8F4F0A6132E}"/>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5C74191B-2FE9-3E78-ED6F-AD4A418274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a16="http://schemas.microsoft.com/office/drawing/2014/main" id="{E74F6D2E-06E1-13A6-A3EC-5F579369CA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6033F4B4-E62A-6331-E417-803A1EB03451}"/>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6" name="عنصر نائب للتذييل 5">
            <a:extLst>
              <a:ext uri="{FF2B5EF4-FFF2-40B4-BE49-F238E27FC236}">
                <a16:creationId xmlns:a16="http://schemas.microsoft.com/office/drawing/2014/main" id="{2B42C1D8-F602-A879-F7E8-786772046CBA}"/>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DE70C40C-7EF7-F34D-FF38-2C6E358B3001}"/>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319965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7324F73-D8DA-DCC7-1FE0-2DB483FAD5D3}"/>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صورة 2">
            <a:extLst>
              <a:ext uri="{FF2B5EF4-FFF2-40B4-BE49-F238E27FC236}">
                <a16:creationId xmlns:a16="http://schemas.microsoft.com/office/drawing/2014/main" id="{1DC53599-89FA-2D61-7497-70C6632347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a:extLst>
              <a:ext uri="{FF2B5EF4-FFF2-40B4-BE49-F238E27FC236}">
                <a16:creationId xmlns:a16="http://schemas.microsoft.com/office/drawing/2014/main" id="{A25A5F88-C306-8395-7509-F702612BF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8A5D8080-0A80-A98D-BA5A-074E694768F9}"/>
              </a:ext>
            </a:extLst>
          </p:cNvPr>
          <p:cNvSpPr>
            <a:spLocks noGrp="1"/>
          </p:cNvSpPr>
          <p:nvPr>
            <p:ph type="dt" sz="half" idx="10"/>
          </p:nvPr>
        </p:nvSpPr>
        <p:spPr/>
        <p:txBody>
          <a:bodyPr/>
          <a:lstStyle/>
          <a:p>
            <a:fld id="{DD8015C2-3D63-41D2-9D49-1C4C3C3FF900}" type="datetimeFigureOut">
              <a:rPr lang="en-US" smtClean="0"/>
              <a:t>2/2/2025</a:t>
            </a:fld>
            <a:endParaRPr lang="en-US"/>
          </a:p>
        </p:txBody>
      </p:sp>
      <p:sp>
        <p:nvSpPr>
          <p:cNvPr id="6" name="عنصر نائب للتذييل 5">
            <a:extLst>
              <a:ext uri="{FF2B5EF4-FFF2-40B4-BE49-F238E27FC236}">
                <a16:creationId xmlns:a16="http://schemas.microsoft.com/office/drawing/2014/main" id="{B1551EBB-17EB-2740-3234-1F3058984BBB}"/>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0ADA8214-75B3-CB66-9865-4D1C7DD91215}"/>
              </a:ext>
            </a:extLst>
          </p:cNvPr>
          <p:cNvSpPr>
            <a:spLocks noGrp="1"/>
          </p:cNvSpPr>
          <p:nvPr>
            <p:ph type="sldNum" sz="quarter" idx="12"/>
          </p:nvPr>
        </p:nvSpPr>
        <p:spPr/>
        <p:txBody>
          <a:bodyPr/>
          <a:lstStyle/>
          <a:p>
            <a:fld id="{B440B89C-1628-4AEE-87F5-1E9A283AF0FB}" type="slidenum">
              <a:rPr lang="en-US" smtClean="0"/>
              <a:t>‹#›</a:t>
            </a:fld>
            <a:endParaRPr lang="en-US"/>
          </a:p>
        </p:txBody>
      </p:sp>
    </p:spTree>
    <p:extLst>
      <p:ext uri="{BB962C8B-B14F-4D97-AF65-F5344CB8AC3E}">
        <p14:creationId xmlns:p14="http://schemas.microsoft.com/office/powerpoint/2010/main" val="363945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0F35C845-0E08-5C9F-5E16-6867EA568ABA}"/>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37E351C1-C33E-D2D1-E75A-C82D8CDAF1F1}"/>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2D96BF8E-2623-9FA4-B696-9145871937E6}"/>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D8015C2-3D63-41D2-9D49-1C4C3C3FF900}" type="datetimeFigureOut">
              <a:rPr lang="en-US" smtClean="0"/>
              <a:t>2/2/2025</a:t>
            </a:fld>
            <a:endParaRPr lang="en-US"/>
          </a:p>
        </p:txBody>
      </p:sp>
      <p:sp>
        <p:nvSpPr>
          <p:cNvPr id="5" name="عنصر نائب للتذييل 4">
            <a:extLst>
              <a:ext uri="{FF2B5EF4-FFF2-40B4-BE49-F238E27FC236}">
                <a16:creationId xmlns:a16="http://schemas.microsoft.com/office/drawing/2014/main" id="{AFFD61F1-3C60-3329-5204-2F4C1E1F90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a:extLst>
              <a:ext uri="{FF2B5EF4-FFF2-40B4-BE49-F238E27FC236}">
                <a16:creationId xmlns:a16="http://schemas.microsoft.com/office/drawing/2014/main" id="{EB842604-08F0-99AD-F93C-2DEE7083D100}"/>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440B89C-1628-4AEE-87F5-1E9A283AF0FB}" type="slidenum">
              <a:rPr lang="en-US" smtClean="0"/>
              <a:t>‹#›</a:t>
            </a:fld>
            <a:endParaRPr lang="en-US"/>
          </a:p>
        </p:txBody>
      </p:sp>
    </p:spTree>
    <p:extLst>
      <p:ext uri="{BB962C8B-B14F-4D97-AF65-F5344CB8AC3E}">
        <p14:creationId xmlns:p14="http://schemas.microsoft.com/office/powerpoint/2010/main" val="1879759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4849DEF-6CEA-1B96-E2A6-145B240C0398}"/>
              </a:ext>
            </a:extLst>
          </p:cNvPr>
          <p:cNvSpPr>
            <a:spLocks noGrp="1"/>
          </p:cNvSpPr>
          <p:nvPr>
            <p:ph type="ctrTitle"/>
          </p:nvPr>
        </p:nvSpPr>
        <p:spPr>
          <a:xfrm>
            <a:off x="1912218" y="1275780"/>
            <a:ext cx="8078932" cy="780836"/>
          </a:xfrm>
        </p:spPr>
        <p:txBody>
          <a:bodyPr>
            <a:normAutofit fontScale="90000"/>
          </a:bodyPr>
          <a:lstStyle/>
          <a:p>
            <a:r>
              <a:rPr lang="en-US" dirty="0">
                <a:solidFill>
                  <a:srgbClr val="C00000"/>
                </a:solidFill>
              </a:rPr>
              <a:t>(Convex and concave lenses)</a:t>
            </a:r>
          </a:p>
        </p:txBody>
      </p:sp>
      <p:sp>
        <p:nvSpPr>
          <p:cNvPr id="3" name="عنوان فرعي 2">
            <a:extLst>
              <a:ext uri="{FF2B5EF4-FFF2-40B4-BE49-F238E27FC236}">
                <a16:creationId xmlns:a16="http://schemas.microsoft.com/office/drawing/2014/main" id="{79C6181A-2F14-475E-B957-9EEB8404F6A5}"/>
              </a:ext>
            </a:extLst>
          </p:cNvPr>
          <p:cNvSpPr>
            <a:spLocks noGrp="1"/>
          </p:cNvSpPr>
          <p:nvPr>
            <p:ph type="subTitle" idx="1"/>
          </p:nvPr>
        </p:nvSpPr>
        <p:spPr>
          <a:xfrm>
            <a:off x="152970" y="2371097"/>
            <a:ext cx="11878067" cy="4400530"/>
          </a:xfrm>
        </p:spPr>
        <p:txBody>
          <a:bodyPr>
            <a:normAutofit fontScale="92500" lnSpcReduction="10000"/>
          </a:bodyPr>
          <a:lstStyle/>
          <a:p>
            <a:pPr algn="l"/>
            <a:r>
              <a:rPr lang="en-US" sz="2600" dirty="0"/>
              <a:t>Lenses are one of the most important optical tools used in many applications such as eyeglasses, microscopes, telescopes, cameras, etc., and lenses are divided into two main types: convex lenses and concave lenses.</a:t>
            </a:r>
          </a:p>
          <a:p>
            <a:pPr algn="l"/>
            <a:endParaRPr lang="ar-IQ" sz="2600" b="1" dirty="0"/>
          </a:p>
          <a:p>
            <a:pPr algn="l"/>
            <a:r>
              <a:rPr lang="en-US" sz="3000" b="1" dirty="0">
                <a:solidFill>
                  <a:srgbClr val="C00000"/>
                </a:solidFill>
              </a:rPr>
              <a:t>Convex Lenses: </a:t>
            </a:r>
            <a:r>
              <a:rPr lang="en-US" sz="2600" dirty="0"/>
              <a:t>A convex lens is a lens that is thick in the middle and thin at the edges, and works to collect the light rays falling on it, so it is known as the converging lens.</a:t>
            </a:r>
          </a:p>
          <a:p>
            <a:pPr algn="l"/>
            <a:endParaRPr lang="ar-IQ" sz="2600" b="1" dirty="0"/>
          </a:p>
          <a:p>
            <a:pPr algn="l"/>
            <a:r>
              <a:rPr lang="en-US" sz="3000" b="1" dirty="0">
                <a:solidFill>
                  <a:srgbClr val="C00000"/>
                </a:solidFill>
              </a:rPr>
              <a:t>Characteristics of a convex lens:</a:t>
            </a:r>
            <a:endParaRPr lang="ar-IQ" sz="3000" b="1" dirty="0">
              <a:solidFill>
                <a:srgbClr val="C00000"/>
              </a:solidFill>
            </a:endParaRPr>
          </a:p>
          <a:p>
            <a:pPr algn="l"/>
            <a:r>
              <a:rPr lang="en-US" sz="2600" dirty="0"/>
              <a:t>1) It collects the parallel rays that fall on it at a point called the focus(F).                                       2) It has two real foci, one on each side of the lens.                                                                            3) Its focal length (f) is determined, which is the distance between the center of the lens and the focus.</a:t>
            </a:r>
          </a:p>
        </p:txBody>
      </p:sp>
      <p:pic>
        <p:nvPicPr>
          <p:cNvPr id="5" name="صورة 4">
            <a:extLst>
              <a:ext uri="{FF2B5EF4-FFF2-40B4-BE49-F238E27FC236}">
                <a16:creationId xmlns:a16="http://schemas.microsoft.com/office/drawing/2014/main" id="{6BBC3096-5EA1-AA5C-772A-EB2848A52A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970" y="86373"/>
            <a:ext cx="1759248" cy="1655762"/>
          </a:xfrm>
          <a:prstGeom prst="rect">
            <a:avLst/>
          </a:prstGeom>
        </p:spPr>
      </p:pic>
      <p:pic>
        <p:nvPicPr>
          <p:cNvPr id="7" name="صورة 6">
            <a:extLst>
              <a:ext uri="{FF2B5EF4-FFF2-40B4-BE49-F238E27FC236}">
                <a16:creationId xmlns:a16="http://schemas.microsoft.com/office/drawing/2014/main" id="{3C1ACE1B-E240-9602-A45A-17F9351F20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2678" y="201985"/>
            <a:ext cx="1246472" cy="1424539"/>
          </a:xfrm>
          <a:prstGeom prst="rect">
            <a:avLst/>
          </a:prstGeom>
        </p:spPr>
      </p:pic>
    </p:spTree>
    <p:extLst>
      <p:ext uri="{BB962C8B-B14F-4D97-AF65-F5344CB8AC3E}">
        <p14:creationId xmlns:p14="http://schemas.microsoft.com/office/powerpoint/2010/main" val="338502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7DCA334-8AAD-9CCD-708C-3387F46D96CE}"/>
              </a:ext>
            </a:extLst>
          </p:cNvPr>
          <p:cNvSpPr>
            <a:spLocks noGrp="1"/>
          </p:cNvSpPr>
          <p:nvPr>
            <p:ph type="title"/>
          </p:nvPr>
        </p:nvSpPr>
        <p:spPr>
          <a:xfrm>
            <a:off x="-1553296" y="220619"/>
            <a:ext cx="8500748" cy="405547"/>
          </a:xfrm>
        </p:spPr>
        <p:txBody>
          <a:bodyPr>
            <a:normAutofit fontScale="90000"/>
          </a:bodyPr>
          <a:lstStyle/>
          <a:p>
            <a:pPr algn="ctr"/>
            <a:r>
              <a:rPr lang="en-US" b="1" dirty="0">
                <a:solidFill>
                  <a:srgbClr val="C00000"/>
                </a:solidFill>
              </a:rPr>
              <a:t>Group of convex lenses: </a:t>
            </a:r>
            <a:r>
              <a:rPr lang="ar-IQ" b="1" dirty="0">
                <a:solidFill>
                  <a:srgbClr val="C00000"/>
                </a:solidFill>
              </a:rPr>
              <a:t>    </a:t>
            </a:r>
            <a:endParaRPr lang="en-US" b="1" dirty="0">
              <a:solidFill>
                <a:srgbClr val="C00000"/>
              </a:solidFill>
            </a:endParaRPr>
          </a:p>
        </p:txBody>
      </p:sp>
      <p:sp>
        <p:nvSpPr>
          <p:cNvPr id="3" name="عنصر نائب للمحتوى 2">
            <a:extLst>
              <a:ext uri="{FF2B5EF4-FFF2-40B4-BE49-F238E27FC236}">
                <a16:creationId xmlns:a16="http://schemas.microsoft.com/office/drawing/2014/main" id="{CAA32004-3D7F-47A2-3E86-3EA62E472305}"/>
              </a:ext>
            </a:extLst>
          </p:cNvPr>
          <p:cNvSpPr>
            <a:spLocks noGrp="1"/>
          </p:cNvSpPr>
          <p:nvPr>
            <p:ph idx="1"/>
          </p:nvPr>
        </p:nvSpPr>
        <p:spPr>
          <a:xfrm>
            <a:off x="174056" y="842481"/>
            <a:ext cx="12057320" cy="5709684"/>
          </a:xfrm>
        </p:spPr>
        <p:txBody>
          <a:bodyPr>
            <a:normAutofit/>
          </a:bodyPr>
          <a:lstStyle/>
          <a:p>
            <a:pPr marL="0" indent="0" algn="l">
              <a:buNone/>
            </a:pPr>
            <a:r>
              <a:rPr lang="en-US" dirty="0"/>
              <a:t>It collects the light falling on it at a specific point because it contains one or two convex surfaces and has three types as in Figure 2:-</a:t>
            </a:r>
          </a:p>
          <a:p>
            <a:pPr marL="0" indent="0" algn="l">
              <a:buNone/>
            </a:pPr>
            <a:r>
              <a:rPr lang="en-US" dirty="0"/>
              <a:t>1) Biconvex lens: It has two convex surfaces.                                                                 2) Plano-convex lens: has a convex surface and a flat surface.                                               3) Concave-convex lens (positive): has a convex surface and a concave surface.</a:t>
            </a:r>
          </a:p>
          <a:p>
            <a:pPr marL="0" indent="0" algn="l">
              <a:buNone/>
            </a:pPr>
            <a:endParaRPr lang="en-US" dirty="0"/>
          </a:p>
          <a:p>
            <a:pPr marL="0" indent="0" algn="l">
              <a:buNone/>
            </a:pPr>
            <a:endParaRPr lang="en-US" dirty="0"/>
          </a:p>
          <a:p>
            <a:pPr marL="0" indent="0" algn="l">
              <a:buNone/>
            </a:pPr>
            <a:r>
              <a:rPr lang="en-US" dirty="0"/>
              <a:t>Uses of convex lenses:                                                                                                        1) In eyeglasses to treat farsightedness (hyperopia).                                                                         2) In cameras to focus the image on the sensor.                                                             3) In microscopes and telescopes to magnify images.</a:t>
            </a:r>
            <a:endParaRPr lang="ar-IQ" dirty="0"/>
          </a:p>
        </p:txBody>
      </p:sp>
    </p:spTree>
    <p:extLst>
      <p:ext uri="{BB962C8B-B14F-4D97-AF65-F5344CB8AC3E}">
        <p14:creationId xmlns:p14="http://schemas.microsoft.com/office/powerpoint/2010/main" val="2451496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CF9130A-B8B2-34C4-5CB7-222AB9DB2533}"/>
              </a:ext>
            </a:extLst>
          </p:cNvPr>
          <p:cNvSpPr>
            <a:spLocks noGrp="1"/>
          </p:cNvSpPr>
          <p:nvPr>
            <p:ph type="title"/>
          </p:nvPr>
        </p:nvSpPr>
        <p:spPr>
          <a:xfrm>
            <a:off x="839789" y="269697"/>
            <a:ext cx="2293830" cy="511139"/>
          </a:xfrm>
        </p:spPr>
        <p:txBody>
          <a:bodyPr>
            <a:normAutofit fontScale="90000"/>
          </a:bodyPr>
          <a:lstStyle/>
          <a:p>
            <a:r>
              <a:rPr lang="en-US" dirty="0"/>
              <a:t>Figure 2</a:t>
            </a:r>
          </a:p>
        </p:txBody>
      </p:sp>
      <p:sp>
        <p:nvSpPr>
          <p:cNvPr id="4" name="عنصر نائب للنص 3">
            <a:extLst>
              <a:ext uri="{FF2B5EF4-FFF2-40B4-BE49-F238E27FC236}">
                <a16:creationId xmlns:a16="http://schemas.microsoft.com/office/drawing/2014/main" id="{B7D976DF-46A2-A12C-3DE1-D7054F7D3CE5}"/>
              </a:ext>
            </a:extLst>
          </p:cNvPr>
          <p:cNvSpPr>
            <a:spLocks noGrp="1"/>
          </p:cNvSpPr>
          <p:nvPr>
            <p:ph type="body" sz="half" idx="2"/>
          </p:nvPr>
        </p:nvSpPr>
        <p:spPr>
          <a:xfrm>
            <a:off x="839789" y="1002052"/>
            <a:ext cx="1995879" cy="1387011"/>
          </a:xfrm>
        </p:spPr>
        <p:txBody>
          <a:bodyPr/>
          <a:lstStyle/>
          <a:p>
            <a:endParaRPr lang="en-US" dirty="0"/>
          </a:p>
        </p:txBody>
      </p:sp>
      <p:pic>
        <p:nvPicPr>
          <p:cNvPr id="16" name="عنصر نائب للصورة 15">
            <a:extLst>
              <a:ext uri="{FF2B5EF4-FFF2-40B4-BE49-F238E27FC236}">
                <a16:creationId xmlns:a16="http://schemas.microsoft.com/office/drawing/2014/main" id="{E2817A4C-4011-537E-7924-EB87A42D6B29}"/>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4651" r="14651"/>
          <a:stretch>
            <a:fillRect/>
          </a:stretch>
        </p:blipFill>
        <p:spPr>
          <a:xfrm>
            <a:off x="476403" y="780836"/>
            <a:ext cx="4319477" cy="3410698"/>
          </a:xfrm>
        </p:spPr>
      </p:pic>
      <p:pic>
        <p:nvPicPr>
          <p:cNvPr id="18" name="صورة 17">
            <a:extLst>
              <a:ext uri="{FF2B5EF4-FFF2-40B4-BE49-F238E27FC236}">
                <a16:creationId xmlns:a16="http://schemas.microsoft.com/office/drawing/2014/main" id="{37045696-0F52-F06D-B5C0-EAF73C52B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4074" y="1157760"/>
            <a:ext cx="6121523" cy="2656849"/>
          </a:xfrm>
          <a:prstGeom prst="rect">
            <a:avLst/>
          </a:prstGeom>
        </p:spPr>
      </p:pic>
    </p:spTree>
    <p:extLst>
      <p:ext uri="{BB962C8B-B14F-4D97-AF65-F5344CB8AC3E}">
        <p14:creationId xmlns:p14="http://schemas.microsoft.com/office/powerpoint/2010/main" val="1234486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DDD0AB-2E82-8114-235B-882D5F194853}"/>
              </a:ext>
            </a:extLst>
          </p:cNvPr>
          <p:cNvSpPr>
            <a:spLocks noGrp="1"/>
          </p:cNvSpPr>
          <p:nvPr>
            <p:ph type="ctrTitle"/>
          </p:nvPr>
        </p:nvSpPr>
        <p:spPr>
          <a:xfrm>
            <a:off x="-1613835" y="-159087"/>
            <a:ext cx="6811478" cy="794354"/>
          </a:xfrm>
        </p:spPr>
        <p:txBody>
          <a:bodyPr>
            <a:noAutofit/>
          </a:bodyPr>
          <a:lstStyle/>
          <a:p>
            <a:r>
              <a:rPr lang="en-US" sz="3600" b="1" dirty="0">
                <a:solidFill>
                  <a:srgbClr val="C00000"/>
                </a:solidFill>
              </a:rPr>
              <a:t>(Concave Lenses):</a:t>
            </a:r>
          </a:p>
        </p:txBody>
      </p:sp>
      <p:sp>
        <p:nvSpPr>
          <p:cNvPr id="3" name="عنوان فرعي 2">
            <a:extLst>
              <a:ext uri="{FF2B5EF4-FFF2-40B4-BE49-F238E27FC236}">
                <a16:creationId xmlns:a16="http://schemas.microsoft.com/office/drawing/2014/main" id="{105C02EB-DC51-5042-CE29-4DCF13CDABE1}"/>
              </a:ext>
            </a:extLst>
          </p:cNvPr>
          <p:cNvSpPr>
            <a:spLocks noGrp="1"/>
          </p:cNvSpPr>
          <p:nvPr>
            <p:ph type="subTitle" idx="1"/>
          </p:nvPr>
        </p:nvSpPr>
        <p:spPr>
          <a:xfrm>
            <a:off x="226031" y="789271"/>
            <a:ext cx="11965969" cy="5810034"/>
          </a:xfrm>
        </p:spPr>
        <p:txBody>
          <a:bodyPr>
            <a:normAutofit/>
          </a:bodyPr>
          <a:lstStyle/>
          <a:p>
            <a:pPr algn="l"/>
            <a:r>
              <a:rPr lang="en-US" dirty="0"/>
              <a:t>A concave lens is a lens that is thin in the middle and thick at the edges, and works to disperse light rays, so it is known as a diverging lens, as in Figure 3:-</a:t>
            </a:r>
          </a:p>
          <a:p>
            <a:pPr algn="l"/>
            <a:endParaRPr lang="en-US" dirty="0"/>
          </a:p>
          <a:p>
            <a:pPr algn="l"/>
            <a:r>
              <a:rPr lang="en-US" b="1" dirty="0">
                <a:solidFill>
                  <a:srgbClr val="C00000"/>
                </a:solidFill>
              </a:rPr>
              <a:t>Characteristics of a concave lens:</a:t>
            </a:r>
          </a:p>
          <a:p>
            <a:pPr algn="l"/>
            <a:r>
              <a:rPr lang="en-US" dirty="0"/>
              <a:t>1) It disperses parallel rays that fall on it, so that they appear as if they are coming from a single point called the virtual focus.</a:t>
            </a:r>
          </a:p>
          <a:p>
            <a:pPr algn="l"/>
            <a:r>
              <a:rPr lang="en-US" dirty="0"/>
              <a:t>2) It has two imaginary foci.</a:t>
            </a:r>
          </a:p>
          <a:p>
            <a:pPr algn="l"/>
            <a:r>
              <a:rPr lang="en-US" dirty="0"/>
              <a:t>3) It does not form real images, but rather the images are always Imaginary, small, moderate</a:t>
            </a:r>
          </a:p>
          <a:p>
            <a:pPr algn="l"/>
            <a:endParaRPr lang="en-US" dirty="0"/>
          </a:p>
          <a:p>
            <a:pPr algn="l"/>
            <a:r>
              <a:rPr lang="en-US" b="1" dirty="0">
                <a:solidFill>
                  <a:srgbClr val="C00000"/>
                </a:solidFill>
              </a:rPr>
              <a:t>Uses of a </a:t>
            </a:r>
            <a:r>
              <a:rPr lang="en-US" sz="2800" b="1" dirty="0">
                <a:solidFill>
                  <a:srgbClr val="C00000"/>
                </a:solidFill>
              </a:rPr>
              <a:t>concave lens:</a:t>
            </a:r>
          </a:p>
          <a:p>
            <a:pPr algn="l"/>
            <a:r>
              <a:rPr lang="en-US" dirty="0"/>
              <a:t>1) In eyeglasses to treat myopia.</a:t>
            </a:r>
          </a:p>
          <a:p>
            <a:pPr algn="l"/>
            <a:r>
              <a:rPr lang="en-US" dirty="0"/>
              <a:t>2) In optical binoculars to correct distortions.</a:t>
            </a:r>
          </a:p>
          <a:p>
            <a:pPr algn="l"/>
            <a:r>
              <a:rPr lang="en-US" dirty="0"/>
              <a:t>3) In lasers to focus and control the spread of rays.</a:t>
            </a:r>
          </a:p>
        </p:txBody>
      </p:sp>
    </p:spTree>
    <p:extLst>
      <p:ext uri="{BB962C8B-B14F-4D97-AF65-F5344CB8AC3E}">
        <p14:creationId xmlns:p14="http://schemas.microsoft.com/office/powerpoint/2010/main" val="288769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F03A746-CC2E-AD5E-9447-F402FE76B3B5}"/>
              </a:ext>
            </a:extLst>
          </p:cNvPr>
          <p:cNvSpPr>
            <a:spLocks noGrp="1"/>
          </p:cNvSpPr>
          <p:nvPr>
            <p:ph type="ctrTitle"/>
          </p:nvPr>
        </p:nvSpPr>
        <p:spPr>
          <a:xfrm>
            <a:off x="226032" y="77002"/>
            <a:ext cx="4644966" cy="1126155"/>
          </a:xfrm>
        </p:spPr>
        <p:txBody>
          <a:bodyPr>
            <a:normAutofit/>
          </a:bodyPr>
          <a:lstStyle/>
          <a:p>
            <a:pPr algn="l"/>
            <a:r>
              <a:rPr lang="en-US" sz="3200" b="1" dirty="0">
                <a:solidFill>
                  <a:srgbClr val="C00000"/>
                </a:solidFill>
              </a:rPr>
              <a:t>Group of </a:t>
            </a:r>
            <a:r>
              <a:rPr lang="en-US" sz="3600" b="1" dirty="0">
                <a:solidFill>
                  <a:srgbClr val="C00000"/>
                </a:solidFill>
              </a:rPr>
              <a:t>Concave Lenses:</a:t>
            </a:r>
            <a:br>
              <a:rPr lang="en-US" sz="1050" dirty="0"/>
            </a:br>
            <a:endParaRPr lang="en-US" sz="2800" b="1" dirty="0">
              <a:solidFill>
                <a:srgbClr val="C00000"/>
              </a:solidFill>
            </a:endParaRPr>
          </a:p>
        </p:txBody>
      </p:sp>
      <p:sp>
        <p:nvSpPr>
          <p:cNvPr id="3" name="عنوان فرعي 2">
            <a:extLst>
              <a:ext uri="{FF2B5EF4-FFF2-40B4-BE49-F238E27FC236}">
                <a16:creationId xmlns:a16="http://schemas.microsoft.com/office/drawing/2014/main" id="{2A68DB10-3EE0-098D-926C-FFE6876BADC1}"/>
              </a:ext>
            </a:extLst>
          </p:cNvPr>
          <p:cNvSpPr>
            <a:spLocks noGrp="1"/>
          </p:cNvSpPr>
          <p:nvPr>
            <p:ph type="subTitle" idx="1"/>
          </p:nvPr>
        </p:nvSpPr>
        <p:spPr>
          <a:xfrm>
            <a:off x="226032" y="955495"/>
            <a:ext cx="11845568" cy="5743256"/>
          </a:xfrm>
        </p:spPr>
        <p:txBody>
          <a:bodyPr>
            <a:normAutofit/>
          </a:bodyPr>
          <a:lstStyle/>
          <a:p>
            <a:pPr algn="l"/>
            <a:r>
              <a:rPr lang="en-US" dirty="0"/>
              <a:t>It is a group of lenses that scatter the light falling on them because they contain one or two concave surfaces and have three types as shown in Figure 4:-</a:t>
            </a:r>
          </a:p>
          <a:p>
            <a:pPr algn="l"/>
            <a:endParaRPr lang="en-US" dirty="0"/>
          </a:p>
          <a:p>
            <a:pPr algn="l"/>
            <a:r>
              <a:rPr lang="en-US" dirty="0"/>
              <a:t>1) Biconcave lens: It has two concave surfaces.</a:t>
            </a:r>
          </a:p>
          <a:p>
            <a:pPr algn="l"/>
            <a:r>
              <a:rPr lang="en-US" dirty="0"/>
              <a:t>2) Plano-concave lens: It has a concave surface and another plane.</a:t>
            </a:r>
          </a:p>
          <a:p>
            <a:pPr algn="l"/>
            <a:r>
              <a:rPr lang="en-US" dirty="0"/>
              <a:t>3) Concave-convex lens (negative): It has a concave surface and another convex.</a:t>
            </a:r>
          </a:p>
          <a:p>
            <a:pPr algn="l"/>
            <a:endParaRPr lang="en-US" dirty="0"/>
          </a:p>
          <a:p>
            <a:pPr algn="l"/>
            <a:r>
              <a:rPr lang="en-US" b="1" dirty="0">
                <a:solidFill>
                  <a:srgbClr val="C00000"/>
                </a:solidFill>
              </a:rPr>
              <a:t>Conclusion:</a:t>
            </a:r>
          </a:p>
          <a:p>
            <a:pPr algn="l"/>
            <a:r>
              <a:rPr lang="en-US" dirty="0"/>
              <a:t>Convex and concave lenses play a major role in optical applications, as convex lenses are used to collect light and form real images, while concave lenses are used to scatter light and form imaginary images. Understanding these lenses helps in designing optical devices and improving vision in various fields such as medicine, technology and scientific research.</a:t>
            </a:r>
          </a:p>
        </p:txBody>
      </p:sp>
    </p:spTree>
    <p:extLst>
      <p:ext uri="{BB962C8B-B14F-4D97-AF65-F5344CB8AC3E}">
        <p14:creationId xmlns:p14="http://schemas.microsoft.com/office/powerpoint/2010/main" val="3384333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2490C19-96B5-BE8B-76D7-936D9959941B}"/>
              </a:ext>
            </a:extLst>
          </p:cNvPr>
          <p:cNvSpPr>
            <a:spLocks noGrp="1"/>
          </p:cNvSpPr>
          <p:nvPr>
            <p:ph type="title"/>
          </p:nvPr>
        </p:nvSpPr>
        <p:spPr>
          <a:xfrm>
            <a:off x="1535131" y="143837"/>
            <a:ext cx="9697092" cy="745465"/>
          </a:xfrm>
        </p:spPr>
        <p:txBody>
          <a:bodyPr>
            <a:normAutofit/>
          </a:bodyPr>
          <a:lstStyle/>
          <a:p>
            <a:r>
              <a:rPr lang="ar-IQ" sz="4000" dirty="0">
                <a:solidFill>
                  <a:srgbClr val="C00000"/>
                </a:solidFill>
              </a:rPr>
              <a:t> </a:t>
            </a:r>
            <a:r>
              <a:rPr lang="en-US" sz="2000" dirty="0"/>
              <a:t>Figure 3                                                                                                        </a:t>
            </a:r>
            <a:r>
              <a:rPr lang="en-US" sz="1800" dirty="0"/>
              <a:t>             Figure4                      </a:t>
            </a:r>
            <a:endParaRPr lang="en-US" sz="4000" dirty="0"/>
          </a:p>
        </p:txBody>
      </p:sp>
      <p:pic>
        <p:nvPicPr>
          <p:cNvPr id="5" name="صورة 4">
            <a:extLst>
              <a:ext uri="{FF2B5EF4-FFF2-40B4-BE49-F238E27FC236}">
                <a16:creationId xmlns:a16="http://schemas.microsoft.com/office/drawing/2014/main" id="{8FFA610E-2CAA-219C-7A38-640CC6122A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123" y="1014003"/>
            <a:ext cx="3875888" cy="3647895"/>
          </a:xfrm>
          <a:prstGeom prst="rect">
            <a:avLst/>
          </a:prstGeom>
        </p:spPr>
      </p:pic>
      <p:pic>
        <p:nvPicPr>
          <p:cNvPr id="8" name="عنصر نائب للمحتوى 7">
            <a:extLst>
              <a:ext uri="{FF2B5EF4-FFF2-40B4-BE49-F238E27FC236}">
                <a16:creationId xmlns:a16="http://schemas.microsoft.com/office/drawing/2014/main" id="{F3B5A9B2-65F8-8D97-8F9C-7C0490A1371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473679" y="889302"/>
            <a:ext cx="5718321" cy="3647894"/>
          </a:xfrm>
          <a:prstGeom prst="rect">
            <a:avLst/>
          </a:prstGeom>
        </p:spPr>
      </p:pic>
    </p:spTree>
    <p:extLst>
      <p:ext uri="{BB962C8B-B14F-4D97-AF65-F5344CB8AC3E}">
        <p14:creationId xmlns:p14="http://schemas.microsoft.com/office/powerpoint/2010/main" val="255587447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554</Words>
  <Application>Microsoft Office PowerPoint</Application>
  <PresentationFormat>شاشة عريضة</PresentationFormat>
  <Paragraphs>36</Paragraphs>
  <Slides>6</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6</vt:i4>
      </vt:variant>
    </vt:vector>
  </HeadingPairs>
  <TitlesOfParts>
    <vt:vector size="10" baseType="lpstr">
      <vt:lpstr>Arial</vt:lpstr>
      <vt:lpstr>Calibri</vt:lpstr>
      <vt:lpstr>Calibri Light</vt:lpstr>
      <vt:lpstr>نسق Office</vt:lpstr>
      <vt:lpstr>(Convex and concave lenses)</vt:lpstr>
      <vt:lpstr>Group of convex lenses:     </vt:lpstr>
      <vt:lpstr>Figure 2</vt:lpstr>
      <vt:lpstr>(Concave Lenses):</vt:lpstr>
      <vt:lpstr>Group of Concave Lenses: </vt:lpstr>
      <vt:lpstr> Figure 3                                                                                                                     Figure4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(العدسات المحدبة والمقعرة)</dc:title>
  <dc:creator>تمارا نهاد</dc:creator>
  <cp:lastModifiedBy>تمارا نهاد</cp:lastModifiedBy>
  <cp:revision>4</cp:revision>
  <dcterms:created xsi:type="dcterms:W3CDTF">2025-02-02T06:13:08Z</dcterms:created>
  <dcterms:modified xsi:type="dcterms:W3CDTF">2025-02-02T08:55:17Z</dcterms:modified>
</cp:coreProperties>
</file>