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00FF"/>
    <a:srgbClr val="FF33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86993" autoAdjust="0"/>
  </p:normalViewPr>
  <p:slideViewPr>
    <p:cSldViewPr snapToGrid="0">
      <p:cViewPr varScale="1">
        <p:scale>
          <a:sx n="75" d="100"/>
          <a:sy n="75" d="100"/>
        </p:scale>
        <p:origin x="9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07:34:11.857"/>
    </inkml:context>
    <inkml:brush xml:id="br0">
      <inkml:brushProperty name="width" value="0.035" units="cm"/>
      <inkml:brushProperty name="height" value="0.035" units="cm"/>
      <inkml:brushProperty name="color" value="#E71224"/>
    </inkml:brush>
  </inkml:definitions>
  <inkml:trace contextRef="#ctx0" brushRef="#br0">188 0 24575,'0'21'0,"1"-1"0,0 1 0,2-1 0,0 1 0,2-1 0,0 0 0,1 0 0,11 23 0,-4-16 0,-2 1 0,-1 0 0,-1 1 0,-2-1 0,0 2 0,-2-1 0,-2 1 0,0-1 0,-2 1 0,-4 43 0,1-66 0,1 0 0,-2 0 0,1 0 0,-1-1 0,0 1 0,0-1 0,-1 0 0,0 0 0,-6 7 0,-17 32 0,23-38 0,-1 7 0,-1 0 0,0 0 0,-1-1 0,0 0 0,-2 0 0,1-1 0,-1 0 0,-1-1 0,0 0 0,-20 17 0,-75 54-1365,88-70-5461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07:34:25.423"/>
    </inkml:context>
    <inkml:brush xml:id="br0">
      <inkml:brushProperty name="width" value="0.035" units="cm"/>
      <inkml:brushProperty name="height" value="0.035" units="cm"/>
      <inkml:brushProperty name="color" value="#E71224"/>
    </inkml:brush>
  </inkml:definitions>
  <inkml:trace contextRef="#ctx0" brushRef="#br0">1 205 24575,'776'0'0,"-773"0"0,-1 0 0,1 0 0,-1 0 0,1 0 0,-1-1 0,0 1 0,1-1 0,-1 1 0,1-1 0,3-2 0,-5 3 0,-1 0 0,0-1 0,0 1 0,1 0 0,-1 0 0,0-1 0,0 1 0,0 0 0,0-1 0,1 1 0,-1-1 0,0 1 0,0 0 0,0-1 0,0 1 0,0 0 0,0-1 0,0 1 0,0 0 0,0-1 0,0 1 0,0-1 0,0 1 0,0 0 0,0-1 0,0 1 0,0 0 0,-1-1 0,1 1 0,0 0 0,0-1 0,0 1 0,-1 0 0,1-1 0,0 1 0,0 0 0,-1-1 0,1 1 0,-44-34 0,31 26 0,-2-3 0,1 0 0,-1 0 0,2-1 0,0-1 0,1-1 0,0 1 0,-10-17 0,21 30 0,1-1 0,-1 0 0,0 0 0,1 0 0,-1 0 0,1 0 0,-1 0 0,1 1 0,-1-1 0,1 0 0,-1-1 0,1 1 0,0 0 0,0 0 0,0 0 0,-1 0 0,1 0 0,0 0 0,0 0 0,1 0 0,-1 0 0,0 0 0,0-2 0,1 3 0,0-1 0,0 1 0,0 0 0,-1-1 0,1 1 0,0-1 0,0 1 0,0 0 0,0 0 0,-1 0 0,1 0 0,0-1 0,0 1 0,0 0 0,0 0 0,0 1 0,0-1 0,0 0 0,-1 0 0,3 1 0,49 18 0,130 103 0,-68-44 0,-109-74 0,0-1 0,0 1 0,0 0 0,0 0 0,-1 0 0,0 0 0,6 8 0,-9-11 0,-1 0 0,1 0 0,0 0 0,-1 0 0,1 0 0,-1 0 0,1 0 0,-1 0 0,0 0 0,0 0 0,1 1 0,-1-1 0,0 0 0,0 0 0,0 0 0,0 0 0,0 0 0,0 0 0,0 1 0,-1-1 0,1 0 0,0 0 0,-1 0 0,1 0 0,0 0 0,-1 0 0,1 0 0,-1 0 0,0 0 0,1 0 0,-1 0 0,0-1 0,0 1 0,1 0 0,-1 0 0,0-1 0,0 1 0,0 0 0,0-1 0,0 1 0,0-1 0,0 1 0,0-1 0,0 1 0,0-1 0,0 0 0,0 0 0,-2 1 0,-28 10 0,16-7 0,1 1 0,0 1 0,0 0 0,0 1 0,0 0 0,1 1 0,-18 15 0,20-13 0,7-6 0,0 0 0,-1 0 0,1 0 0,-1-1 0,0 1 0,0-1 0,-9 4 0,14-7 0,-1 0 0,0 0 0,0 0 0,1 0 0,-1 1 0,0-1 0,1 0 0,-1-1 0,0 1 0,0 0 0,1 0 0,-1 0 0,0 0 0,1 0 0,-1-1 0,0 1 0,1 0 0,-1-1 0,0 1 0,1 0 0,-1-1 0,1 1 0,-1-1 0,1 1 0,-2-2 0,1 0 0,-1-1 0,1 1 0,0-1 0,0 1 0,0-1 0,0 0 0,0 1 0,1-1 0,-1 0 0,0-4 0,1-11 0,1 1 0,0-1 0,1 1 0,1-1 0,0 1 0,1 0 0,10-24 0,-14 41 0,0 0 0,0 1 0,0-1 0,0 0 0,0 0 0,0 0 0,0 0 0,0 0 0,0 0 0,0 0 0,1 0 0,-1 1 0,0-1 0,0 0 0,0 0 0,0 0 0,0 0 0,0 0 0,0 0 0,0 0 0,1 0 0,-1 0 0,0 0 0,0 0 0,0 0 0,0 0 0,0 0 0,0 0 0,0 0 0,1 0 0,-1 0 0,0 0 0,0 0 0,0 0 0,0 0 0,0 0 0,0 0 0,0 0 0,1 0 0,-1 0 0,0 0 0,0 0 0,0 0 0,0 0 0,0 0 0,0 0 0,0 0 0,0 0 0,1 0 0,-1-1 0,0 1 0,3 23 0,1 30 0,-4-43 0,0 6 0,0 0 0,-1 0 0,-6 28 0,7-42 0,0 0 0,-1 0 0,1 0 0,-1 0 0,1 0 0,-1 0 0,0 0 0,0 0 0,0 0 0,0 0 0,0 0 0,0 0 0,0 0 0,-1-1 0,1 1 0,-1-1 0,1 1 0,-1-1 0,0 1 0,1-1 0,-1 0 0,0 0 0,0 0 0,0 0 0,0 0 0,0 0 0,0-1 0,0 1 0,0-1 0,0 1 0,-1-1 0,1 0 0,0 1 0,0-1 0,0-1 0,-3 1 0,3 0 0,1-1 0,-1 1 0,0-1 0,1 1 0,-1-1 0,1 0 0,-1 0 0,1 1 0,0-1 0,-1 0 0,1 0 0,0 0 0,-1 0 0,1-1 0,0 1 0,0 0 0,0-1 0,0 1 0,0 0 0,0-1 0,1 1 0,-2-3 0,1 0 0,0-1 0,0 1 0,0-1 0,0 1 0,1-1 0,-1 1 0,1-1 0,1-5 0,0-1 0,0 0 0,1 0 0,1 0 0,0 0 0,8-20 0,-11 30 0,1-1 0,-1 1 0,1 0 0,-1 0 0,1 0 0,0 0 0,-1 0 0,1 0 0,0 0 0,0 0 0,-1 0 0,1 0 0,0 0 0,0 0 0,0 1 0,0-1 0,0 0 0,0 1 0,0-1 0,2 0 0,-2 1 0,-1 1 0,1-1 0,0 0 0,-1 0 0,1 1 0,0-1 0,-1 0 0,1 1 0,-1-1 0,1 1 0,0-1 0,-1 1 0,1-1 0,-1 1 0,0-1 0,1 1 0,-1 0 0,1-1 0,-1 1 0,0 0 0,1-1 0,-1 1 0,0 1 0,11 50 0,-9-33-227,-1 1-1,0-1 1,-2 1-1,0-1 1,-6 26-1,-1-20-6598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07:34:52.194"/>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07:34:52.95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07:34:53.40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01EBA-F8CA-42B9-A819-A1B5802081E0}"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56A0D-1C27-4712-99B0-F5F37024AB1D}" type="slidenum">
              <a:rPr lang="en-US" smtClean="0"/>
              <a:t>‹#›</a:t>
            </a:fld>
            <a:endParaRPr lang="en-US"/>
          </a:p>
        </p:txBody>
      </p:sp>
    </p:spTree>
    <p:extLst>
      <p:ext uri="{BB962C8B-B14F-4D97-AF65-F5344CB8AC3E}">
        <p14:creationId xmlns:p14="http://schemas.microsoft.com/office/powerpoint/2010/main" val="363652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956A0D-1C27-4712-99B0-F5F37024AB1D}" type="slidenum">
              <a:rPr lang="en-US" smtClean="0"/>
              <a:t>2</a:t>
            </a:fld>
            <a:endParaRPr lang="en-US"/>
          </a:p>
        </p:txBody>
      </p:sp>
    </p:spTree>
    <p:extLst>
      <p:ext uri="{BB962C8B-B14F-4D97-AF65-F5344CB8AC3E}">
        <p14:creationId xmlns:p14="http://schemas.microsoft.com/office/powerpoint/2010/main" val="229913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956A0D-1C27-4712-99B0-F5F37024AB1D}" type="slidenum">
              <a:rPr lang="en-US" smtClean="0"/>
              <a:t>6</a:t>
            </a:fld>
            <a:endParaRPr lang="en-US"/>
          </a:p>
        </p:txBody>
      </p:sp>
    </p:spTree>
    <p:extLst>
      <p:ext uri="{BB962C8B-B14F-4D97-AF65-F5344CB8AC3E}">
        <p14:creationId xmlns:p14="http://schemas.microsoft.com/office/powerpoint/2010/main" val="397576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A51F-A400-3B15-4CA1-324CE2E0EC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62DF3F-12C5-084F-9A32-54C3DCD23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503C0E-0397-1F42-9EAD-F182140BFC34}"/>
              </a:ext>
            </a:extLst>
          </p:cNvPr>
          <p:cNvSpPr>
            <a:spLocks noGrp="1"/>
          </p:cNvSpPr>
          <p:nvPr>
            <p:ph type="dt" sz="half" idx="10"/>
          </p:nvPr>
        </p:nvSpPr>
        <p:spPr/>
        <p:txBody>
          <a:bodyPr/>
          <a:lstStyle/>
          <a:p>
            <a:fld id="{0135EFAB-E308-43C3-BA42-BFD1EE3E314D}" type="datetimeFigureOut">
              <a:rPr lang="en-US" smtClean="0"/>
              <a:t>2/5/2025</a:t>
            </a:fld>
            <a:endParaRPr lang="en-US"/>
          </a:p>
        </p:txBody>
      </p:sp>
      <p:sp>
        <p:nvSpPr>
          <p:cNvPr id="5" name="Footer Placeholder 4">
            <a:extLst>
              <a:ext uri="{FF2B5EF4-FFF2-40B4-BE49-F238E27FC236}">
                <a16:creationId xmlns:a16="http://schemas.microsoft.com/office/drawing/2014/main" id="{7B460D09-E1C9-28FA-398F-9A66223D9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22B60-41C7-9B20-22D6-D978721BD98D}"/>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373192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C35F-8184-2576-E26F-625003BB60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B1985E-FF4A-B6B7-8FF1-228E7C3E5D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D1F08-9FDE-12DF-45D6-7CF0A9B7BE94}"/>
              </a:ext>
            </a:extLst>
          </p:cNvPr>
          <p:cNvSpPr>
            <a:spLocks noGrp="1"/>
          </p:cNvSpPr>
          <p:nvPr>
            <p:ph type="dt" sz="half" idx="10"/>
          </p:nvPr>
        </p:nvSpPr>
        <p:spPr/>
        <p:txBody>
          <a:bodyPr/>
          <a:lstStyle/>
          <a:p>
            <a:fld id="{0135EFAB-E308-43C3-BA42-BFD1EE3E314D}" type="datetimeFigureOut">
              <a:rPr lang="en-US" smtClean="0"/>
              <a:t>2/5/2025</a:t>
            </a:fld>
            <a:endParaRPr lang="en-US"/>
          </a:p>
        </p:txBody>
      </p:sp>
      <p:sp>
        <p:nvSpPr>
          <p:cNvPr id="5" name="Footer Placeholder 4">
            <a:extLst>
              <a:ext uri="{FF2B5EF4-FFF2-40B4-BE49-F238E27FC236}">
                <a16:creationId xmlns:a16="http://schemas.microsoft.com/office/drawing/2014/main" id="{E7FADA09-9702-0318-4306-C64B883C4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6BE3D-04BE-6751-E787-CCF39849AFDF}"/>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6392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79E9F6-35AD-2B17-9923-4D0E7CC52E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2204FE-9912-6A18-6E62-3D2C2ADEA6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72E4E-EB11-9E97-D782-6D899CBAF1C0}"/>
              </a:ext>
            </a:extLst>
          </p:cNvPr>
          <p:cNvSpPr>
            <a:spLocks noGrp="1"/>
          </p:cNvSpPr>
          <p:nvPr>
            <p:ph type="dt" sz="half" idx="10"/>
          </p:nvPr>
        </p:nvSpPr>
        <p:spPr/>
        <p:txBody>
          <a:bodyPr/>
          <a:lstStyle/>
          <a:p>
            <a:fld id="{0135EFAB-E308-43C3-BA42-BFD1EE3E314D}" type="datetimeFigureOut">
              <a:rPr lang="en-US" smtClean="0"/>
              <a:t>2/5/2025</a:t>
            </a:fld>
            <a:endParaRPr lang="en-US"/>
          </a:p>
        </p:txBody>
      </p:sp>
      <p:sp>
        <p:nvSpPr>
          <p:cNvPr id="5" name="Footer Placeholder 4">
            <a:extLst>
              <a:ext uri="{FF2B5EF4-FFF2-40B4-BE49-F238E27FC236}">
                <a16:creationId xmlns:a16="http://schemas.microsoft.com/office/drawing/2014/main" id="{4B10B7D7-8583-AEE9-01B4-C69A9E35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AF46D-E7CD-B7F7-59DB-B444E0710237}"/>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42819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200A-0261-E058-D245-E461B34FD6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F762D-4F30-EED0-2B66-B8AB0AA04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EAB73-B149-9146-6201-417C6FA5EAB1}"/>
              </a:ext>
            </a:extLst>
          </p:cNvPr>
          <p:cNvSpPr>
            <a:spLocks noGrp="1"/>
          </p:cNvSpPr>
          <p:nvPr>
            <p:ph type="dt" sz="half" idx="10"/>
          </p:nvPr>
        </p:nvSpPr>
        <p:spPr/>
        <p:txBody>
          <a:bodyPr/>
          <a:lstStyle/>
          <a:p>
            <a:fld id="{0135EFAB-E308-43C3-BA42-BFD1EE3E314D}" type="datetimeFigureOut">
              <a:rPr lang="en-US" smtClean="0"/>
              <a:t>2/5/2025</a:t>
            </a:fld>
            <a:endParaRPr lang="en-US"/>
          </a:p>
        </p:txBody>
      </p:sp>
      <p:sp>
        <p:nvSpPr>
          <p:cNvPr id="5" name="Footer Placeholder 4">
            <a:extLst>
              <a:ext uri="{FF2B5EF4-FFF2-40B4-BE49-F238E27FC236}">
                <a16:creationId xmlns:a16="http://schemas.microsoft.com/office/drawing/2014/main" id="{47C978FD-3B6D-4FB5-463F-7E69DB78A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B1EBD-2132-ADD4-F42E-1F4BFA046E34}"/>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84424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14EA-6D07-8722-0460-3F43E95EA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2AD198-F9B1-BAB2-3063-0E9625CF4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AC570D-CB9B-44A1-50CA-A6E12DF7E063}"/>
              </a:ext>
            </a:extLst>
          </p:cNvPr>
          <p:cNvSpPr>
            <a:spLocks noGrp="1"/>
          </p:cNvSpPr>
          <p:nvPr>
            <p:ph type="dt" sz="half" idx="10"/>
          </p:nvPr>
        </p:nvSpPr>
        <p:spPr/>
        <p:txBody>
          <a:bodyPr/>
          <a:lstStyle/>
          <a:p>
            <a:fld id="{0135EFAB-E308-43C3-BA42-BFD1EE3E314D}" type="datetimeFigureOut">
              <a:rPr lang="en-US" smtClean="0"/>
              <a:t>2/5/2025</a:t>
            </a:fld>
            <a:endParaRPr lang="en-US"/>
          </a:p>
        </p:txBody>
      </p:sp>
      <p:sp>
        <p:nvSpPr>
          <p:cNvPr id="5" name="Footer Placeholder 4">
            <a:extLst>
              <a:ext uri="{FF2B5EF4-FFF2-40B4-BE49-F238E27FC236}">
                <a16:creationId xmlns:a16="http://schemas.microsoft.com/office/drawing/2014/main" id="{FB66C2CA-CFA3-0D3F-93C8-879D70607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F4AF0-5206-FE93-FCFC-13DC57450CE2}"/>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101368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C19F-7BC1-0747-CFF0-ABBC3A962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3299C-D79D-B029-F6BA-472F165A53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5CD38F-47EB-78A6-FC43-9A78E3B5B7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4B59A4-4D01-9CF3-8A19-90A59ECCF44A}"/>
              </a:ext>
            </a:extLst>
          </p:cNvPr>
          <p:cNvSpPr>
            <a:spLocks noGrp="1"/>
          </p:cNvSpPr>
          <p:nvPr>
            <p:ph type="dt" sz="half" idx="10"/>
          </p:nvPr>
        </p:nvSpPr>
        <p:spPr/>
        <p:txBody>
          <a:bodyPr/>
          <a:lstStyle/>
          <a:p>
            <a:fld id="{0135EFAB-E308-43C3-BA42-BFD1EE3E314D}" type="datetimeFigureOut">
              <a:rPr lang="en-US" smtClean="0"/>
              <a:t>2/5/2025</a:t>
            </a:fld>
            <a:endParaRPr lang="en-US"/>
          </a:p>
        </p:txBody>
      </p:sp>
      <p:sp>
        <p:nvSpPr>
          <p:cNvPr id="6" name="Footer Placeholder 5">
            <a:extLst>
              <a:ext uri="{FF2B5EF4-FFF2-40B4-BE49-F238E27FC236}">
                <a16:creationId xmlns:a16="http://schemas.microsoft.com/office/drawing/2014/main" id="{7D58AAEB-A6EE-4F09-42EC-8CC1550D9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B4F0D-A3AE-287C-9384-D998505E3A67}"/>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29948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9158-4569-2547-A985-90D61A951C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D4FB3-93FC-5C6D-E7DE-EB3257B98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905117-E139-F6B5-015E-DE5CF3B24B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73DA8-0C07-8C74-BB00-C99BC1054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7BA836-1C16-F83F-93B7-2B04C4A6F8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2E0A65-28E3-CC02-8834-9763A1A366AC}"/>
              </a:ext>
            </a:extLst>
          </p:cNvPr>
          <p:cNvSpPr>
            <a:spLocks noGrp="1"/>
          </p:cNvSpPr>
          <p:nvPr>
            <p:ph type="dt" sz="half" idx="10"/>
          </p:nvPr>
        </p:nvSpPr>
        <p:spPr/>
        <p:txBody>
          <a:bodyPr/>
          <a:lstStyle/>
          <a:p>
            <a:fld id="{0135EFAB-E308-43C3-BA42-BFD1EE3E314D}" type="datetimeFigureOut">
              <a:rPr lang="en-US" smtClean="0"/>
              <a:t>2/5/2025</a:t>
            </a:fld>
            <a:endParaRPr lang="en-US"/>
          </a:p>
        </p:txBody>
      </p:sp>
      <p:sp>
        <p:nvSpPr>
          <p:cNvPr id="8" name="Footer Placeholder 7">
            <a:extLst>
              <a:ext uri="{FF2B5EF4-FFF2-40B4-BE49-F238E27FC236}">
                <a16:creationId xmlns:a16="http://schemas.microsoft.com/office/drawing/2014/main" id="{9DB2DA35-EDED-85A0-A9EB-33288A30C4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DDE095-C47B-B566-8438-2FC4E1F7F3B0}"/>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60060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2221-6A3D-7DF5-3CE9-25CABBE1D8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006537-5721-89D8-832B-59C4F77BD7DE}"/>
              </a:ext>
            </a:extLst>
          </p:cNvPr>
          <p:cNvSpPr>
            <a:spLocks noGrp="1"/>
          </p:cNvSpPr>
          <p:nvPr>
            <p:ph type="dt" sz="half" idx="10"/>
          </p:nvPr>
        </p:nvSpPr>
        <p:spPr/>
        <p:txBody>
          <a:bodyPr/>
          <a:lstStyle/>
          <a:p>
            <a:fld id="{0135EFAB-E308-43C3-BA42-BFD1EE3E314D}" type="datetimeFigureOut">
              <a:rPr lang="en-US" smtClean="0"/>
              <a:t>2/5/2025</a:t>
            </a:fld>
            <a:endParaRPr lang="en-US"/>
          </a:p>
        </p:txBody>
      </p:sp>
      <p:sp>
        <p:nvSpPr>
          <p:cNvPr id="4" name="Footer Placeholder 3">
            <a:extLst>
              <a:ext uri="{FF2B5EF4-FFF2-40B4-BE49-F238E27FC236}">
                <a16:creationId xmlns:a16="http://schemas.microsoft.com/office/drawing/2014/main" id="{2EF62708-D61C-4982-F6FF-82585F5380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265898-9FF4-82A7-3B77-496016E0699F}"/>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87208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7E6C0-8318-A38E-4249-EB1BBBBD5393}"/>
              </a:ext>
            </a:extLst>
          </p:cNvPr>
          <p:cNvSpPr>
            <a:spLocks noGrp="1"/>
          </p:cNvSpPr>
          <p:nvPr>
            <p:ph type="dt" sz="half" idx="10"/>
          </p:nvPr>
        </p:nvSpPr>
        <p:spPr/>
        <p:txBody>
          <a:bodyPr/>
          <a:lstStyle/>
          <a:p>
            <a:fld id="{0135EFAB-E308-43C3-BA42-BFD1EE3E314D}" type="datetimeFigureOut">
              <a:rPr lang="en-US" smtClean="0"/>
              <a:t>2/5/2025</a:t>
            </a:fld>
            <a:endParaRPr lang="en-US"/>
          </a:p>
        </p:txBody>
      </p:sp>
      <p:sp>
        <p:nvSpPr>
          <p:cNvPr id="3" name="Footer Placeholder 2">
            <a:extLst>
              <a:ext uri="{FF2B5EF4-FFF2-40B4-BE49-F238E27FC236}">
                <a16:creationId xmlns:a16="http://schemas.microsoft.com/office/drawing/2014/main" id="{9F4A65AF-2545-B7F8-3917-C012DBEDC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DDFA10-7521-0EEC-990C-70681A3C0971}"/>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86216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10CA-5690-7FA5-68F1-4C25A4197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E823F1-3059-941A-06D3-21C0BD192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2AC35D-325F-A794-1CAC-C6AF2685B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3A0E2-72DC-5229-76D2-144BD9A3A07C}"/>
              </a:ext>
            </a:extLst>
          </p:cNvPr>
          <p:cNvSpPr>
            <a:spLocks noGrp="1"/>
          </p:cNvSpPr>
          <p:nvPr>
            <p:ph type="dt" sz="half" idx="10"/>
          </p:nvPr>
        </p:nvSpPr>
        <p:spPr/>
        <p:txBody>
          <a:bodyPr/>
          <a:lstStyle/>
          <a:p>
            <a:fld id="{0135EFAB-E308-43C3-BA42-BFD1EE3E314D}" type="datetimeFigureOut">
              <a:rPr lang="en-US" smtClean="0"/>
              <a:t>2/5/2025</a:t>
            </a:fld>
            <a:endParaRPr lang="en-US"/>
          </a:p>
        </p:txBody>
      </p:sp>
      <p:sp>
        <p:nvSpPr>
          <p:cNvPr id="6" name="Footer Placeholder 5">
            <a:extLst>
              <a:ext uri="{FF2B5EF4-FFF2-40B4-BE49-F238E27FC236}">
                <a16:creationId xmlns:a16="http://schemas.microsoft.com/office/drawing/2014/main" id="{D0A41C9C-951B-566F-C7A2-B9D67C163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CA95AE-B29D-266B-06DC-732015236F2C}"/>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129570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01EC2-91C1-6761-F0A6-72D8B5E66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ADC6B6-FCE4-71E5-2AA0-F5E46E8FA4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19D9E5-BD3C-82C3-A82D-B116E2627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1A2B3B-3D74-2FB1-D8EE-C12549621206}"/>
              </a:ext>
            </a:extLst>
          </p:cNvPr>
          <p:cNvSpPr>
            <a:spLocks noGrp="1"/>
          </p:cNvSpPr>
          <p:nvPr>
            <p:ph type="dt" sz="half" idx="10"/>
          </p:nvPr>
        </p:nvSpPr>
        <p:spPr/>
        <p:txBody>
          <a:bodyPr/>
          <a:lstStyle/>
          <a:p>
            <a:fld id="{0135EFAB-E308-43C3-BA42-BFD1EE3E314D}" type="datetimeFigureOut">
              <a:rPr lang="en-US" smtClean="0"/>
              <a:t>2/5/2025</a:t>
            </a:fld>
            <a:endParaRPr lang="en-US"/>
          </a:p>
        </p:txBody>
      </p:sp>
      <p:sp>
        <p:nvSpPr>
          <p:cNvPr id="6" name="Footer Placeholder 5">
            <a:extLst>
              <a:ext uri="{FF2B5EF4-FFF2-40B4-BE49-F238E27FC236}">
                <a16:creationId xmlns:a16="http://schemas.microsoft.com/office/drawing/2014/main" id="{27203C85-6AEE-76BF-C9B8-19E4FCD032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018D3-088B-C122-4B26-5C5801AB4A93}"/>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193849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1B7686-75C3-6D45-E8B8-1FFFB225F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6B75DB-C662-B9D7-E175-4A52996AA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F1B26-6F51-EE42-D012-A221B6252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5EFAB-E308-43C3-BA42-BFD1EE3E314D}" type="datetimeFigureOut">
              <a:rPr lang="en-US" smtClean="0"/>
              <a:t>2/5/2025</a:t>
            </a:fld>
            <a:endParaRPr lang="en-US"/>
          </a:p>
        </p:txBody>
      </p:sp>
      <p:sp>
        <p:nvSpPr>
          <p:cNvPr id="5" name="Footer Placeholder 4">
            <a:extLst>
              <a:ext uri="{FF2B5EF4-FFF2-40B4-BE49-F238E27FC236}">
                <a16:creationId xmlns:a16="http://schemas.microsoft.com/office/drawing/2014/main" id="{2F21AD7E-F9AF-8C34-9686-38878DE97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F0737D-09E8-69F0-0DC1-D1251371C4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28840-4BBE-4309-AB45-ABC6A2BADDBF}" type="slidenum">
              <a:rPr lang="en-US" smtClean="0"/>
              <a:t>‹#›</a:t>
            </a:fld>
            <a:endParaRPr lang="en-US"/>
          </a:p>
        </p:txBody>
      </p:sp>
    </p:spTree>
    <p:extLst>
      <p:ext uri="{BB962C8B-B14F-4D97-AF65-F5344CB8AC3E}">
        <p14:creationId xmlns:p14="http://schemas.microsoft.com/office/powerpoint/2010/main" val="326858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4.xml"/><Relationship Id="rId3" Type="http://schemas.openxmlformats.org/officeDocument/2006/relationships/hyperlink" Target="https://www.britannica.com/dictionary/embedded" TargetMode="External"/><Relationship Id="rId12" Type="http://schemas.openxmlformats.org/officeDocument/2006/relationships/image" Target="../media/image5.png"/><Relationship Id="rId2" Type="http://schemas.openxmlformats.org/officeDocument/2006/relationships/hyperlink" Target="https://www.britannica.com/science/tissue" TargetMode="Externa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customXml" Target="../ink/ink3.xml"/><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customXml" Target="../ink/ink2.xml"/><Relationship Id="rId14" Type="http://schemas.openxmlformats.org/officeDocument/2006/relationships/customXml" Target="../ink/ink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Younis.Abdulridha@uomus.edu.iq"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Younis.Abdulridha@uomus.edu.i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Younis.Abdulridha@uomus.edu.iq"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Younis.Abdulridha@uomus.edu.iq"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Younis.Abdulridha@uomus.edu.iq"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mailto:Younis.Abdulridha@uomus.edu.i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Younis.Abdulridha@uomus.edu.iq" TargetMode="Externa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Younis.Abdulridha@uomus.edu.iq"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Younis.Abdulridha@uomus.edu.iq"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C983-D19E-513F-275F-E7BD2B3FF9C1}"/>
              </a:ext>
            </a:extLst>
          </p:cNvPr>
          <p:cNvSpPr>
            <a:spLocks noGrp="1"/>
          </p:cNvSpPr>
          <p:nvPr>
            <p:ph type="ctrTitle"/>
          </p:nvPr>
        </p:nvSpPr>
        <p:spPr>
          <a:xfrm>
            <a:off x="228600" y="220663"/>
            <a:ext cx="11861800" cy="1684337"/>
          </a:xfrm>
        </p:spPr>
        <p:txBody>
          <a:bodyPr>
            <a:normAutofit/>
          </a:bodyPr>
          <a:lstStyle/>
          <a:p>
            <a:r>
              <a:rPr lang="en-US" sz="2400" dirty="0">
                <a:latin typeface="Times New Roman" pitchFamily="18" charset="0"/>
                <a:cs typeface="Times New Roman" pitchFamily="18" charset="0"/>
              </a:rPr>
              <a:t>Department of Anesthesia Techniques</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Prof </a:t>
            </a:r>
            <a:r>
              <a:rPr lang="en-US" sz="2400" dirty="0">
                <a:latin typeface="Times New Roman" pitchFamily="18" charset="0"/>
                <a:cs typeface="Times New Roman" pitchFamily="18" charset="0"/>
              </a:rPr>
              <a:t>. Dr. </a:t>
            </a:r>
            <a:r>
              <a:rPr lang="en-US" sz="2400" dirty="0" err="1">
                <a:latin typeface="Times New Roman" pitchFamily="18" charset="0"/>
                <a:cs typeface="Times New Roman" pitchFamily="18" charset="0"/>
              </a:rPr>
              <a:t>Younis</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Alkhafaji</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Assistant </a:t>
            </a:r>
            <a:r>
              <a:rPr lang="en-US" sz="2400" dirty="0">
                <a:latin typeface="Times New Roman" pitchFamily="18" charset="0"/>
                <a:cs typeface="Times New Roman" pitchFamily="18" charset="0"/>
              </a:rPr>
              <a:t>teacher. </a:t>
            </a:r>
            <a:r>
              <a:rPr lang="en-US" sz="2400" dirty="0" err="1">
                <a:latin typeface="Times New Roman" pitchFamily="18" charset="0"/>
                <a:cs typeface="Times New Roman" pitchFamily="18" charset="0"/>
              </a:rPr>
              <a:t>Zainab</a:t>
            </a:r>
            <a:r>
              <a:rPr lang="en-US" sz="2400" dirty="0">
                <a:latin typeface="Times New Roman" pitchFamily="18" charset="0"/>
                <a:cs typeface="Times New Roman" pitchFamily="18" charset="0"/>
              </a:rPr>
              <a:t> Muhammad</a:t>
            </a:r>
            <a:r>
              <a:rPr lang="en-US" sz="2400" b="1" dirty="0"/>
              <a:t/>
            </a:r>
            <a:br>
              <a:rPr lang="en-US" sz="2400" b="1" dirty="0"/>
            </a:br>
            <a:r>
              <a:rPr lang="en-US" sz="2400" b="1" dirty="0">
                <a:solidFill>
                  <a:srgbClr val="FF0000"/>
                </a:solidFill>
              </a:rPr>
              <a:t>Lecture – 6 --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8B0C084-BECF-70E6-9A8B-4A03330A7CFE}"/>
              </a:ext>
            </a:extLst>
          </p:cNvPr>
          <p:cNvSpPr>
            <a:spLocks noGrp="1"/>
          </p:cNvSpPr>
          <p:nvPr>
            <p:ph type="subTitle" idx="1"/>
          </p:nvPr>
        </p:nvSpPr>
        <p:spPr>
          <a:xfrm>
            <a:off x="228600" y="1905000"/>
            <a:ext cx="11861800" cy="4732337"/>
          </a:xfrm>
        </p:spPr>
        <p:txBody>
          <a:bodyPr>
            <a:normAutofit/>
          </a:bodyPr>
          <a:lstStyle/>
          <a:p>
            <a:pPr marL="457200" marR="0" algn="l">
              <a:lnSpc>
                <a:spcPct val="150000"/>
              </a:lnSpc>
              <a:spcBef>
                <a:spcPts val="0"/>
              </a:spcBef>
              <a:spcAft>
                <a:spcPts val="0"/>
              </a:spcAft>
            </a:pPr>
            <a:r>
              <a:rPr lang="en-US" sz="2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Bones</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solidFill>
                  <a:srgbClr val="000000"/>
                </a:solidFill>
                <a:effectLst/>
                <a:latin typeface="Georgia" panose="02040502050405020303" pitchFamily="18" charset="0"/>
                <a:ea typeface="Times New Roman" panose="02020603050405020304" pitchFamily="18" charset="0"/>
              </a:rPr>
              <a:t>rigid specialized connective </a:t>
            </a:r>
            <a:r>
              <a:rPr lang="en-US" sz="2000" u="sng" dirty="0">
                <a:solidFill>
                  <a:srgbClr val="000000"/>
                </a:solidFill>
                <a:effectLst/>
                <a:latin typeface="Georgia" panose="02040502050405020303" pitchFamily="18" charset="0"/>
                <a:ea typeface="Times New Roman" panose="02020603050405020304" pitchFamily="18" charset="0"/>
                <a:hlinkClick r:id="rId2"/>
              </a:rPr>
              <a:t>tissue</a:t>
            </a:r>
            <a:r>
              <a:rPr lang="en-US" sz="2000" dirty="0">
                <a:solidFill>
                  <a:srgbClr val="000000"/>
                </a:solidFill>
                <a:effectLst/>
                <a:latin typeface="Georgia" panose="02040502050405020303" pitchFamily="18" charset="0"/>
                <a:ea typeface="Times New Roman" panose="02020603050405020304" pitchFamily="18" charset="0"/>
              </a:rPr>
              <a:t> consisting of cells </a:t>
            </a:r>
            <a:r>
              <a:rPr lang="en-US" sz="2000" u="sng" dirty="0">
                <a:solidFill>
                  <a:srgbClr val="000000"/>
                </a:solidFill>
                <a:effectLst/>
                <a:latin typeface="Georgia" panose="02040502050405020303" pitchFamily="18" charset="0"/>
                <a:ea typeface="Times New Roman" panose="02020603050405020304" pitchFamily="18" charset="0"/>
                <a:hlinkClick r:id="rId3"/>
              </a:rPr>
              <a:t>embedded</a:t>
            </a:r>
            <a:r>
              <a:rPr lang="en-US" sz="2000" dirty="0">
                <a:solidFill>
                  <a:srgbClr val="000000"/>
                </a:solidFill>
                <a:effectLst/>
                <a:latin typeface="Georgia" panose="02040502050405020303" pitchFamily="18" charset="0"/>
                <a:ea typeface="Times New Roman" panose="02020603050405020304" pitchFamily="18" charset="0"/>
              </a:rPr>
              <a:t> in an abundant hard intercellular material. The 206 bones in the adult human body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Bone is made up of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Cells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Extracellular matrix</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l"/>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Extracellular matrix</a:t>
            </a:r>
            <a:endParaRPr lang="en-US" sz="1800" dirty="0">
              <a:solidFill>
                <a:srgbClr val="FF0000"/>
              </a:solidFill>
              <a:effectLst/>
              <a:latin typeface="Times New Roman" panose="02020603050405020304" pitchFamily="18" charset="0"/>
              <a:ea typeface="Times New Roman" panose="02020603050405020304" pitchFamily="18" charset="0"/>
            </a:endParaRPr>
          </a:p>
          <a:p>
            <a:pPr algn="l"/>
            <a:r>
              <a:rPr lang="en-US" sz="1800" b="1" dirty="0">
                <a:solidFill>
                  <a:srgbClr val="C00000"/>
                </a:solidFill>
                <a:effectLst/>
                <a:latin typeface="Times New Roman" panose="02020603050405020304" pitchFamily="18" charset="0"/>
                <a:ea typeface="Calibri" panose="020F0502020204030204" pitchFamily="34" charset="0"/>
              </a:rPr>
              <a:t>Inorganic</a:t>
            </a:r>
            <a:r>
              <a:rPr lang="en-US" sz="1800" dirty="0">
                <a:solidFill>
                  <a:srgbClr val="C00000"/>
                </a:solidFill>
                <a:effectLst/>
                <a:latin typeface="Times New Roman" panose="02020603050405020304" pitchFamily="18" charset="0"/>
                <a:ea typeface="Calibri" panose="020F0502020204030204" pitchFamily="34" charset="0"/>
              </a:rPr>
              <a:t> –</a:t>
            </a:r>
          </a:p>
          <a:p>
            <a:pPr algn="l"/>
            <a:r>
              <a:rPr lang="en-US"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Hydroxyapatite and other calcium salts(Contributes to hardness and resistance to compression forces)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a:p>
            <a:pPr algn="l"/>
            <a:r>
              <a:rPr lang="en-US"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Organic</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rgbClr val="C00000"/>
              </a:solidFill>
              <a:effectLst/>
              <a:latin typeface="Times New Roman" panose="02020603050405020304" pitchFamily="18" charset="0"/>
              <a:ea typeface="Times New Roman" panose="02020603050405020304" pitchFamily="18" charset="0"/>
            </a:endParaRPr>
          </a:p>
          <a:p>
            <a:pPr algn="l"/>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Collagen type I – and most common protein.     </a:t>
            </a:r>
            <a:endParaRPr lang="en-US" sz="2000" b="1" dirty="0">
              <a:effectLst/>
              <a:latin typeface="Times New Roman" panose="02020603050405020304" pitchFamily="18" charset="0"/>
              <a:ea typeface="Times New Roman" panose="02020603050405020304" pitchFamily="18" charset="0"/>
            </a:endParaRPr>
          </a:p>
          <a:p>
            <a:pPr algn="l"/>
            <a:r>
              <a:rPr lang="en-US" sz="2000" b="1" dirty="0">
                <a:solidFill>
                  <a:srgbClr val="00B05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Ground substance proteoglycans.                                </a:t>
            </a:r>
            <a:r>
              <a:rPr lang="en-US"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Contributes to tensile strength.</a:t>
            </a:r>
            <a:endParaRPr lang="en-US" sz="2800" b="1" dirty="0">
              <a:solidFill>
                <a:srgbClr val="00B0F0"/>
              </a:solidFill>
              <a:effectLst/>
              <a:latin typeface="Times New Roman" panose="02020603050405020304" pitchFamily="18" charset="0"/>
              <a:ea typeface="Times New Roman" panose="02020603050405020304" pitchFamily="18" charset="0"/>
            </a:endParaRPr>
          </a:p>
          <a:p>
            <a:pPr algn="l"/>
            <a:endParaRPr lang="en-US" sz="2000" b="1" dirty="0">
              <a:latin typeface="Times New Roman" panose="02020603050405020304" pitchFamily="18" charset="0"/>
              <a:cs typeface="Times New Roman" panose="02020603050405020304" pitchFamily="18" charset="0"/>
            </a:endParaRPr>
          </a:p>
          <a:p>
            <a:pPr algn="l"/>
            <a:endParaRPr lang="en-US" sz="1600" dirty="0">
              <a:solidFill>
                <a:srgbClr val="C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40F4BDE-13AD-1DFD-79CB-03A490DF72E2}"/>
              </a:ext>
            </a:extLst>
          </p:cNvPr>
          <p:cNvPicPr>
            <a:picLocks noChangeAspect="1"/>
          </p:cNvPicPr>
          <p:nvPr/>
        </p:nvPicPr>
        <p:blipFill>
          <a:blip r:embed="rId4"/>
          <a:stretch>
            <a:fillRect/>
          </a:stretch>
        </p:blipFill>
        <p:spPr>
          <a:xfrm>
            <a:off x="367177" y="220663"/>
            <a:ext cx="1292464" cy="1304657"/>
          </a:xfrm>
          <a:prstGeom prst="rect">
            <a:avLst/>
          </a:prstGeom>
        </p:spPr>
      </p:pic>
      <p:pic>
        <p:nvPicPr>
          <p:cNvPr id="6" name="Picture 5">
            <a:extLst>
              <a:ext uri="{FF2B5EF4-FFF2-40B4-BE49-F238E27FC236}">
                <a16:creationId xmlns:a16="http://schemas.microsoft.com/office/drawing/2014/main" id="{6236C610-3B1C-DE20-1F9A-28FE959DD40B}"/>
              </a:ext>
            </a:extLst>
          </p:cNvPr>
          <p:cNvPicPr>
            <a:picLocks noChangeAspect="1"/>
          </p:cNvPicPr>
          <p:nvPr/>
        </p:nvPicPr>
        <p:blipFill>
          <a:blip r:embed="rId5"/>
          <a:stretch>
            <a:fillRect/>
          </a:stretch>
        </p:blipFill>
        <p:spPr>
          <a:xfrm>
            <a:off x="10518523" y="159697"/>
            <a:ext cx="1444877" cy="1426588"/>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DD33489-C9F8-957A-2F26-587AC4A330CF}"/>
                  </a:ext>
                </a:extLst>
              </p14:cNvPr>
              <p14:cNvContentPartPr/>
              <p14:nvPr/>
            </p14:nvContentPartPr>
            <p14:xfrm>
              <a:off x="5469520" y="5168600"/>
              <a:ext cx="107640" cy="338760"/>
            </p14:xfrm>
          </p:contentPart>
        </mc:Choice>
        <mc:Fallback xmlns="">
          <p:pic>
            <p:nvPicPr>
              <p:cNvPr id="7" name="Ink 6">
                <a:extLst>
                  <a:ext uri="{FF2B5EF4-FFF2-40B4-BE49-F238E27FC236}">
                    <a16:creationId xmlns:a16="http://schemas.microsoft.com/office/drawing/2014/main" id="{DDD33489-C9F8-957A-2F26-587AC4A330CF}"/>
                  </a:ext>
                </a:extLst>
              </p:cNvPr>
              <p:cNvPicPr/>
              <p:nvPr/>
            </p:nvPicPr>
            <p:blipFill>
              <a:blip r:embed="rId8"/>
              <a:stretch>
                <a:fillRect/>
              </a:stretch>
            </p:blipFill>
            <p:spPr>
              <a:xfrm>
                <a:off x="5463400" y="5162480"/>
                <a:ext cx="1198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1E9277D9-3A7C-06B1-68CA-9E52D6461449}"/>
                  </a:ext>
                </a:extLst>
              </p14:cNvPr>
              <p14:cNvContentPartPr/>
              <p14:nvPr/>
            </p14:nvContentPartPr>
            <p14:xfrm>
              <a:off x="5600200" y="5273000"/>
              <a:ext cx="376200" cy="180720"/>
            </p14:xfrm>
          </p:contentPart>
        </mc:Choice>
        <mc:Fallback xmlns="">
          <p:pic>
            <p:nvPicPr>
              <p:cNvPr id="8" name="Ink 7">
                <a:extLst>
                  <a:ext uri="{FF2B5EF4-FFF2-40B4-BE49-F238E27FC236}">
                    <a16:creationId xmlns:a16="http://schemas.microsoft.com/office/drawing/2014/main" id="{1E9277D9-3A7C-06B1-68CA-9E52D6461449}"/>
                  </a:ext>
                </a:extLst>
              </p:cNvPr>
              <p:cNvPicPr/>
              <p:nvPr/>
            </p:nvPicPr>
            <p:blipFill>
              <a:blip r:embed="rId10"/>
              <a:stretch>
                <a:fillRect/>
              </a:stretch>
            </p:blipFill>
            <p:spPr>
              <a:xfrm>
                <a:off x="5594080" y="5266880"/>
                <a:ext cx="388440" cy="192960"/>
              </a:xfrm>
              <a:prstGeom prst="rect">
                <a:avLst/>
              </a:prstGeom>
            </p:spPr>
          </p:pic>
        </mc:Fallback>
      </mc:AlternateContent>
      <p:grpSp>
        <p:nvGrpSpPr>
          <p:cNvPr id="12" name="Group 11">
            <a:extLst>
              <a:ext uri="{FF2B5EF4-FFF2-40B4-BE49-F238E27FC236}">
                <a16:creationId xmlns:a16="http://schemas.microsoft.com/office/drawing/2014/main" id="{28221AE2-5178-4965-307B-EF4D161ACE80}"/>
              </a:ext>
            </a:extLst>
          </p:cNvPr>
          <p:cNvGrpSpPr/>
          <p:nvPr/>
        </p:nvGrpSpPr>
        <p:grpSpPr>
          <a:xfrm>
            <a:off x="6158920" y="5308280"/>
            <a:ext cx="360" cy="360"/>
            <a:chOff x="6158920" y="5308280"/>
            <a:chExt cx="360" cy="360"/>
          </a:xfrm>
        </p:grpSpPr>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79976849-A54D-E612-C085-4808D05922CC}"/>
                    </a:ext>
                  </a:extLst>
                </p14:cNvPr>
                <p14:cNvContentPartPr/>
                <p14:nvPr/>
              </p14:nvContentPartPr>
              <p14:xfrm>
                <a:off x="6158920" y="5308280"/>
                <a:ext cx="360" cy="360"/>
              </p14:xfrm>
            </p:contentPart>
          </mc:Choice>
          <mc:Fallback xmlns="">
            <p:pic>
              <p:nvPicPr>
                <p:cNvPr id="9" name="Ink 8">
                  <a:extLst>
                    <a:ext uri="{FF2B5EF4-FFF2-40B4-BE49-F238E27FC236}">
                      <a16:creationId xmlns:a16="http://schemas.microsoft.com/office/drawing/2014/main" id="{79976849-A54D-E612-C085-4808D05922CC}"/>
                    </a:ext>
                  </a:extLst>
                </p:cNvPr>
                <p:cNvPicPr/>
                <p:nvPr/>
              </p:nvPicPr>
              <p:blipFill>
                <a:blip r:embed="rId12"/>
                <a:stretch>
                  <a:fillRect/>
                </a:stretch>
              </p:blipFill>
              <p:spPr>
                <a:xfrm>
                  <a:off x="6152800" y="530216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06E19A4A-E072-83D7-ED3C-3DB610ADDAAF}"/>
                    </a:ext>
                  </a:extLst>
                </p14:cNvPr>
                <p14:cNvContentPartPr/>
                <p14:nvPr/>
              </p14:nvContentPartPr>
              <p14:xfrm>
                <a:off x="6158920" y="5308280"/>
                <a:ext cx="360" cy="360"/>
              </p14:xfrm>
            </p:contentPart>
          </mc:Choice>
          <mc:Fallback xmlns="">
            <p:pic>
              <p:nvPicPr>
                <p:cNvPr id="10" name="Ink 9">
                  <a:extLst>
                    <a:ext uri="{FF2B5EF4-FFF2-40B4-BE49-F238E27FC236}">
                      <a16:creationId xmlns:a16="http://schemas.microsoft.com/office/drawing/2014/main" id="{06E19A4A-E072-83D7-ED3C-3DB610ADDAAF}"/>
                    </a:ext>
                  </a:extLst>
                </p:cNvPr>
                <p:cNvPicPr/>
                <p:nvPr/>
              </p:nvPicPr>
              <p:blipFill>
                <a:blip r:embed="rId12"/>
                <a:stretch>
                  <a:fillRect/>
                </a:stretch>
              </p:blipFill>
              <p:spPr>
                <a:xfrm>
                  <a:off x="6152800" y="530216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C5F9CF4-0461-8D96-21AA-9E3CB4848479}"/>
                    </a:ext>
                  </a:extLst>
                </p14:cNvPr>
                <p14:cNvContentPartPr/>
                <p14:nvPr/>
              </p14:nvContentPartPr>
              <p14:xfrm>
                <a:off x="6158920" y="5308280"/>
                <a:ext cx="360" cy="360"/>
              </p14:xfrm>
            </p:contentPart>
          </mc:Choice>
          <mc:Fallback xmlns="">
            <p:pic>
              <p:nvPicPr>
                <p:cNvPr id="11" name="Ink 10">
                  <a:extLst>
                    <a:ext uri="{FF2B5EF4-FFF2-40B4-BE49-F238E27FC236}">
                      <a16:creationId xmlns:a16="http://schemas.microsoft.com/office/drawing/2014/main" id="{BC5F9CF4-0461-8D96-21AA-9E3CB4848479}"/>
                    </a:ext>
                  </a:extLst>
                </p:cNvPr>
                <p:cNvPicPr/>
                <p:nvPr/>
              </p:nvPicPr>
              <p:blipFill>
                <a:blip r:embed="rId12"/>
                <a:stretch>
                  <a:fillRect/>
                </a:stretch>
              </p:blipFill>
              <p:spPr>
                <a:xfrm>
                  <a:off x="6152800" y="5302160"/>
                  <a:ext cx="12600" cy="12600"/>
                </a:xfrm>
                <a:prstGeom prst="rect">
                  <a:avLst/>
                </a:prstGeom>
              </p:spPr>
            </p:pic>
          </mc:Fallback>
        </mc:AlternateContent>
      </p:grpSp>
    </p:spTree>
    <p:extLst>
      <p:ext uri="{BB962C8B-B14F-4D97-AF65-F5344CB8AC3E}">
        <p14:creationId xmlns:p14="http://schemas.microsoft.com/office/powerpoint/2010/main" val="217711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4620-06CF-B453-989E-AAA25E77E34D}"/>
              </a:ext>
            </a:extLst>
          </p:cNvPr>
          <p:cNvSpPr>
            <a:spLocks noGrp="1"/>
          </p:cNvSpPr>
          <p:nvPr>
            <p:ph type="title"/>
          </p:nvPr>
        </p:nvSpPr>
        <p:spPr>
          <a:xfrm>
            <a:off x="171772" y="163647"/>
            <a:ext cx="11839414" cy="1541167"/>
          </a:xfrm>
        </p:spPr>
        <p:txBody>
          <a:bodyPr>
            <a:normAutofit/>
          </a:bodyPr>
          <a:lstStyle/>
          <a:p>
            <a:pPr algn="ctr"/>
            <a:r>
              <a:rPr lang="en-US" sz="2000" b="1" dirty="0"/>
              <a:t>       Department of Anesthesia Techniques </a:t>
            </a:r>
            <a:br>
              <a:rPr lang="en-US" sz="2000" b="1" dirty="0"/>
            </a:br>
            <a:r>
              <a:rPr lang="en-US" sz="2000" b="1" dirty="0"/>
              <a:t>        Title of the lecture:- Bone  &amp; Cartilage</a:t>
            </a:r>
            <a:br>
              <a:rPr lang="en-US" sz="2000" b="1" dirty="0"/>
            </a:br>
            <a:r>
              <a:rPr lang="en-US" sz="2000" b="1" dirty="0"/>
              <a:t>           </a:t>
            </a:r>
            <a:r>
              <a:rPr lang="en-US" sz="2000" b="1" dirty="0">
                <a:solidFill>
                  <a:srgbClr val="FF0000"/>
                </a:solidFill>
                <a:latin typeface="Times New Roman" pitchFamily="18" charset="0"/>
                <a:cs typeface="Times New Roman" pitchFamily="18" charset="0"/>
              </a:rPr>
              <a:t>Prof. Dr. Younis A. </a:t>
            </a:r>
            <a:r>
              <a:rPr lang="en-US" sz="2000" b="1" dirty="0" err="1">
                <a:solidFill>
                  <a:srgbClr val="FF0000"/>
                </a:solidFill>
                <a:latin typeface="Times New Roman" pitchFamily="18" charset="0"/>
                <a:cs typeface="Times New Roman" pitchFamily="18" charset="0"/>
              </a:rPr>
              <a:t>Alkhafaji</a:t>
            </a:r>
            <a:r>
              <a:rPr lang="en-US" sz="2000" dirty="0"/>
              <a:t>                           </a:t>
            </a:r>
            <a:br>
              <a:rPr lang="en-US" sz="2000" dirty="0"/>
            </a:br>
            <a:r>
              <a:rPr lang="en-US" sz="2000" dirty="0"/>
              <a:t>             </a:t>
            </a:r>
            <a:r>
              <a:rPr lang="en-US" sz="2000" b="1" dirty="0">
                <a:hlinkClick r:id="rId2"/>
              </a:rPr>
              <a:t>Younis.Abdulridha@uomus.edu.iq</a:t>
            </a: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1B512C-12CD-6234-29F8-9CE10DD1DC82}"/>
              </a:ext>
            </a:extLst>
          </p:cNvPr>
          <p:cNvSpPr>
            <a:spLocks noGrp="1"/>
          </p:cNvSpPr>
          <p:nvPr>
            <p:ph idx="1"/>
          </p:nvPr>
        </p:nvSpPr>
        <p:spPr>
          <a:xfrm>
            <a:off x="171772" y="1704813"/>
            <a:ext cx="11839414" cy="4989539"/>
          </a:xfrm>
        </p:spPr>
        <p:txBody>
          <a:bodyPr>
            <a:normAutofit/>
          </a:bodyPr>
          <a:lstStyle/>
          <a:p>
            <a:pPr marL="0" indent="0">
              <a:buNone/>
            </a:pPr>
            <a:r>
              <a:rPr lang="en-US" sz="2000" b="1" spc="35" dirty="0">
                <a:solidFill>
                  <a:srgbClr val="000000"/>
                </a:solidFill>
                <a:effectLst/>
                <a:latin typeface="Times New Roman" panose="02020603050405020304" pitchFamily="18" charset="0"/>
                <a:ea typeface="Times New Roman" panose="02020603050405020304" pitchFamily="18" charset="0"/>
              </a:rPr>
              <a:t>A covering of dense irregular connective tissue called the </a:t>
            </a:r>
            <a:r>
              <a:rPr lang="en-US" sz="2000" b="1" spc="35" dirty="0">
                <a:solidFill>
                  <a:srgbClr val="FF00FF"/>
                </a:solidFill>
                <a:effectLst/>
                <a:latin typeface="Times New Roman" panose="02020603050405020304" pitchFamily="18" charset="0"/>
                <a:ea typeface="Times New Roman" panose="02020603050405020304" pitchFamily="18" charset="0"/>
              </a:rPr>
              <a:t>perichondrium</a:t>
            </a:r>
            <a:r>
              <a:rPr lang="en-US" sz="2000" b="1" spc="35" dirty="0">
                <a:solidFill>
                  <a:srgbClr val="000000"/>
                </a:solidFill>
                <a:effectLst/>
                <a:latin typeface="Times New Roman" panose="02020603050405020304" pitchFamily="18" charset="0"/>
                <a:ea typeface="Times New Roman" panose="02020603050405020304" pitchFamily="18" charset="0"/>
              </a:rPr>
              <a:t> surrounds the surface of most cartilage and contains blood vessels and nerves and is the source of new cartilage cells. </a:t>
            </a:r>
            <a:r>
              <a:rPr lang="en-US" sz="2000" b="1" dirty="0">
                <a:solidFill>
                  <a:srgbClr val="231F20"/>
                </a:solidFill>
                <a:effectLst/>
                <a:latin typeface="Times New Roman" panose="02020603050405020304" pitchFamily="18" charset="0"/>
                <a:ea typeface="Times New Roman" panose="02020603050405020304" pitchFamily="18" charset="0"/>
              </a:rPr>
              <a:t>Cartilage is avascular and possesses no lymph vessels or nerves.</a:t>
            </a:r>
            <a:endParaRPr lang="en-US" sz="2000" b="1"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400" b="1" dirty="0">
                <a:solidFill>
                  <a:srgbClr val="9900CC"/>
                </a:solidFill>
                <a:effectLst/>
                <a:latin typeface="Times New Roman" panose="02020603050405020304" pitchFamily="18" charset="0"/>
                <a:ea typeface="Times New Roman" panose="02020603050405020304" pitchFamily="18" charset="0"/>
              </a:rPr>
              <a:t>Types Of Cartilage</a:t>
            </a:r>
          </a:p>
          <a:p>
            <a:pPr marL="0" marR="0" lvl="0" indent="0" algn="just">
              <a:spcBef>
                <a:spcPts val="0"/>
              </a:spcBef>
              <a:spcAft>
                <a:spcPts val="0"/>
              </a:spcAft>
              <a:buNone/>
            </a:pPr>
            <a:r>
              <a:rPr lang="en-US" sz="2000" b="1" dirty="0">
                <a:solidFill>
                  <a:srgbClr val="9900CC"/>
                </a:solidFill>
                <a:effectLst/>
                <a:latin typeface="Times New Roman" panose="02020603050405020304" pitchFamily="18" charset="0"/>
                <a:ea typeface="Times New Roman" panose="02020603050405020304" pitchFamily="18" charset="0"/>
              </a:rPr>
              <a:t>1 - Hyaline cartilage:</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spc="35" dirty="0">
                <a:solidFill>
                  <a:srgbClr val="000000"/>
                </a:solidFill>
                <a:effectLst/>
                <a:latin typeface="Times New Roman" panose="02020603050405020304" pitchFamily="18" charset="0"/>
                <a:ea typeface="Times New Roman" panose="02020603050405020304" pitchFamily="18" charset="0"/>
              </a:rPr>
              <a:t>Provides smooth surfaces for movement at joints, flexibility, and support.  It found at ends of long bones, anterior ends of ribs, nose, parts of larynx, trachea,  embryonic and fetal skeleton.</a:t>
            </a:r>
            <a:endParaRPr lang="en-US" sz="20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endParaRPr lang="en-US" sz="2000"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r>
              <a:rPr lang="en-US" sz="2000" b="1" dirty="0">
                <a:solidFill>
                  <a:srgbClr val="9900CC"/>
                </a:solidFill>
                <a:effectLst/>
                <a:latin typeface="Times New Roman" panose="02020603050405020304" pitchFamily="18" charset="0"/>
                <a:ea typeface="Times New Roman" panose="02020603050405020304" pitchFamily="18" charset="0"/>
              </a:rPr>
              <a:t>2 - Elastic</a:t>
            </a:r>
            <a:r>
              <a:rPr lang="en-US" sz="2000" b="1" spc="35" dirty="0">
                <a:solidFill>
                  <a:srgbClr val="9900CC"/>
                </a:solidFill>
                <a:effectLst/>
                <a:latin typeface="Times New Roman" panose="02020603050405020304" pitchFamily="18" charset="0"/>
                <a:ea typeface="Times New Roman" panose="02020603050405020304" pitchFamily="18" charset="0"/>
              </a:rPr>
              <a:t> cartilage</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Provides </a:t>
            </a:r>
            <a:r>
              <a:rPr lang="en-US" sz="2000" spc="35" dirty="0">
                <a:solidFill>
                  <a:srgbClr val="000000"/>
                </a:solidFill>
                <a:effectLst/>
                <a:latin typeface="Times New Roman" panose="02020603050405020304" pitchFamily="18" charset="0"/>
                <a:ea typeface="Times New Roman" panose="02020603050405020304" pitchFamily="18" charset="0"/>
              </a:rPr>
              <a:t>strength and elasticity; maintains shape of certain structures. It is found in Lid on top of larynx (epiglottis), part of external ear (auricle).</a:t>
            </a:r>
            <a:r>
              <a:rPr lang="en-US" sz="2000" b="1" dirty="0">
                <a:solidFill>
                  <a:srgbClr val="231F2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r>
              <a:rPr lang="en-US" sz="2000" b="1" dirty="0">
                <a:solidFill>
                  <a:srgbClr val="9900CC"/>
                </a:solidFill>
                <a:effectLst/>
                <a:latin typeface="Times New Roman" panose="02020603050405020304" pitchFamily="18" charset="0"/>
                <a:ea typeface="Times New Roman" panose="02020603050405020304" pitchFamily="18" charset="0"/>
              </a:rPr>
              <a:t>3 - Fibrocartilage</a:t>
            </a:r>
            <a:r>
              <a:rPr lang="en-US" sz="2000" b="1" spc="35" dirty="0">
                <a:solidFill>
                  <a:srgbClr val="9900CC"/>
                </a:solidFill>
                <a:effectLst/>
                <a:latin typeface="Times New Roman" panose="02020603050405020304" pitchFamily="18" charset="0"/>
                <a:ea typeface="Times New Roman" panose="02020603050405020304" pitchFamily="18" charset="0"/>
              </a:rPr>
              <a:t> </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Provides strength under stress</a:t>
            </a:r>
            <a:r>
              <a:rPr lang="en-US" sz="2000" spc="35" dirty="0">
                <a:solidFill>
                  <a:srgbClr val="000000"/>
                </a:solidFill>
                <a:effectLst/>
                <a:latin typeface="Times New Roman" panose="02020603050405020304" pitchFamily="18" charset="0"/>
                <a:ea typeface="Times New Roman" panose="02020603050405020304" pitchFamily="18" charset="0"/>
              </a:rPr>
              <a:t> and Support and joining structures together. It is found in intervertebral discs and knee.</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pic>
        <p:nvPicPr>
          <p:cNvPr id="4" name="Picture 3">
            <a:extLst>
              <a:ext uri="{FF2B5EF4-FFF2-40B4-BE49-F238E27FC236}">
                <a16:creationId xmlns:a16="http://schemas.microsoft.com/office/drawing/2014/main" id="{A8C0B34B-1D52-0466-18ED-BF687EF47B97}"/>
              </a:ext>
            </a:extLst>
          </p:cNvPr>
          <p:cNvPicPr>
            <a:picLocks noChangeAspect="1"/>
          </p:cNvPicPr>
          <p:nvPr/>
        </p:nvPicPr>
        <p:blipFill>
          <a:blip r:embed="rId3"/>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id="{0911D228-00F4-1498-BA88-3E241DE714C1}"/>
              </a:ext>
            </a:extLst>
          </p:cNvPr>
          <p:cNvPicPr>
            <a:picLocks noChangeAspect="1"/>
          </p:cNvPicPr>
          <p:nvPr/>
        </p:nvPicPr>
        <p:blipFill>
          <a:blip r:embed="rId4"/>
          <a:stretch>
            <a:fillRect/>
          </a:stretch>
        </p:blipFill>
        <p:spPr>
          <a:xfrm>
            <a:off x="10518523" y="159697"/>
            <a:ext cx="1444877" cy="1426588"/>
          </a:xfrm>
          <a:prstGeom prst="rect">
            <a:avLst/>
          </a:prstGeom>
        </p:spPr>
      </p:pic>
    </p:spTree>
    <p:extLst>
      <p:ext uri="{BB962C8B-B14F-4D97-AF65-F5344CB8AC3E}">
        <p14:creationId xmlns:p14="http://schemas.microsoft.com/office/powerpoint/2010/main" val="93591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B82A-0FFD-37DF-E9E3-C15E7F047226}"/>
              </a:ext>
            </a:extLst>
          </p:cNvPr>
          <p:cNvSpPr>
            <a:spLocks noGrp="1"/>
          </p:cNvSpPr>
          <p:nvPr>
            <p:ph type="title"/>
          </p:nvPr>
        </p:nvSpPr>
        <p:spPr>
          <a:xfrm>
            <a:off x="218267" y="256637"/>
            <a:ext cx="11730926" cy="1277695"/>
          </a:xfrm>
        </p:spPr>
        <p:txBody>
          <a:bodyPr/>
          <a:lstStyle/>
          <a:p>
            <a:endParaRPr lang="en-US" dirty="0"/>
          </a:p>
        </p:txBody>
      </p:sp>
      <p:pic>
        <p:nvPicPr>
          <p:cNvPr id="4" name="Content Placeholder 3">
            <a:extLst>
              <a:ext uri="{FF2B5EF4-FFF2-40B4-BE49-F238E27FC236}">
                <a16:creationId xmlns:a16="http://schemas.microsoft.com/office/drawing/2014/main" id="{F1016C95-1C6C-5681-B536-7CE64F4EAF94}"/>
              </a:ext>
            </a:extLst>
          </p:cNvPr>
          <p:cNvPicPr>
            <a:picLocks noGrp="1" noChangeAspect="1"/>
          </p:cNvPicPr>
          <p:nvPr>
            <p:ph idx="1"/>
          </p:nvPr>
        </p:nvPicPr>
        <p:blipFill>
          <a:blip r:embed="rId2"/>
          <a:stretch>
            <a:fillRect/>
          </a:stretch>
        </p:blipFill>
        <p:spPr>
          <a:xfrm>
            <a:off x="218267" y="139485"/>
            <a:ext cx="11529448" cy="6461878"/>
          </a:xfrm>
          <a:prstGeom prst="rect">
            <a:avLst/>
          </a:prstGeom>
        </p:spPr>
      </p:pic>
    </p:spTree>
    <p:extLst>
      <p:ext uri="{BB962C8B-B14F-4D97-AF65-F5344CB8AC3E}">
        <p14:creationId xmlns:p14="http://schemas.microsoft.com/office/powerpoint/2010/main" val="375024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2567-62F5-44A1-9E19-E69B7F4A2FF4}"/>
              </a:ext>
            </a:extLst>
          </p:cNvPr>
          <p:cNvSpPr>
            <a:spLocks noGrp="1"/>
          </p:cNvSpPr>
          <p:nvPr>
            <p:ph type="title"/>
          </p:nvPr>
        </p:nvSpPr>
        <p:spPr>
          <a:xfrm>
            <a:off x="177800" y="187325"/>
            <a:ext cx="11811000" cy="1325563"/>
          </a:xfrm>
        </p:spPr>
        <p:txBody>
          <a:bodyPr>
            <a:normAutofit fontScale="90000"/>
          </a:bodyPr>
          <a:lstStyle/>
          <a:p>
            <a:pPr algn="ctr"/>
            <a:r>
              <a:rPr lang="en-US" dirty="0"/>
              <a:t> </a:t>
            </a:r>
            <a:r>
              <a:rPr lang="en-US" sz="2800" b="1" dirty="0"/>
              <a:t>Department of Anesthesia Techniques </a:t>
            </a:r>
            <a:br>
              <a:rPr lang="en-US" sz="2800" b="1" dirty="0"/>
            </a:br>
            <a:r>
              <a:rPr lang="en-US" sz="2800" b="1" dirty="0"/>
              <a:t>        Title of the lecture:- Bone  &amp; Cartilage</a:t>
            </a:r>
            <a:br>
              <a:rPr lang="en-US" sz="2800" b="1" dirty="0"/>
            </a:br>
            <a:r>
              <a:rPr lang="en-US" sz="2800" b="1" dirty="0"/>
              <a:t>           </a:t>
            </a:r>
            <a:r>
              <a:rPr lang="en-US" sz="2800" b="1" dirty="0">
                <a:solidFill>
                  <a:srgbClr val="FF0000"/>
                </a:solidFill>
                <a:latin typeface="Times New Roman" pitchFamily="18" charset="0"/>
                <a:cs typeface="Times New Roman" pitchFamily="18" charset="0"/>
              </a:rPr>
              <a:t>Prof. Dr. Younis A. </a:t>
            </a:r>
            <a:r>
              <a:rPr lang="en-US" sz="2800" b="1" dirty="0" err="1">
                <a:solidFill>
                  <a:srgbClr val="FF0000"/>
                </a:solidFill>
                <a:latin typeface="Times New Roman" pitchFamily="18" charset="0"/>
                <a:cs typeface="Times New Roman" pitchFamily="18" charset="0"/>
              </a:rPr>
              <a:t>Alkhafaji</a:t>
            </a:r>
            <a:r>
              <a:rPr lang="en-US" sz="2800" dirty="0"/>
              <a:t>                           </a:t>
            </a:r>
            <a:br>
              <a:rPr lang="en-US" sz="2800" dirty="0"/>
            </a:br>
            <a:r>
              <a:rPr lang="en-US" sz="2800" dirty="0"/>
              <a:t>          </a:t>
            </a:r>
            <a:r>
              <a:rPr lang="en-US" sz="2800" b="1" dirty="0">
                <a:hlinkClick r:id="rId3"/>
              </a:rPr>
              <a:t>Younis.Abdulridha@uomus.edu.iq</a:t>
            </a:r>
            <a:endParaRPr lang="en-US" sz="2700" dirty="0"/>
          </a:p>
        </p:txBody>
      </p:sp>
      <p:sp>
        <p:nvSpPr>
          <p:cNvPr id="3" name="Content Placeholder 2">
            <a:extLst>
              <a:ext uri="{FF2B5EF4-FFF2-40B4-BE49-F238E27FC236}">
                <a16:creationId xmlns:a16="http://schemas.microsoft.com/office/drawing/2014/main" id="{E253169D-5467-53F1-2F21-7394C0B43EF6}"/>
              </a:ext>
            </a:extLst>
          </p:cNvPr>
          <p:cNvSpPr>
            <a:spLocks noGrp="1"/>
          </p:cNvSpPr>
          <p:nvPr>
            <p:ph idx="1"/>
          </p:nvPr>
        </p:nvSpPr>
        <p:spPr>
          <a:xfrm>
            <a:off x="177800" y="1647825"/>
            <a:ext cx="11811000" cy="5022850"/>
          </a:xfrm>
        </p:spPr>
        <p:txBody>
          <a:bodyPr>
            <a:normAutofit/>
          </a:bodyPr>
          <a:lstStyle/>
          <a:p>
            <a:pPr marL="0" indent="0">
              <a:buNone/>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Bone cells</a:t>
            </a:r>
            <a:endParaRPr lang="en-US" sz="24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Bones are not a static tissue but need to be constantly maintained and remodeled. There are three main cell types involved in this process.</a:t>
            </a:r>
            <a:endParaRPr lang="en-US" sz="2000" b="1" dirty="0">
              <a:effectLst/>
              <a:latin typeface="Times New Roman" panose="02020603050405020304" pitchFamily="18" charset="0"/>
              <a:ea typeface="Times New Roman" panose="02020603050405020304" pitchFamily="18" charset="0"/>
            </a:endParaRPr>
          </a:p>
          <a:p>
            <a:pPr marL="0" indent="0">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1 - </a:t>
            </a:r>
            <a:r>
              <a:rPr lang="en-US" sz="20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Osteoprogenitor cells</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also known as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osteogenic cells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are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undifferentiated cells.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Can divided to replace themselves and become osteoblast.</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b="1" dirty="0"/>
              <a:t>2 -</a:t>
            </a:r>
            <a:r>
              <a:rPr lang="en-US" sz="2000" dirty="0"/>
              <a:t> </a:t>
            </a:r>
            <a:r>
              <a:rPr lang="en-US" sz="2000" b="1" dirty="0">
                <a:solidFill>
                  <a:srgbClr val="FF00FF"/>
                </a:solidFill>
                <a:latin typeface="Times New Roman" panose="02020603050405020304" pitchFamily="18" charset="0"/>
                <a:cs typeface="Times New Roman" panose="02020603050405020304" pitchFamily="18" charset="0"/>
              </a:rPr>
              <a:t>Osteoblasts: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are responsible for making new bone and repairing older bone. Osteoblasts produce a protein mixture called osteoid, which is mineralized and becomes bone.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b="1" dirty="0"/>
              <a:t>3 -</a:t>
            </a:r>
            <a:r>
              <a:rPr lang="en-US" sz="2000" dirty="0"/>
              <a:t> </a:t>
            </a:r>
            <a:r>
              <a:rPr lang="en-US" sz="2000" b="1" dirty="0">
                <a:solidFill>
                  <a:srgbClr val="FF00FF"/>
                </a:solidFill>
                <a:latin typeface="Times New Roman" panose="02020603050405020304" pitchFamily="18" charset="0"/>
                <a:cs typeface="Times New Roman" panose="02020603050405020304" pitchFamily="18" charset="0"/>
              </a:rPr>
              <a:t>Osteocytes: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These are inactive osteoblasts that have become trapped in the bone that they have created. They maintain connections to other osteocytes and osteoblasts. They are important for communication within bone tissue.</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b="1" dirty="0"/>
              <a:t>4 -</a:t>
            </a:r>
            <a:r>
              <a:rPr lang="en-US" sz="2000" dirty="0"/>
              <a:t> </a:t>
            </a:r>
            <a:r>
              <a:rPr lang="en-US" sz="2000" b="1" dirty="0">
                <a:solidFill>
                  <a:srgbClr val="FF00FF"/>
                </a:solidFill>
                <a:latin typeface="Times New Roman" panose="02020603050405020304" pitchFamily="18" charset="0"/>
                <a:cs typeface="Times New Roman" panose="02020603050405020304" pitchFamily="18" charset="0"/>
              </a:rPr>
              <a:t>Osteoclasts: </a:t>
            </a:r>
            <a:r>
              <a:rPr lang="en-US" sz="2000" dirty="0">
                <a:effectLst/>
                <a:latin typeface="Times New Roman" panose="02020603050405020304" pitchFamily="18" charset="0"/>
                <a:ea typeface="Calibri" panose="020F0502020204030204" pitchFamily="34" charset="0"/>
              </a:rPr>
              <a:t>These are large cells with more than one nucleus. Its function is to break down bone. They release enzymes and acids to dissolve minerals in bone and digest them. This process is called resorption. Osteoclasts help remodel injured bones and create pathways for nerves and blood vessels to travel through.</a:t>
            </a:r>
            <a:endParaRPr lang="en-US" sz="2000" dirty="0"/>
          </a:p>
        </p:txBody>
      </p:sp>
      <p:pic>
        <p:nvPicPr>
          <p:cNvPr id="11" name="Picture 10">
            <a:extLst>
              <a:ext uri="{FF2B5EF4-FFF2-40B4-BE49-F238E27FC236}">
                <a16:creationId xmlns:a16="http://schemas.microsoft.com/office/drawing/2014/main" id="{E59E5082-2C1A-4DA6-78F0-4BC825BE3095}"/>
              </a:ext>
            </a:extLst>
          </p:cNvPr>
          <p:cNvPicPr>
            <a:picLocks noChangeAspect="1"/>
          </p:cNvPicPr>
          <p:nvPr/>
        </p:nvPicPr>
        <p:blipFill>
          <a:blip r:embed="rId4"/>
          <a:stretch>
            <a:fillRect/>
          </a:stretch>
        </p:blipFill>
        <p:spPr>
          <a:xfrm>
            <a:off x="10518523" y="159697"/>
            <a:ext cx="1444877" cy="1426588"/>
          </a:xfrm>
          <a:prstGeom prst="rect">
            <a:avLst/>
          </a:prstGeom>
        </p:spPr>
      </p:pic>
      <p:pic>
        <p:nvPicPr>
          <p:cNvPr id="12" name="Picture 11">
            <a:extLst>
              <a:ext uri="{FF2B5EF4-FFF2-40B4-BE49-F238E27FC236}">
                <a16:creationId xmlns:a16="http://schemas.microsoft.com/office/drawing/2014/main" id="{92EF70B0-ACC3-163D-EB64-999C46C514E5}"/>
              </a:ext>
            </a:extLst>
          </p:cNvPr>
          <p:cNvPicPr>
            <a:picLocks noChangeAspect="1"/>
          </p:cNvPicPr>
          <p:nvPr/>
        </p:nvPicPr>
        <p:blipFill>
          <a:blip r:embed="rId5"/>
          <a:stretch>
            <a:fillRect/>
          </a:stretch>
        </p:blipFill>
        <p:spPr>
          <a:xfrm>
            <a:off x="367177" y="220663"/>
            <a:ext cx="1292464" cy="1304657"/>
          </a:xfrm>
          <a:prstGeom prst="rect">
            <a:avLst/>
          </a:prstGeom>
        </p:spPr>
      </p:pic>
    </p:spTree>
    <p:extLst>
      <p:ext uri="{BB962C8B-B14F-4D97-AF65-F5344CB8AC3E}">
        <p14:creationId xmlns:p14="http://schemas.microsoft.com/office/powerpoint/2010/main" val="82590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1610-1F61-DB10-F127-E32A8C16B56C}"/>
              </a:ext>
            </a:extLst>
          </p:cNvPr>
          <p:cNvSpPr>
            <a:spLocks noGrp="1"/>
          </p:cNvSpPr>
          <p:nvPr>
            <p:ph type="title"/>
          </p:nvPr>
        </p:nvSpPr>
        <p:spPr>
          <a:xfrm>
            <a:off x="127000" y="165101"/>
            <a:ext cx="11899900" cy="1304657"/>
          </a:xfrm>
        </p:spPr>
        <p:txBody>
          <a:bodyPr>
            <a:normAutofit/>
          </a:bodyPr>
          <a:lstStyle/>
          <a:p>
            <a:pPr algn="ctr"/>
            <a:r>
              <a:rPr lang="en-US" sz="2000" b="1" dirty="0"/>
              <a:t>Department of Anesthesia Techniques </a:t>
            </a:r>
            <a:br>
              <a:rPr lang="en-US" sz="2000" b="1" dirty="0"/>
            </a:br>
            <a:r>
              <a:rPr lang="en-US" sz="2000" b="1" dirty="0"/>
              <a:t>        Title of the lecture:- Bone  &amp; Cartilage</a:t>
            </a:r>
            <a:br>
              <a:rPr lang="en-US" sz="2000" b="1" dirty="0"/>
            </a:br>
            <a:r>
              <a:rPr lang="en-US" sz="2000" b="1" dirty="0"/>
              <a:t>           </a:t>
            </a:r>
            <a:r>
              <a:rPr lang="en-US" sz="2000" b="1" dirty="0">
                <a:solidFill>
                  <a:srgbClr val="FF0000"/>
                </a:solidFill>
                <a:latin typeface="Times New Roman" pitchFamily="18" charset="0"/>
                <a:cs typeface="Times New Roman" pitchFamily="18" charset="0"/>
              </a:rPr>
              <a:t>Prof. Dr. Younis A. </a:t>
            </a:r>
            <a:r>
              <a:rPr lang="en-US" sz="2000" b="1" dirty="0" err="1">
                <a:solidFill>
                  <a:srgbClr val="FF0000"/>
                </a:solidFill>
                <a:latin typeface="Times New Roman" pitchFamily="18" charset="0"/>
                <a:cs typeface="Times New Roman" pitchFamily="18" charset="0"/>
              </a:rPr>
              <a:t>Alkhafaji</a:t>
            </a:r>
            <a:r>
              <a:rPr lang="en-US" sz="2000" dirty="0"/>
              <a:t>                           </a:t>
            </a:r>
            <a:br>
              <a:rPr lang="en-US" sz="2000" dirty="0"/>
            </a:br>
            <a:r>
              <a:rPr lang="en-US" sz="2000" dirty="0"/>
              <a:t>          </a:t>
            </a:r>
            <a:r>
              <a:rPr lang="en-US" sz="2000" b="1" dirty="0">
                <a:hlinkClick r:id="rId2"/>
              </a:rPr>
              <a:t>Younis.Abdulridha@uomus.edu.iq</a:t>
            </a:r>
            <a:endParaRPr lang="en-US" sz="2000" dirty="0"/>
          </a:p>
        </p:txBody>
      </p:sp>
      <p:pic>
        <p:nvPicPr>
          <p:cNvPr id="6" name="Content Placeholder 5">
            <a:extLst>
              <a:ext uri="{FF2B5EF4-FFF2-40B4-BE49-F238E27FC236}">
                <a16:creationId xmlns:a16="http://schemas.microsoft.com/office/drawing/2014/main" id="{C3C9257E-0C08-AD6B-1FCC-8C58B85D2959}"/>
              </a:ext>
            </a:extLst>
          </p:cNvPr>
          <p:cNvPicPr>
            <a:picLocks noGrp="1" noChangeAspect="1"/>
          </p:cNvPicPr>
          <p:nvPr>
            <p:ph idx="1"/>
          </p:nvPr>
        </p:nvPicPr>
        <p:blipFill rotWithShape="1">
          <a:blip r:embed="rId3"/>
          <a:srcRect l="1523" b="5470"/>
          <a:stretch/>
        </p:blipFill>
        <p:spPr>
          <a:xfrm>
            <a:off x="2032000" y="1469759"/>
            <a:ext cx="8039100" cy="4854842"/>
          </a:xfrm>
          <a:prstGeom prst="rect">
            <a:avLst/>
          </a:prstGeom>
        </p:spPr>
      </p:pic>
      <p:pic>
        <p:nvPicPr>
          <p:cNvPr id="4" name="Picture 3">
            <a:extLst>
              <a:ext uri="{FF2B5EF4-FFF2-40B4-BE49-F238E27FC236}">
                <a16:creationId xmlns:a16="http://schemas.microsoft.com/office/drawing/2014/main" id="{B208CCB6-67DB-5EFB-79D2-E8988C5D0390}"/>
              </a:ext>
            </a:extLst>
          </p:cNvPr>
          <p:cNvPicPr>
            <a:picLocks noChangeAspect="1"/>
          </p:cNvPicPr>
          <p:nvPr/>
        </p:nvPicPr>
        <p:blipFill>
          <a:blip r:embed="rId4"/>
          <a:stretch>
            <a:fillRect/>
          </a:stretch>
        </p:blipFill>
        <p:spPr>
          <a:xfrm>
            <a:off x="331668" y="165101"/>
            <a:ext cx="1292464" cy="1304657"/>
          </a:xfrm>
          <a:prstGeom prst="rect">
            <a:avLst/>
          </a:prstGeom>
        </p:spPr>
      </p:pic>
      <p:pic>
        <p:nvPicPr>
          <p:cNvPr id="5" name="Picture 4">
            <a:extLst>
              <a:ext uri="{FF2B5EF4-FFF2-40B4-BE49-F238E27FC236}">
                <a16:creationId xmlns:a16="http://schemas.microsoft.com/office/drawing/2014/main" id="{8ECEBB80-5BEC-D5A8-E408-D7298D000AE1}"/>
              </a:ext>
            </a:extLst>
          </p:cNvPr>
          <p:cNvPicPr>
            <a:picLocks noChangeAspect="1"/>
          </p:cNvPicPr>
          <p:nvPr/>
        </p:nvPicPr>
        <p:blipFill>
          <a:blip r:embed="rId5"/>
          <a:stretch>
            <a:fillRect/>
          </a:stretch>
        </p:blipFill>
        <p:spPr>
          <a:xfrm>
            <a:off x="10575926" y="165101"/>
            <a:ext cx="1450974" cy="1426588"/>
          </a:xfrm>
          <a:prstGeom prst="rect">
            <a:avLst/>
          </a:prstGeom>
        </p:spPr>
      </p:pic>
    </p:spTree>
    <p:extLst>
      <p:ext uri="{BB962C8B-B14F-4D97-AF65-F5344CB8AC3E}">
        <p14:creationId xmlns:p14="http://schemas.microsoft.com/office/powerpoint/2010/main" val="267434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A912-32EA-B5FF-DC47-B7675D0A8996}"/>
              </a:ext>
            </a:extLst>
          </p:cNvPr>
          <p:cNvSpPr>
            <a:spLocks noGrp="1"/>
          </p:cNvSpPr>
          <p:nvPr>
            <p:ph type="title"/>
          </p:nvPr>
        </p:nvSpPr>
        <p:spPr>
          <a:xfrm>
            <a:off x="165100" y="161925"/>
            <a:ext cx="11811000" cy="1422132"/>
          </a:xfrm>
        </p:spPr>
        <p:txBody>
          <a:bodyPr>
            <a:normAutofit/>
          </a:bodyPr>
          <a:lstStyle/>
          <a:p>
            <a:pPr algn="ctr"/>
            <a:r>
              <a:rPr lang="en-US" sz="2000" b="1" dirty="0"/>
              <a:t>Department of Anesthesia Techniques </a:t>
            </a:r>
            <a:br>
              <a:rPr lang="en-US" sz="2000" b="1" dirty="0"/>
            </a:br>
            <a:r>
              <a:rPr lang="en-US" sz="2000" b="1" dirty="0"/>
              <a:t>        Title of the lecture:- Bone  &amp; Cartilage</a:t>
            </a:r>
            <a:br>
              <a:rPr lang="en-US" sz="2000" b="1" dirty="0"/>
            </a:br>
            <a:r>
              <a:rPr lang="en-US" sz="2000" b="1" dirty="0"/>
              <a:t>           </a:t>
            </a:r>
            <a:r>
              <a:rPr lang="en-US" sz="2000" b="1" dirty="0">
                <a:solidFill>
                  <a:srgbClr val="FF0000"/>
                </a:solidFill>
                <a:latin typeface="Times New Roman" pitchFamily="18" charset="0"/>
                <a:cs typeface="Times New Roman" pitchFamily="18" charset="0"/>
              </a:rPr>
              <a:t>Prof. Dr. Younis A. </a:t>
            </a:r>
            <a:r>
              <a:rPr lang="en-US" sz="2000" b="1" dirty="0" err="1">
                <a:solidFill>
                  <a:srgbClr val="FF0000"/>
                </a:solidFill>
                <a:latin typeface="Times New Roman" pitchFamily="18" charset="0"/>
                <a:cs typeface="Times New Roman" pitchFamily="18" charset="0"/>
              </a:rPr>
              <a:t>Alkhafaji</a:t>
            </a:r>
            <a:r>
              <a:rPr lang="en-US" sz="2000" dirty="0"/>
              <a:t>                           </a:t>
            </a:r>
            <a:br>
              <a:rPr lang="en-US" sz="2000" dirty="0"/>
            </a:br>
            <a:r>
              <a:rPr lang="en-US" sz="2000" dirty="0"/>
              <a:t>          </a:t>
            </a:r>
            <a:r>
              <a:rPr lang="en-US" sz="2000" b="1" dirty="0">
                <a:hlinkClick r:id="rId2"/>
              </a:rPr>
              <a:t>Younis.Abdulridha@uomus.edu.iq</a:t>
            </a:r>
            <a:endParaRPr lang="en-US" sz="2000" dirty="0"/>
          </a:p>
        </p:txBody>
      </p:sp>
      <p:sp>
        <p:nvSpPr>
          <p:cNvPr id="3" name="Content Placeholder 2">
            <a:extLst>
              <a:ext uri="{FF2B5EF4-FFF2-40B4-BE49-F238E27FC236}">
                <a16:creationId xmlns:a16="http://schemas.microsoft.com/office/drawing/2014/main" id="{3E0119BF-1D5F-12B4-42B0-F88EFF73BC5D}"/>
              </a:ext>
            </a:extLst>
          </p:cNvPr>
          <p:cNvSpPr>
            <a:spLocks noGrp="1"/>
          </p:cNvSpPr>
          <p:nvPr>
            <p:ph idx="1"/>
          </p:nvPr>
        </p:nvSpPr>
        <p:spPr>
          <a:xfrm>
            <a:off x="165100" y="1584057"/>
            <a:ext cx="11811000" cy="5112017"/>
          </a:xfrm>
        </p:spPr>
        <p:txBody>
          <a:bodyPr>
            <a:normAutofit/>
          </a:bodyPr>
          <a:lstStyle/>
          <a:p>
            <a:pPr marL="0" marR="0" indent="0">
              <a:lnSpc>
                <a:spcPct val="150000"/>
              </a:lnSpc>
              <a:spcBef>
                <a:spcPts val="0"/>
              </a:spcBef>
              <a:spcAft>
                <a:spcPts val="0"/>
              </a:spcAft>
              <a:buNone/>
            </a:pPr>
            <a:r>
              <a:rPr lang="en-US" sz="1800" b="1" dirty="0">
                <a:solidFill>
                  <a:srgbClr val="99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9900FF"/>
                </a:solidFill>
                <a:effectLst/>
                <a:latin typeface="Times New Roman" panose="02020603050405020304" pitchFamily="18" charset="0"/>
                <a:ea typeface="Calibri" panose="020F0502020204030204" pitchFamily="34" charset="0"/>
                <a:cs typeface="Times New Roman" panose="02020603050405020304" pitchFamily="18" charset="0"/>
              </a:rPr>
              <a:t>Types of bone</a:t>
            </a:r>
            <a:endParaRPr lang="en-US" sz="2400" dirty="0">
              <a:solidFill>
                <a:srgbClr val="9900FF"/>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There are five types of bones in the human body:</a:t>
            </a:r>
            <a:endParaRPr lang="en-US" sz="1800" b="1" dirty="0">
              <a:solidFill>
                <a:srgbClr val="00B0F0"/>
              </a:solidFill>
              <a:effectLst/>
              <a:latin typeface="Times New Roman" panose="02020603050405020304" pitchFamily="18" charset="0"/>
              <a:ea typeface="Times New Roman" panose="02020603050405020304" pitchFamily="18" charset="0"/>
            </a:endParaRPr>
          </a:p>
          <a:p>
            <a:pPr marL="342900" marR="0" lvl="0" indent="-342900" algn="just" rtl="0">
              <a:lnSpc>
                <a:spcPct val="150000"/>
              </a:lnSpc>
              <a:spcBef>
                <a:spcPts val="0"/>
              </a:spcBef>
              <a:spcAft>
                <a:spcPts val="0"/>
              </a:spcAft>
              <a:buFont typeface="+mj-lt"/>
              <a:buAutoNum type="arabicPeriod"/>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Long bones:</a:t>
            </a:r>
            <a:r>
              <a:rPr lang="en-US" sz="2000"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These are mostly compacted bone with little marrow and include most of the bones in the limbs. These bones tend to support weight and help movement. </a:t>
            </a:r>
            <a:endParaRPr lang="en-US" sz="20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Short bones:</a:t>
            </a:r>
            <a:r>
              <a:rPr lang="en-US" sz="2000"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Only a thin layer of compact bone, these include bones of the wrist and ankle.</a:t>
            </a:r>
            <a:endParaRPr lang="en-US" sz="2000" dirty="0">
              <a:effectLst/>
              <a:latin typeface="Times New Roman" panose="02020603050405020304" pitchFamily="18" charset="0"/>
              <a:ea typeface="Times New Roman" panose="02020603050405020304" pitchFamily="18" charset="0"/>
            </a:endParaRPr>
          </a:p>
          <a:p>
            <a:pPr marL="342900" indent="-342900">
              <a:buAutoNum type="arabicPeriod" startAt="3"/>
            </a:pPr>
            <a:r>
              <a:rPr lang="en-US" sz="2000" b="1" dirty="0">
                <a:solidFill>
                  <a:srgbClr val="FF3300"/>
                </a:solidFill>
                <a:latin typeface="Times New Roman" panose="02020603050405020304" pitchFamily="18" charset="0"/>
                <a:cs typeface="Times New Roman" panose="02020603050405020304" pitchFamily="18" charset="0"/>
              </a:rPr>
              <a:t>Flat bones: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Usually bones that are thin and curved. They consist of two outer layers of compact bone and an inner layer of spongy bone. Flat bones include most of the bones of the skull and the sternum or breastbone. They tend to have a protective role.</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dirty="0"/>
              <a:t> </a:t>
            </a:r>
            <a:r>
              <a:rPr lang="en-US" sz="2000" b="1" dirty="0">
                <a:solidFill>
                  <a:srgbClr val="FF3300"/>
                </a:solidFill>
              </a:rPr>
              <a:t>4. </a:t>
            </a:r>
            <a:r>
              <a:rPr lang="en-US" sz="2000" b="1" dirty="0">
                <a:solidFill>
                  <a:srgbClr val="FF3300"/>
                </a:solidFill>
                <a:latin typeface="Times New Roman" panose="02020603050405020304" pitchFamily="18" charset="0"/>
                <a:cs typeface="Times New Roman" panose="02020603050405020304" pitchFamily="18" charset="0"/>
              </a:rPr>
              <a:t>Sesamoid bones: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These are embedded in tendons, such as the patella or kneecap. They protect tendons from wear and stress.</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b="1" dirty="0">
                <a:solidFill>
                  <a:srgbClr val="FF3300"/>
                </a:solidFill>
                <a:latin typeface="Times New Roman" panose="02020603050405020304" pitchFamily="18" charset="0"/>
                <a:cs typeface="Times New Roman" panose="02020603050405020304" pitchFamily="18" charset="0"/>
              </a:rPr>
              <a:t>5. Irregular bone:- </a:t>
            </a:r>
          </a:p>
        </p:txBody>
      </p:sp>
      <p:pic>
        <p:nvPicPr>
          <p:cNvPr id="4" name="Picture 3">
            <a:extLst>
              <a:ext uri="{FF2B5EF4-FFF2-40B4-BE49-F238E27FC236}">
                <a16:creationId xmlns:a16="http://schemas.microsoft.com/office/drawing/2014/main" id="{B653854D-4A3F-CA8C-785E-D4D7CB96CD4B}"/>
              </a:ext>
            </a:extLst>
          </p:cNvPr>
          <p:cNvPicPr>
            <a:picLocks noChangeAspect="1"/>
          </p:cNvPicPr>
          <p:nvPr/>
        </p:nvPicPr>
        <p:blipFill>
          <a:blip r:embed="rId3"/>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id="{0BD7BB00-EB9B-F158-F692-3820C6165C61}"/>
              </a:ext>
            </a:extLst>
          </p:cNvPr>
          <p:cNvPicPr>
            <a:picLocks noChangeAspect="1"/>
          </p:cNvPicPr>
          <p:nvPr/>
        </p:nvPicPr>
        <p:blipFill>
          <a:blip r:embed="rId4"/>
          <a:stretch>
            <a:fillRect/>
          </a:stretch>
        </p:blipFill>
        <p:spPr>
          <a:xfrm>
            <a:off x="10518523" y="159697"/>
            <a:ext cx="1444877" cy="1426588"/>
          </a:xfrm>
          <a:prstGeom prst="rect">
            <a:avLst/>
          </a:prstGeom>
        </p:spPr>
      </p:pic>
    </p:spTree>
    <p:extLst>
      <p:ext uri="{BB962C8B-B14F-4D97-AF65-F5344CB8AC3E}">
        <p14:creationId xmlns:p14="http://schemas.microsoft.com/office/powerpoint/2010/main" val="57225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F102-7A53-3DB4-30BA-AE39BE60DF81}"/>
              </a:ext>
            </a:extLst>
          </p:cNvPr>
          <p:cNvSpPr>
            <a:spLocks noGrp="1"/>
          </p:cNvSpPr>
          <p:nvPr>
            <p:ph type="title"/>
          </p:nvPr>
        </p:nvSpPr>
        <p:spPr>
          <a:xfrm>
            <a:off x="171773" y="148149"/>
            <a:ext cx="11870410" cy="1494671"/>
          </a:xfrm>
        </p:spPr>
        <p:txBody>
          <a:bodyPr>
            <a:normAutofit/>
          </a:bodyPr>
          <a:lstStyle/>
          <a:p>
            <a:pPr algn="ctr"/>
            <a:r>
              <a:rPr lang="en-US" sz="2000" b="1" dirty="0"/>
              <a:t>Department of Anesthesia Techniques </a:t>
            </a:r>
            <a:br>
              <a:rPr lang="en-US" sz="2000" b="1" dirty="0"/>
            </a:br>
            <a:r>
              <a:rPr lang="en-US" sz="2000" b="1" dirty="0"/>
              <a:t>        Title of the lecture:- Bone  &amp; Cartilage</a:t>
            </a:r>
            <a:br>
              <a:rPr lang="en-US" sz="2000" b="1" dirty="0"/>
            </a:br>
            <a:r>
              <a:rPr lang="en-US" sz="2000" b="1" dirty="0"/>
              <a:t>           </a:t>
            </a:r>
            <a:r>
              <a:rPr lang="en-US" sz="2000" b="1" dirty="0">
                <a:solidFill>
                  <a:srgbClr val="FF0000"/>
                </a:solidFill>
                <a:latin typeface="Times New Roman" pitchFamily="18" charset="0"/>
                <a:cs typeface="Times New Roman" pitchFamily="18" charset="0"/>
              </a:rPr>
              <a:t>Prof. Dr. Younis A. </a:t>
            </a:r>
            <a:r>
              <a:rPr lang="en-US" sz="2000" b="1" dirty="0" err="1">
                <a:solidFill>
                  <a:srgbClr val="FF0000"/>
                </a:solidFill>
                <a:latin typeface="Times New Roman" pitchFamily="18" charset="0"/>
                <a:cs typeface="Times New Roman" pitchFamily="18" charset="0"/>
              </a:rPr>
              <a:t>Alkhafaji</a:t>
            </a:r>
            <a:r>
              <a:rPr lang="en-US" sz="2000" dirty="0"/>
              <a:t>                           </a:t>
            </a:r>
            <a:br>
              <a:rPr lang="en-US" sz="2000" dirty="0"/>
            </a:br>
            <a:r>
              <a:rPr lang="en-US" sz="2000" dirty="0"/>
              <a:t>          </a:t>
            </a:r>
            <a:r>
              <a:rPr lang="en-US" sz="2000" b="1" dirty="0">
                <a:hlinkClick r:id="rId2"/>
              </a:rPr>
              <a:t>Younis.Abdulridha@uomus.edu.iq</a:t>
            </a:r>
            <a:endParaRPr lang="en-US" sz="2000" dirty="0"/>
          </a:p>
        </p:txBody>
      </p:sp>
      <p:sp>
        <p:nvSpPr>
          <p:cNvPr id="3" name="Content Placeholder 2">
            <a:extLst>
              <a:ext uri="{FF2B5EF4-FFF2-40B4-BE49-F238E27FC236}">
                <a16:creationId xmlns:a16="http://schemas.microsoft.com/office/drawing/2014/main" id="{BA9F4069-4F1E-8A7C-4A6D-1C3DC406E9F5}"/>
              </a:ext>
            </a:extLst>
          </p:cNvPr>
          <p:cNvSpPr>
            <a:spLocks noGrp="1"/>
          </p:cNvSpPr>
          <p:nvPr>
            <p:ph idx="1"/>
          </p:nvPr>
        </p:nvSpPr>
        <p:spPr>
          <a:xfrm>
            <a:off x="171773" y="1642819"/>
            <a:ext cx="11848454" cy="5067032"/>
          </a:xfrm>
        </p:spPr>
        <p:txBody>
          <a:bodyPr>
            <a:normAutofit/>
          </a:bodyPr>
          <a:lstStyle/>
          <a:p>
            <a:pPr marL="0" indent="0">
              <a:buNone/>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5 - Irregular bones: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As their name implies, these are bones that do not fit into the first four categories and are an unusual shape. They include the bones of the spine and pelvis. They are often protecting organs or tissues.</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pic>
        <p:nvPicPr>
          <p:cNvPr id="4" name="Picture 3">
            <a:extLst>
              <a:ext uri="{FF2B5EF4-FFF2-40B4-BE49-F238E27FC236}">
                <a16:creationId xmlns:a16="http://schemas.microsoft.com/office/drawing/2014/main" id="{9A8FDD58-C364-1028-4C7A-A9EC919AA3C5}"/>
              </a:ext>
            </a:extLst>
          </p:cNvPr>
          <p:cNvPicPr>
            <a:picLocks noChangeAspect="1"/>
          </p:cNvPicPr>
          <p:nvPr/>
        </p:nvPicPr>
        <p:blipFill>
          <a:blip r:embed="rId3"/>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id="{516AD6C6-50BA-A897-6EF4-8439F179DA15}"/>
              </a:ext>
            </a:extLst>
          </p:cNvPr>
          <p:cNvPicPr>
            <a:picLocks noChangeAspect="1"/>
          </p:cNvPicPr>
          <p:nvPr/>
        </p:nvPicPr>
        <p:blipFill>
          <a:blip r:embed="rId4"/>
          <a:stretch>
            <a:fillRect/>
          </a:stretch>
        </p:blipFill>
        <p:spPr>
          <a:xfrm>
            <a:off x="10518523" y="159697"/>
            <a:ext cx="1444877" cy="1426588"/>
          </a:xfrm>
          <a:prstGeom prst="rect">
            <a:avLst/>
          </a:prstGeom>
        </p:spPr>
      </p:pic>
      <p:pic>
        <p:nvPicPr>
          <p:cNvPr id="6" name="Picture 5">
            <a:extLst>
              <a:ext uri="{FF2B5EF4-FFF2-40B4-BE49-F238E27FC236}">
                <a16:creationId xmlns:a16="http://schemas.microsoft.com/office/drawing/2014/main" id="{2EE08AB2-B0C0-8670-3728-1D2E645E9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7186" y="2242196"/>
            <a:ext cx="7764651" cy="4425850"/>
          </a:xfrm>
          <a:prstGeom prst="rect">
            <a:avLst/>
          </a:prstGeom>
        </p:spPr>
      </p:pic>
    </p:spTree>
    <p:extLst>
      <p:ext uri="{BB962C8B-B14F-4D97-AF65-F5344CB8AC3E}">
        <p14:creationId xmlns:p14="http://schemas.microsoft.com/office/powerpoint/2010/main" val="1286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9CBE-58BA-1F34-1A54-8E94913B4160}"/>
              </a:ext>
            </a:extLst>
          </p:cNvPr>
          <p:cNvSpPr>
            <a:spLocks noGrp="1"/>
          </p:cNvSpPr>
          <p:nvPr>
            <p:ph type="title"/>
          </p:nvPr>
        </p:nvSpPr>
        <p:spPr>
          <a:xfrm>
            <a:off x="187271" y="179146"/>
            <a:ext cx="11854912" cy="1646479"/>
          </a:xfrm>
        </p:spPr>
        <p:txBody>
          <a:bodyPr>
            <a:normAutofit/>
          </a:bodyPr>
          <a:lstStyle/>
          <a:p>
            <a:pPr algn="ctr"/>
            <a:r>
              <a:rPr lang="en-US" sz="2000" b="1" dirty="0"/>
              <a:t>Department of Anesthesia Techniques </a:t>
            </a:r>
            <a:br>
              <a:rPr lang="en-US" sz="2000" b="1" dirty="0"/>
            </a:br>
            <a:r>
              <a:rPr lang="en-US" sz="2000" b="1" dirty="0"/>
              <a:t>        Title of the lecture:- Bone  &amp; Cartilage</a:t>
            </a:r>
            <a:br>
              <a:rPr lang="en-US" sz="2000" b="1" dirty="0"/>
            </a:br>
            <a:r>
              <a:rPr lang="en-US" sz="2000" b="1" dirty="0"/>
              <a:t>           </a:t>
            </a:r>
            <a:r>
              <a:rPr lang="en-US" sz="2000" b="1" dirty="0">
                <a:solidFill>
                  <a:srgbClr val="FF0000"/>
                </a:solidFill>
                <a:latin typeface="Times New Roman" pitchFamily="18" charset="0"/>
                <a:cs typeface="Times New Roman" pitchFamily="18" charset="0"/>
              </a:rPr>
              <a:t>Prof. Dr. Younis A. </a:t>
            </a:r>
            <a:r>
              <a:rPr lang="en-US" sz="2000" b="1" dirty="0" err="1">
                <a:solidFill>
                  <a:srgbClr val="FF0000"/>
                </a:solidFill>
                <a:latin typeface="Times New Roman" pitchFamily="18" charset="0"/>
                <a:cs typeface="Times New Roman" pitchFamily="18" charset="0"/>
              </a:rPr>
              <a:t>Alkhafaji</a:t>
            </a:r>
            <a:r>
              <a:rPr lang="en-US" sz="2000" dirty="0"/>
              <a:t>                           </a:t>
            </a:r>
            <a:br>
              <a:rPr lang="en-US" sz="2000" dirty="0"/>
            </a:br>
            <a:r>
              <a:rPr lang="en-US" sz="2000" dirty="0"/>
              <a:t>          </a:t>
            </a:r>
            <a:r>
              <a:rPr lang="en-US" sz="2000" b="1" dirty="0">
                <a:hlinkClick r:id="rId3"/>
              </a:rPr>
              <a:t>Younis.Abdulridha@uomus.edu.iq</a:t>
            </a:r>
            <a:endParaRPr lang="en-US" sz="2000" dirty="0"/>
          </a:p>
        </p:txBody>
      </p:sp>
      <p:sp>
        <p:nvSpPr>
          <p:cNvPr id="3" name="Content Placeholder 2">
            <a:extLst>
              <a:ext uri="{FF2B5EF4-FFF2-40B4-BE49-F238E27FC236}">
                <a16:creationId xmlns:a16="http://schemas.microsoft.com/office/drawing/2014/main" id="{0BA73ABC-E0CA-3A2C-F16F-BF94F3DE3C5D}"/>
              </a:ext>
            </a:extLst>
          </p:cNvPr>
          <p:cNvSpPr>
            <a:spLocks noGrp="1"/>
          </p:cNvSpPr>
          <p:nvPr>
            <p:ph idx="1"/>
          </p:nvPr>
        </p:nvSpPr>
        <p:spPr>
          <a:xfrm>
            <a:off x="187271" y="1825624"/>
            <a:ext cx="11817458" cy="4853229"/>
          </a:xfrm>
        </p:spPr>
        <p:txBody>
          <a:bodyPr>
            <a:normAutofit lnSpcReduction="10000"/>
          </a:bodyPr>
          <a:lstStyle/>
          <a:p>
            <a:pPr marL="0" indent="0">
              <a:buNone/>
            </a:pPr>
            <a:r>
              <a:rPr lang="en-US" sz="2000" b="1" dirty="0">
                <a:solidFill>
                  <a:srgbClr val="9900FF"/>
                </a:solidFill>
                <a:effectLst/>
                <a:latin typeface="Times New Roman" panose="02020603050405020304" pitchFamily="18" charset="0"/>
                <a:ea typeface="Calibri" panose="020F0502020204030204" pitchFamily="34" charset="0"/>
                <a:cs typeface="Times New Roman" panose="02020603050405020304" pitchFamily="18" charset="0"/>
              </a:rPr>
              <a:t>There are two types of mature bone:</a:t>
            </a:r>
            <a:endParaRPr lang="en-US" sz="2000" dirty="0">
              <a:solidFill>
                <a:srgbClr val="9900FF"/>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1. Compact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which is found in the long bones. This makes up 80% of all bone.</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b="1" dirty="0">
                <a:solidFill>
                  <a:srgbClr val="00B050"/>
                </a:solidFill>
                <a:effectLst/>
                <a:latin typeface="Times New Roman" panose="02020603050405020304" pitchFamily="18" charset="0"/>
                <a:ea typeface="Calibri" panose="020F0502020204030204" pitchFamily="34" charset="0"/>
              </a:rPr>
              <a:t>2. Spongy (cancellous) bone</a:t>
            </a:r>
            <a:r>
              <a:rPr lang="en-US" sz="2000" dirty="0">
                <a:solidFill>
                  <a:srgbClr val="00B050"/>
                </a:solidFill>
                <a:effectLst/>
                <a:latin typeface="Times New Roman" panose="02020603050405020304" pitchFamily="18" charset="0"/>
                <a:ea typeface="Calibri" panose="020F0502020204030204" pitchFamily="34" charset="0"/>
              </a:rPr>
              <a:t> </a:t>
            </a:r>
            <a:r>
              <a:rPr lang="en-US" sz="2000" dirty="0">
                <a:effectLst/>
                <a:latin typeface="Times New Roman" panose="02020603050405020304" pitchFamily="18" charset="0"/>
                <a:ea typeface="Calibri" panose="020F0502020204030204" pitchFamily="34" charset="0"/>
              </a:rPr>
              <a:t>- which is found at the ends of long bones. This makes up 20% of all bone</a:t>
            </a:r>
          </a:p>
          <a:p>
            <a:pPr marL="0" marR="0" indent="0">
              <a:lnSpc>
                <a:spcPct val="150000"/>
              </a:lnSpc>
              <a:spcBef>
                <a:spcPts val="0"/>
              </a:spcBef>
              <a:spcAft>
                <a:spcPts val="0"/>
              </a:spcAft>
              <a:buNone/>
            </a:pPr>
            <a:r>
              <a:rPr lang="en-US" sz="24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Bone tissue</a:t>
            </a:r>
            <a:endParaRPr lang="en-US" sz="2400" dirty="0">
              <a:solidFill>
                <a:srgbClr val="FF00FF"/>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0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The different layers of bone tissue include:</a:t>
            </a:r>
            <a:endParaRPr lang="en-US" sz="2000" b="1" dirty="0">
              <a:solidFill>
                <a:srgbClr val="FF00FF"/>
              </a:solidFill>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Periosteum –</a:t>
            </a:r>
            <a:r>
              <a:rPr lang="en-US" sz="2000"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dense, tough outer shell that contains blood vessels and nerves.</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Compact or dense tissue –</a:t>
            </a:r>
            <a:r>
              <a:rPr lang="en-US" sz="2000"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hard, smooth layer that protects the tissue within.</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Spongy or cancellous tissue –</a:t>
            </a:r>
            <a:r>
              <a:rPr lang="en-US" sz="2000"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porous, honeycombed material found inside most bones, which allows the bone to be strong yet lightweight.</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Bone marrow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jelly-like substance found inside the cavities of some bones (including the pelvis) that produces blood cells.</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pic>
        <p:nvPicPr>
          <p:cNvPr id="4" name="Picture 3">
            <a:extLst>
              <a:ext uri="{FF2B5EF4-FFF2-40B4-BE49-F238E27FC236}">
                <a16:creationId xmlns:a16="http://schemas.microsoft.com/office/drawing/2014/main" id="{18FFB96E-18CE-2BD8-E326-556A776D8591}"/>
              </a:ext>
            </a:extLst>
          </p:cNvPr>
          <p:cNvPicPr>
            <a:picLocks noChangeAspect="1"/>
          </p:cNvPicPr>
          <p:nvPr/>
        </p:nvPicPr>
        <p:blipFill>
          <a:blip r:embed="rId4"/>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id="{CA1EAC9A-1A21-63C1-7C94-CAA304C178BF}"/>
              </a:ext>
            </a:extLst>
          </p:cNvPr>
          <p:cNvPicPr>
            <a:picLocks noChangeAspect="1"/>
          </p:cNvPicPr>
          <p:nvPr/>
        </p:nvPicPr>
        <p:blipFill>
          <a:blip r:embed="rId5"/>
          <a:stretch>
            <a:fillRect/>
          </a:stretch>
        </p:blipFill>
        <p:spPr>
          <a:xfrm>
            <a:off x="10518523" y="159697"/>
            <a:ext cx="1444877" cy="1426588"/>
          </a:xfrm>
          <a:prstGeom prst="rect">
            <a:avLst/>
          </a:prstGeom>
        </p:spPr>
      </p:pic>
    </p:spTree>
    <p:extLst>
      <p:ext uri="{BB962C8B-B14F-4D97-AF65-F5344CB8AC3E}">
        <p14:creationId xmlns:p14="http://schemas.microsoft.com/office/powerpoint/2010/main" val="219723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0CE3-257B-9FBD-7D4C-5BF7C57BC8E4}"/>
              </a:ext>
            </a:extLst>
          </p:cNvPr>
          <p:cNvSpPr>
            <a:spLocks noGrp="1"/>
          </p:cNvSpPr>
          <p:nvPr>
            <p:ph type="title"/>
          </p:nvPr>
        </p:nvSpPr>
        <p:spPr>
          <a:xfrm>
            <a:off x="218267" y="163647"/>
            <a:ext cx="11808417" cy="1494672"/>
          </a:xfrm>
        </p:spPr>
        <p:txBody>
          <a:bodyPr>
            <a:normAutofit/>
          </a:bodyPr>
          <a:lstStyle/>
          <a:p>
            <a:pPr algn="ctr"/>
            <a:r>
              <a:rPr lang="en-US" sz="2000" b="1" dirty="0"/>
              <a:t>Department of Anesthesia Techniques </a:t>
            </a:r>
            <a:br>
              <a:rPr lang="en-US" sz="2000" b="1" dirty="0"/>
            </a:br>
            <a:r>
              <a:rPr lang="en-US" sz="2000" b="1" dirty="0"/>
              <a:t>        Title of the lecture:- Bone  &amp; Cartilage</a:t>
            </a:r>
            <a:br>
              <a:rPr lang="en-US" sz="2000" b="1" dirty="0"/>
            </a:br>
            <a:r>
              <a:rPr lang="en-US" sz="2000" b="1" dirty="0"/>
              <a:t>           </a:t>
            </a:r>
            <a:r>
              <a:rPr lang="en-US" sz="2000" b="1" dirty="0">
                <a:solidFill>
                  <a:srgbClr val="FF0000"/>
                </a:solidFill>
                <a:latin typeface="Times New Roman" pitchFamily="18" charset="0"/>
                <a:cs typeface="Times New Roman" pitchFamily="18" charset="0"/>
              </a:rPr>
              <a:t>Prof. Dr. Younis A. </a:t>
            </a:r>
            <a:r>
              <a:rPr lang="en-US" sz="2000" b="1" dirty="0" err="1">
                <a:solidFill>
                  <a:srgbClr val="FF0000"/>
                </a:solidFill>
                <a:latin typeface="Times New Roman" pitchFamily="18" charset="0"/>
                <a:cs typeface="Times New Roman" pitchFamily="18" charset="0"/>
              </a:rPr>
              <a:t>Alkhafaji</a:t>
            </a:r>
            <a:r>
              <a:rPr lang="en-US" sz="2000" dirty="0"/>
              <a:t>                           </a:t>
            </a:r>
            <a:br>
              <a:rPr lang="en-US" sz="2000" dirty="0"/>
            </a:br>
            <a:r>
              <a:rPr lang="en-US" sz="2000" dirty="0"/>
              <a:t>          </a:t>
            </a:r>
            <a:r>
              <a:rPr lang="en-US" sz="2000" b="1" dirty="0">
                <a:hlinkClick r:id="rId2"/>
              </a:rPr>
              <a:t>Younis.Abdulridha@uomus.edu.iq</a:t>
            </a:r>
            <a:endParaRPr lang="en-US" sz="2000" dirty="0"/>
          </a:p>
        </p:txBody>
      </p:sp>
      <p:pic>
        <p:nvPicPr>
          <p:cNvPr id="4" name="Picture 3">
            <a:extLst>
              <a:ext uri="{FF2B5EF4-FFF2-40B4-BE49-F238E27FC236}">
                <a16:creationId xmlns:a16="http://schemas.microsoft.com/office/drawing/2014/main" id="{1631C58F-B982-3C5E-6582-8DB8CDE8720B}"/>
              </a:ext>
            </a:extLst>
          </p:cNvPr>
          <p:cNvPicPr>
            <a:picLocks noChangeAspect="1"/>
          </p:cNvPicPr>
          <p:nvPr/>
        </p:nvPicPr>
        <p:blipFill>
          <a:blip r:embed="rId3"/>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id="{C41289F2-C851-F2A8-B3F1-F62EF6D1F664}"/>
              </a:ext>
            </a:extLst>
          </p:cNvPr>
          <p:cNvPicPr>
            <a:picLocks noChangeAspect="1"/>
          </p:cNvPicPr>
          <p:nvPr/>
        </p:nvPicPr>
        <p:blipFill>
          <a:blip r:embed="rId4"/>
          <a:stretch>
            <a:fillRect/>
          </a:stretch>
        </p:blipFill>
        <p:spPr>
          <a:xfrm>
            <a:off x="10518523" y="159697"/>
            <a:ext cx="1444877" cy="1426588"/>
          </a:xfrm>
          <a:prstGeom prst="rect">
            <a:avLst/>
          </a:prstGeom>
        </p:spPr>
      </p:pic>
      <p:pic>
        <p:nvPicPr>
          <p:cNvPr id="6" name="Content Placeholder 5">
            <a:extLst>
              <a:ext uri="{FF2B5EF4-FFF2-40B4-BE49-F238E27FC236}">
                <a16:creationId xmlns:a16="http://schemas.microsoft.com/office/drawing/2014/main" id="{BF495D28-FC54-5372-3170-CF29D3F54DE5}"/>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790414" y="1583376"/>
            <a:ext cx="10569844" cy="5169168"/>
          </a:xfrm>
          <a:prstGeom prst="rect">
            <a:avLst/>
          </a:prstGeom>
        </p:spPr>
      </p:pic>
    </p:spTree>
    <p:extLst>
      <p:ext uri="{BB962C8B-B14F-4D97-AF65-F5344CB8AC3E}">
        <p14:creationId xmlns:p14="http://schemas.microsoft.com/office/powerpoint/2010/main" val="64990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B3F-DF7E-88FC-FC54-5EB461513C3C}"/>
              </a:ext>
            </a:extLst>
          </p:cNvPr>
          <p:cNvSpPr>
            <a:spLocks noGrp="1"/>
          </p:cNvSpPr>
          <p:nvPr>
            <p:ph type="title"/>
          </p:nvPr>
        </p:nvSpPr>
        <p:spPr>
          <a:xfrm>
            <a:off x="171773" y="148149"/>
            <a:ext cx="11854912" cy="1677476"/>
          </a:xfrm>
        </p:spPr>
        <p:txBody>
          <a:bodyPr>
            <a:normAutofit/>
          </a:bodyPr>
          <a:lstStyle/>
          <a:p>
            <a:pPr algn="ctr"/>
            <a:r>
              <a:rPr lang="en-US" sz="2000" b="1" dirty="0"/>
              <a:t>       Department of Anesthesia Techniques </a:t>
            </a:r>
            <a:br>
              <a:rPr lang="en-US" sz="2000" b="1" dirty="0"/>
            </a:br>
            <a:r>
              <a:rPr lang="en-US" sz="2000" b="1" dirty="0"/>
              <a:t>        Title of the lecture:- Bone  &amp; Cartilage</a:t>
            </a:r>
            <a:br>
              <a:rPr lang="en-US" sz="2000" b="1" dirty="0"/>
            </a:br>
            <a:r>
              <a:rPr lang="en-US" sz="2000" b="1" dirty="0"/>
              <a:t>           </a:t>
            </a:r>
            <a:r>
              <a:rPr lang="en-US" sz="2000" b="1" dirty="0">
                <a:solidFill>
                  <a:srgbClr val="FF0000"/>
                </a:solidFill>
                <a:latin typeface="Times New Roman" pitchFamily="18" charset="0"/>
                <a:cs typeface="Times New Roman" pitchFamily="18" charset="0"/>
              </a:rPr>
              <a:t>Prof. Dr. Younis A. </a:t>
            </a:r>
            <a:r>
              <a:rPr lang="en-US" sz="2000" b="1" dirty="0" err="1">
                <a:solidFill>
                  <a:srgbClr val="FF0000"/>
                </a:solidFill>
                <a:latin typeface="Times New Roman" pitchFamily="18" charset="0"/>
                <a:cs typeface="Times New Roman" pitchFamily="18" charset="0"/>
              </a:rPr>
              <a:t>Alkhafaji</a:t>
            </a:r>
            <a:r>
              <a:rPr lang="en-US" sz="2000" dirty="0"/>
              <a:t>                           </a:t>
            </a:r>
            <a:br>
              <a:rPr lang="en-US" sz="2000" dirty="0"/>
            </a:br>
            <a:r>
              <a:rPr lang="en-US" sz="2000" dirty="0"/>
              <a:t>           </a:t>
            </a:r>
            <a:r>
              <a:rPr lang="en-US" sz="2000" b="1" dirty="0">
                <a:hlinkClick r:id="rId2"/>
              </a:rPr>
              <a:t>Younis.Abdulridha@uomus.edu.iq</a:t>
            </a:r>
            <a:endParaRPr lang="en-US" sz="2000" dirty="0"/>
          </a:p>
        </p:txBody>
      </p:sp>
      <p:sp>
        <p:nvSpPr>
          <p:cNvPr id="3" name="Content Placeholder 2">
            <a:extLst>
              <a:ext uri="{FF2B5EF4-FFF2-40B4-BE49-F238E27FC236}">
                <a16:creationId xmlns:a16="http://schemas.microsoft.com/office/drawing/2014/main" id="{75AFABB9-742B-BE0C-4211-463B775D7884}"/>
              </a:ext>
            </a:extLst>
          </p:cNvPr>
          <p:cNvSpPr>
            <a:spLocks noGrp="1"/>
          </p:cNvSpPr>
          <p:nvPr>
            <p:ph idx="1"/>
          </p:nvPr>
        </p:nvSpPr>
        <p:spPr>
          <a:xfrm>
            <a:off x="171772" y="1597833"/>
            <a:ext cx="11854911" cy="5112017"/>
          </a:xfrm>
        </p:spPr>
        <p:txBody>
          <a:bodyPr>
            <a:normAutofit lnSpcReduction="10000"/>
          </a:bodyPr>
          <a:lstStyle/>
          <a:p>
            <a:pPr marL="0" marR="0" indent="0">
              <a:lnSpc>
                <a:spcPct val="150000"/>
              </a:lnSpc>
              <a:spcBef>
                <a:spcPts val="0"/>
              </a:spcBef>
              <a:spcAft>
                <a:spcPts val="0"/>
              </a:spcAft>
              <a:buNone/>
            </a:pPr>
            <a:r>
              <a:rPr lang="en-US" sz="2400" b="1" dirty="0">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rPr>
              <a:t>Bones functions</a:t>
            </a:r>
            <a:endParaRPr lang="en-US" sz="2400" dirty="0">
              <a:solidFill>
                <a:srgbClr val="9900CC"/>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2000" b="1" dirty="0">
                <a:solidFill>
                  <a:srgbClr val="9900FF"/>
                </a:solidFill>
                <a:effectLst/>
                <a:latin typeface="Times New Roman" panose="02020603050405020304" pitchFamily="18" charset="0"/>
                <a:ea typeface="Times New Roman" panose="02020603050405020304" pitchFamily="18" charset="0"/>
              </a:rPr>
              <a:t>Support</a:t>
            </a:r>
            <a:r>
              <a:rPr lang="en-US" sz="2000" dirty="0">
                <a:solidFill>
                  <a:srgbClr val="9900FF"/>
                </a:solidFill>
                <a:effectLst/>
                <a:latin typeface="Times New Roman" panose="02020603050405020304" pitchFamily="18" charset="0"/>
                <a:ea typeface="Times New Roman" panose="02020603050405020304" pitchFamily="18" charset="0"/>
              </a:rPr>
              <a:t> - </a:t>
            </a:r>
            <a:r>
              <a:rPr lang="en-US" sz="2000" dirty="0">
                <a:solidFill>
                  <a:srgbClr val="212529"/>
                </a:solidFill>
                <a:effectLst/>
                <a:latin typeface="Times New Roman" panose="02020603050405020304" pitchFamily="18" charset="0"/>
                <a:ea typeface="Times New Roman" panose="02020603050405020304" pitchFamily="18" charset="0"/>
              </a:rPr>
              <a:t>bones make up a structural framework for the body, and provide attachment sites for muscles.</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2000" b="1" dirty="0">
                <a:solidFill>
                  <a:srgbClr val="9900FF"/>
                </a:solidFill>
                <a:effectLst/>
                <a:latin typeface="Times New Roman" panose="02020603050405020304" pitchFamily="18" charset="0"/>
                <a:ea typeface="Times New Roman" panose="02020603050405020304" pitchFamily="18" charset="0"/>
              </a:rPr>
              <a:t>Protection</a:t>
            </a:r>
            <a:r>
              <a:rPr lang="en-US" sz="2000" dirty="0">
                <a:solidFill>
                  <a:srgbClr val="9900FF"/>
                </a:solidFill>
                <a:effectLst/>
                <a:latin typeface="Times New Roman" panose="02020603050405020304" pitchFamily="18" charset="0"/>
                <a:ea typeface="Times New Roman" panose="02020603050405020304" pitchFamily="18" charset="0"/>
              </a:rPr>
              <a:t> - </a:t>
            </a:r>
            <a:r>
              <a:rPr lang="en-US" sz="2000" dirty="0">
                <a:solidFill>
                  <a:srgbClr val="212529"/>
                </a:solidFill>
                <a:effectLst/>
                <a:latin typeface="Times New Roman" panose="02020603050405020304" pitchFamily="18" charset="0"/>
                <a:ea typeface="Times New Roman" panose="02020603050405020304" pitchFamily="18" charset="0"/>
              </a:rPr>
              <a:t>protection of internal organs - i.e. brain, heart and lungs,</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2000" b="1" dirty="0">
                <a:solidFill>
                  <a:srgbClr val="9900FF"/>
                </a:solidFill>
                <a:effectLst/>
                <a:latin typeface="Times New Roman" panose="02020603050405020304" pitchFamily="18" charset="0"/>
                <a:ea typeface="Times New Roman" panose="02020603050405020304" pitchFamily="18" charset="0"/>
              </a:rPr>
              <a:t>Assisting movement.</a:t>
            </a:r>
            <a:endParaRPr lang="en-US" sz="2000" dirty="0">
              <a:solidFill>
                <a:srgbClr val="9900FF"/>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2000" b="1" dirty="0">
                <a:solidFill>
                  <a:srgbClr val="9900FF"/>
                </a:solidFill>
                <a:effectLst/>
                <a:latin typeface="Times New Roman" panose="02020603050405020304" pitchFamily="18" charset="0"/>
                <a:ea typeface="Times New Roman" panose="02020603050405020304" pitchFamily="18" charset="0"/>
              </a:rPr>
              <a:t>Mineral homeostasis</a:t>
            </a:r>
            <a:r>
              <a:rPr lang="en-US" sz="2000" dirty="0">
                <a:solidFill>
                  <a:srgbClr val="9900FF"/>
                </a:solidFill>
                <a:effectLst/>
                <a:latin typeface="Times New Roman" panose="02020603050405020304" pitchFamily="18" charset="0"/>
                <a:ea typeface="Times New Roman" panose="02020603050405020304" pitchFamily="18" charset="0"/>
              </a:rPr>
              <a:t> - </a:t>
            </a:r>
            <a:r>
              <a:rPr lang="en-US" sz="2000" dirty="0">
                <a:solidFill>
                  <a:srgbClr val="212529"/>
                </a:solidFill>
                <a:effectLst/>
                <a:latin typeface="Times New Roman" panose="02020603050405020304" pitchFamily="18" charset="0"/>
                <a:ea typeface="Times New Roman" panose="02020603050405020304" pitchFamily="18" charset="0"/>
              </a:rPr>
              <a:t>the bone is a store for calcium and phosphorus</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2000" b="1" dirty="0">
                <a:solidFill>
                  <a:srgbClr val="9900FF"/>
                </a:solidFill>
                <a:effectLst/>
                <a:latin typeface="Times New Roman" panose="02020603050405020304" pitchFamily="18" charset="0"/>
                <a:ea typeface="Times New Roman" panose="02020603050405020304" pitchFamily="18" charset="0"/>
              </a:rPr>
              <a:t>Blood cell production</a:t>
            </a:r>
            <a:r>
              <a:rPr lang="en-US" sz="2000" dirty="0">
                <a:solidFill>
                  <a:srgbClr val="9900FF"/>
                </a:solidFill>
                <a:effectLst/>
                <a:latin typeface="Times New Roman" panose="02020603050405020304" pitchFamily="18" charset="0"/>
                <a:ea typeface="Times New Roman" panose="02020603050405020304" pitchFamily="18" charset="0"/>
              </a:rPr>
              <a:t> </a:t>
            </a:r>
            <a:r>
              <a:rPr lang="en-US" sz="2000" dirty="0">
                <a:solidFill>
                  <a:srgbClr val="212529"/>
                </a:solidFill>
                <a:effectLst/>
                <a:latin typeface="Times New Roman" panose="02020603050405020304" pitchFamily="18" charset="0"/>
                <a:ea typeface="Times New Roman" panose="02020603050405020304" pitchFamily="18" charset="0"/>
              </a:rPr>
              <a:t>- takes place in the bone marrow.</a:t>
            </a:r>
            <a:endParaRPr lang="en-US" sz="2000" dirty="0"/>
          </a:p>
          <a:p>
            <a:pPr marL="0" indent="0">
              <a:buNone/>
            </a:pPr>
            <a:r>
              <a:rPr lang="en-US" sz="2000" dirty="0"/>
              <a:t>                                         </a:t>
            </a:r>
            <a:r>
              <a:rPr lang="en-US" b="1" dirty="0">
                <a:solidFill>
                  <a:srgbClr val="C00000"/>
                </a:solidFill>
                <a:effectLst/>
                <a:latin typeface="Times New Roman" panose="02020603050405020304" pitchFamily="18" charset="0"/>
                <a:ea typeface="Times New Roman" panose="02020603050405020304" pitchFamily="18" charset="0"/>
              </a:rPr>
              <a:t>Cartilages                    </a:t>
            </a:r>
          </a:p>
          <a:p>
            <a:pPr marL="0" indent="0">
              <a:buNone/>
            </a:pPr>
            <a:r>
              <a:rPr lang="en-US" sz="2000" b="1" dirty="0">
                <a:solidFill>
                  <a:srgbClr val="9900FF"/>
                </a:solidFill>
                <a:effectLst/>
                <a:latin typeface="Times New Roman" panose="02020603050405020304" pitchFamily="18" charset="0"/>
                <a:ea typeface="Times New Roman" panose="02020603050405020304" pitchFamily="18" charset="0"/>
              </a:rPr>
              <a:t>Cartilage</a:t>
            </a:r>
            <a:r>
              <a:rPr lang="en-US" sz="2000" dirty="0">
                <a:solidFill>
                  <a:srgbClr val="000000"/>
                </a:solidFill>
                <a:effectLst/>
                <a:latin typeface="Times New Roman" panose="02020603050405020304" pitchFamily="18" charset="0"/>
                <a:ea typeface="Times New Roman" panose="02020603050405020304" pitchFamily="18" charset="0"/>
              </a:rPr>
              <a:t> is a specialized type of connective tissue. Consists, like other connective</a:t>
            </a:r>
          </a:p>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 tissues, of cells and extracellular components.</a:t>
            </a:r>
          </a:p>
          <a:p>
            <a:pPr marL="0" indent="0">
              <a:buNone/>
            </a:pPr>
            <a:r>
              <a:rPr lang="en-US" sz="1800" b="1" dirty="0">
                <a:solidFill>
                  <a:srgbClr val="9900FF"/>
                </a:solidFill>
                <a:effectLst/>
                <a:latin typeface="Times New Roman" panose="02020603050405020304" pitchFamily="18" charset="0"/>
                <a:ea typeface="Times New Roman" panose="02020603050405020304" pitchFamily="18" charset="0"/>
              </a:rPr>
              <a:t>Cartilage</a:t>
            </a:r>
            <a:r>
              <a:rPr lang="en-US" sz="1800" dirty="0">
                <a:solidFill>
                  <a:srgbClr val="000000"/>
                </a:solidFill>
                <a:effectLst/>
                <a:latin typeface="Times New Roman" panose="02020603050405020304" pitchFamily="18" charset="0"/>
                <a:ea typeface="Times New Roman" panose="02020603050405020304" pitchFamily="18" charset="0"/>
              </a:rPr>
              <a:t> is a flexible connective tissue, including the joints between bones, the rib cage,</a:t>
            </a: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 the ear, the nose, the bronchial tubes and the intervertebral discs. It is not as hard and rigid</a:t>
            </a: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 as bone, but it is stiffer and less flexible than muscle.</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2000" dirty="0">
              <a:effectLst/>
              <a:latin typeface="Times New Roman" panose="02020603050405020304" pitchFamily="18" charset="0"/>
              <a:ea typeface="Times New Roman" panose="02020603050405020304" pitchFamily="18" charset="0"/>
            </a:endParaRPr>
          </a:p>
          <a:p>
            <a:pPr marL="0" indent="0">
              <a:buNone/>
            </a:pPr>
            <a:r>
              <a:rPr lang="en-US" dirty="0"/>
              <a:t>    </a:t>
            </a:r>
            <a:r>
              <a:rPr lang="en-US" sz="2000" dirty="0"/>
              <a:t>           </a:t>
            </a:r>
          </a:p>
        </p:txBody>
      </p:sp>
      <p:pic>
        <p:nvPicPr>
          <p:cNvPr id="4" name="Picture 3">
            <a:extLst>
              <a:ext uri="{FF2B5EF4-FFF2-40B4-BE49-F238E27FC236}">
                <a16:creationId xmlns:a16="http://schemas.microsoft.com/office/drawing/2014/main" id="{D8BD9724-97D5-447E-D383-819E7A074A52}"/>
              </a:ext>
            </a:extLst>
          </p:cNvPr>
          <p:cNvPicPr>
            <a:picLocks noChangeAspect="1"/>
          </p:cNvPicPr>
          <p:nvPr/>
        </p:nvPicPr>
        <p:blipFill>
          <a:blip r:embed="rId3"/>
          <a:stretch>
            <a:fillRect/>
          </a:stretch>
        </p:blipFill>
        <p:spPr>
          <a:xfrm>
            <a:off x="10518523" y="159697"/>
            <a:ext cx="1444877" cy="1426588"/>
          </a:xfrm>
          <a:prstGeom prst="rect">
            <a:avLst/>
          </a:prstGeom>
        </p:spPr>
      </p:pic>
      <p:pic>
        <p:nvPicPr>
          <p:cNvPr id="5" name="Picture 4">
            <a:extLst>
              <a:ext uri="{FF2B5EF4-FFF2-40B4-BE49-F238E27FC236}">
                <a16:creationId xmlns:a16="http://schemas.microsoft.com/office/drawing/2014/main" id="{DEB39D5E-8F58-B803-5D12-5CF0F706D2AE}"/>
              </a:ext>
            </a:extLst>
          </p:cNvPr>
          <p:cNvPicPr>
            <a:picLocks noChangeAspect="1"/>
          </p:cNvPicPr>
          <p:nvPr/>
        </p:nvPicPr>
        <p:blipFill>
          <a:blip r:embed="rId4"/>
          <a:stretch>
            <a:fillRect/>
          </a:stretch>
        </p:blipFill>
        <p:spPr>
          <a:xfrm>
            <a:off x="367177" y="220663"/>
            <a:ext cx="1292464" cy="1304657"/>
          </a:xfrm>
          <a:prstGeom prst="rect">
            <a:avLst/>
          </a:prstGeom>
        </p:spPr>
      </p:pic>
      <p:pic>
        <p:nvPicPr>
          <p:cNvPr id="8" name="Picture 7">
            <a:extLst>
              <a:ext uri="{FF2B5EF4-FFF2-40B4-BE49-F238E27FC236}">
                <a16:creationId xmlns:a16="http://schemas.microsoft.com/office/drawing/2014/main" id="{58725FD1-FDD3-6AA2-36D9-5F11831D3D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1526" y="2526224"/>
            <a:ext cx="3051874" cy="4172079"/>
          </a:xfrm>
          <a:prstGeom prst="rect">
            <a:avLst/>
          </a:prstGeom>
        </p:spPr>
      </p:pic>
    </p:spTree>
    <p:extLst>
      <p:ext uri="{BB962C8B-B14F-4D97-AF65-F5344CB8AC3E}">
        <p14:creationId xmlns:p14="http://schemas.microsoft.com/office/powerpoint/2010/main" val="256699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8090-3E1A-5C17-F45B-7A833D09A7AC}"/>
              </a:ext>
            </a:extLst>
          </p:cNvPr>
          <p:cNvSpPr>
            <a:spLocks noGrp="1"/>
          </p:cNvSpPr>
          <p:nvPr>
            <p:ph type="title"/>
          </p:nvPr>
        </p:nvSpPr>
        <p:spPr>
          <a:xfrm>
            <a:off x="156273" y="148149"/>
            <a:ext cx="11885909" cy="1449686"/>
          </a:xfrm>
        </p:spPr>
        <p:txBody>
          <a:bodyPr>
            <a:normAutofit/>
          </a:bodyPr>
          <a:lstStyle/>
          <a:p>
            <a:pPr algn="ctr"/>
            <a:r>
              <a:rPr lang="en-US" sz="2000" b="1" dirty="0"/>
              <a:t>        Department of Anesthesia Techniques </a:t>
            </a:r>
            <a:br>
              <a:rPr lang="en-US" sz="2000" b="1" dirty="0"/>
            </a:br>
            <a:r>
              <a:rPr lang="en-US" sz="2000" b="1" dirty="0"/>
              <a:t>        Title of the lecture:- Bone  &amp; Cartilage</a:t>
            </a:r>
            <a:br>
              <a:rPr lang="en-US" sz="2000" b="1" dirty="0"/>
            </a:br>
            <a:r>
              <a:rPr lang="en-US" sz="2000" b="1" dirty="0"/>
              <a:t>           </a:t>
            </a:r>
            <a:r>
              <a:rPr lang="en-US" sz="2000" b="1" dirty="0">
                <a:solidFill>
                  <a:srgbClr val="FF0000"/>
                </a:solidFill>
                <a:latin typeface="Times New Roman" pitchFamily="18" charset="0"/>
                <a:cs typeface="Times New Roman" pitchFamily="18" charset="0"/>
              </a:rPr>
              <a:t>Prof. Dr. Younis A. </a:t>
            </a:r>
            <a:r>
              <a:rPr lang="en-US" sz="2000" b="1" dirty="0" err="1">
                <a:solidFill>
                  <a:srgbClr val="FF0000"/>
                </a:solidFill>
                <a:latin typeface="Times New Roman" pitchFamily="18" charset="0"/>
                <a:cs typeface="Times New Roman" pitchFamily="18" charset="0"/>
              </a:rPr>
              <a:t>Alkhafaji</a:t>
            </a:r>
            <a:r>
              <a:rPr lang="en-US" sz="2000" dirty="0"/>
              <a:t>                           </a:t>
            </a:r>
            <a:br>
              <a:rPr lang="en-US" sz="2000" dirty="0"/>
            </a:br>
            <a:r>
              <a:rPr lang="en-US" sz="2000" dirty="0"/>
              <a:t>            </a:t>
            </a:r>
            <a:r>
              <a:rPr lang="en-US" sz="2000" b="1" dirty="0">
                <a:hlinkClick r:id="rId2"/>
              </a:rPr>
              <a:t>Younis.Abdulridha@uomus.edu.iq</a:t>
            </a:r>
            <a:endParaRPr lang="en-US" sz="2000" dirty="0"/>
          </a:p>
        </p:txBody>
      </p:sp>
      <p:sp>
        <p:nvSpPr>
          <p:cNvPr id="3" name="Content Placeholder 2">
            <a:extLst>
              <a:ext uri="{FF2B5EF4-FFF2-40B4-BE49-F238E27FC236}">
                <a16:creationId xmlns:a16="http://schemas.microsoft.com/office/drawing/2014/main" id="{DABE7531-F4D9-39F7-3CF8-DD99527E9277}"/>
              </a:ext>
            </a:extLst>
          </p:cNvPr>
          <p:cNvSpPr>
            <a:spLocks noGrp="1"/>
          </p:cNvSpPr>
          <p:nvPr>
            <p:ph idx="1"/>
          </p:nvPr>
        </p:nvSpPr>
        <p:spPr>
          <a:xfrm>
            <a:off x="156273" y="1597834"/>
            <a:ext cx="11885908" cy="5112018"/>
          </a:xfrm>
        </p:spPr>
        <p:txBody>
          <a:bodyPr>
            <a:normAutofit/>
          </a:bodyPr>
          <a:lstStyle/>
          <a:p>
            <a:pPr marL="0" indent="0">
              <a:buNone/>
            </a:pPr>
            <a:r>
              <a:rPr lang="en-US" sz="2400" b="1" dirty="0">
                <a:solidFill>
                  <a:srgbClr val="FF3300"/>
                </a:solidFill>
                <a:effectLst/>
                <a:latin typeface="Times New Roman" panose="02020603050405020304" pitchFamily="18" charset="0"/>
                <a:ea typeface="Times New Roman" panose="02020603050405020304" pitchFamily="18" charset="0"/>
                <a:cs typeface="Times New Roman" panose="02020603050405020304" pitchFamily="18" charset="0"/>
              </a:rPr>
              <a:t>Cartilage ECM</a:t>
            </a:r>
            <a:endParaRPr lang="en-US" sz="2400" dirty="0">
              <a:solidFill>
                <a:srgbClr val="FF3300"/>
              </a:solidFill>
              <a:effectLst/>
              <a:latin typeface="Times New Roman" panose="02020603050405020304" pitchFamily="18" charset="0"/>
              <a:ea typeface="Times New Roman" panose="02020603050405020304" pitchFamily="18" charset="0"/>
            </a:endParaRPr>
          </a:p>
          <a:p>
            <a:pPr marL="0" indent="0">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It consists of a dense network of collagen fibers and elastic fibers embedded in chondroitin sulfate, a gel like component of the ground substance. Cartilage is nourished (feed) by diffusion of gases and nutrients through this gel.</a:t>
            </a:r>
            <a:endParaRPr lang="en-US" sz="2000" dirty="0">
              <a:effectLst/>
              <a:latin typeface="Times New Roman" panose="02020603050405020304" pitchFamily="18" charset="0"/>
              <a:ea typeface="Times New Roman" panose="02020603050405020304" pitchFamily="18" charset="0"/>
            </a:endParaRPr>
          </a:p>
          <a:p>
            <a:pPr marL="0" marR="0" lvl="0" indent="0" algn="just" rtl="0">
              <a:lnSpc>
                <a:spcPct val="150000"/>
              </a:lnSpc>
              <a:spcBef>
                <a:spcPts val="0"/>
              </a:spcBef>
              <a:spcAft>
                <a:spcPts val="0"/>
              </a:spcAft>
              <a:buNone/>
            </a:pPr>
            <a:r>
              <a:rPr lang="en-US" sz="2400" b="1" dirty="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▲Cartilage cells </a:t>
            </a:r>
            <a:endParaRPr lang="en-US" sz="2400" dirty="0">
              <a:solidFill>
                <a:srgbClr val="FF00FF"/>
              </a:solidFill>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000" b="1" dirty="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Chondrogenic cells</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Are spindle -shaped, narrow cells that derived from mesenchymal cells.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These cells can differentiate into chondroblasts.</a:t>
            </a:r>
            <a:endParaRPr lang="en-US" sz="2000" dirty="0">
              <a:effectLst/>
              <a:latin typeface="Times New Roman" panose="02020603050405020304" pitchFamily="18" charset="0"/>
              <a:ea typeface="Times New Roman" panose="02020603050405020304" pitchFamily="18" charset="0"/>
            </a:endParaRPr>
          </a:p>
          <a:p>
            <a:pPr marL="342900" marR="0" lvl="0" indent="-342900" algn="just" rtl="0">
              <a:lnSpc>
                <a:spcPct val="150000"/>
              </a:lnSpc>
              <a:spcBef>
                <a:spcPts val="0"/>
              </a:spcBef>
              <a:spcAft>
                <a:spcPts val="0"/>
              </a:spcAft>
              <a:buFont typeface="+mj-lt"/>
              <a:buAutoNum type="arabicPeriod"/>
            </a:pPr>
            <a:r>
              <a:rPr lang="en-US" sz="2000" b="1" dirty="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Chondroblasts: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immature cartilage-producing cells.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They are derived from two sources; Mesenchymal cells and Chondrogenic cells.</a:t>
            </a:r>
            <a:endParaRPr lang="en-US" sz="20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000" b="1" dirty="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Chondrocytes: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mature cartilage cells,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they occur singly or in groups within space called lacunae in the extracellular matrix.</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pic>
        <p:nvPicPr>
          <p:cNvPr id="4" name="Picture 3">
            <a:extLst>
              <a:ext uri="{FF2B5EF4-FFF2-40B4-BE49-F238E27FC236}">
                <a16:creationId xmlns:a16="http://schemas.microsoft.com/office/drawing/2014/main" id="{4FDBBAB6-107C-7169-937D-568AE4F1C5D3}"/>
              </a:ext>
            </a:extLst>
          </p:cNvPr>
          <p:cNvPicPr>
            <a:picLocks noChangeAspect="1"/>
          </p:cNvPicPr>
          <p:nvPr/>
        </p:nvPicPr>
        <p:blipFill>
          <a:blip r:embed="rId3"/>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id="{63CE3421-AEFE-8C7D-E85F-08A03F70A3E0}"/>
              </a:ext>
            </a:extLst>
          </p:cNvPr>
          <p:cNvPicPr>
            <a:picLocks noChangeAspect="1"/>
          </p:cNvPicPr>
          <p:nvPr/>
        </p:nvPicPr>
        <p:blipFill>
          <a:blip r:embed="rId4"/>
          <a:stretch>
            <a:fillRect/>
          </a:stretch>
        </p:blipFill>
        <p:spPr>
          <a:xfrm>
            <a:off x="10518523" y="159697"/>
            <a:ext cx="1444877" cy="1426588"/>
          </a:xfrm>
          <a:prstGeom prst="rect">
            <a:avLst/>
          </a:prstGeom>
        </p:spPr>
      </p:pic>
    </p:spTree>
    <p:extLst>
      <p:ext uri="{BB962C8B-B14F-4D97-AF65-F5344CB8AC3E}">
        <p14:creationId xmlns:p14="http://schemas.microsoft.com/office/powerpoint/2010/main" val="83399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446</Words>
  <Application>Microsoft Office PowerPoint</Application>
  <PresentationFormat>Widescreen</PresentationFormat>
  <Paragraphs>68</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Georgia</vt:lpstr>
      <vt:lpstr>Symbol</vt:lpstr>
      <vt:lpstr>Times New Roman</vt:lpstr>
      <vt:lpstr>Office Theme</vt:lpstr>
      <vt:lpstr>Department of Anesthesia Techniques   Prof . Dr. Younis A. Alkhafaji               Assistant teacher. Zainab Muhammad Lecture – 6 --</vt:lpstr>
      <vt:lpstr> Department of Anesthesia Techniques          Title of the lecture:- Bone  &amp; Cartilage            Prof. Dr. Younis A. Alkhafaji                                      Younis.Abdulridha@uomus.edu.iq</vt:lpstr>
      <vt:lpstr>Department of Anesthesia Techniques          Title of the lecture:- Bone  &amp; Cartilage            Prof. Dr. Younis A. Alkhafaji                                      Younis.Abdulridha@uomus.edu.iq</vt:lpstr>
      <vt:lpstr>Department of Anesthesia Techniques          Title of the lecture:- Bone  &amp; Cartilage            Prof. Dr. Younis A. Alkhafaji                                      Younis.Abdulridha@uomus.edu.iq</vt:lpstr>
      <vt:lpstr>Department of Anesthesia Techniques          Title of the lecture:- Bone  &amp; Cartilage            Prof. Dr. Younis A. Alkhafaji                                      Younis.Abdulridha@uomus.edu.iq</vt:lpstr>
      <vt:lpstr>Department of Anesthesia Techniques          Title of the lecture:- Bone  &amp; Cartilage            Prof. Dr. Younis A. Alkhafaji                                      Younis.Abdulridha@uomus.edu.iq</vt:lpstr>
      <vt:lpstr>Department of Anesthesia Techniques          Title of the lecture:- Bone  &amp; Cartilage            Prof. Dr. Younis A. Alkhafaji                                      Younis.Abdulridha@uomus.edu.iq</vt:lpstr>
      <vt:lpstr>       Department of Anesthesia Techniques          Title of the lecture:- Bone  &amp; Cartilage            Prof. Dr. Younis A. Alkhafaji                                       Younis.Abdulridha@uomus.edu.iq</vt:lpstr>
      <vt:lpstr>        Department of Anesthesia Techniques          Title of the lecture:- Bone  &amp; Cartilage            Prof. Dr. Younis A. Alkhafaji                                        Younis.Abdulridha@uomus.edu.iq</vt:lpstr>
      <vt:lpstr>       Department of Anesthesia Techniques          Title of the lecture:- Bone  &amp; Cartilage            Prof. Dr. Younis A. Alkhafaji                                         Younis.Abdulridha@uomus.edu.iq</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Anesthesia Techniques          Title of the lecture:- Bone  &amp; Cartilage            Prof. Dr. Younis A. Alkhafaji                                      Younis.Abdulridha@uomus.edu.iq Lecture – 6 --</dc:title>
  <dc:creator>younis</dc:creator>
  <cp:lastModifiedBy>Lenovo</cp:lastModifiedBy>
  <cp:revision>9</cp:revision>
  <dcterms:created xsi:type="dcterms:W3CDTF">2024-01-19T07:12:45Z</dcterms:created>
  <dcterms:modified xsi:type="dcterms:W3CDTF">2025-02-05T09:07:38Z</dcterms:modified>
</cp:coreProperties>
</file>