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4" d="100"/>
          <a:sy n="104" d="100"/>
        </p:scale>
        <p:origin x="-826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03/08/1446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57158" y="197346"/>
            <a:ext cx="8215370" cy="66479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Low"/>
            <a:r>
              <a:rPr lang="ar-SA" sz="2400" b="1" dirty="0" smtClean="0">
                <a:solidFill>
                  <a:srgbClr val="FF0000"/>
                </a:solidFill>
              </a:rPr>
              <a:t>مفاهيم الدخل القومي: الدخل القومي، الناتج القومي، </a:t>
            </a:r>
            <a:r>
              <a:rPr lang="ar-SA" sz="2400" b="1" dirty="0" err="1" smtClean="0">
                <a:solidFill>
                  <a:srgbClr val="FF0000"/>
                </a:solidFill>
              </a:rPr>
              <a:t>الانفاق</a:t>
            </a:r>
            <a:r>
              <a:rPr lang="ar-SA" sz="2400" b="1" dirty="0" smtClean="0">
                <a:solidFill>
                  <a:srgbClr val="FF0000"/>
                </a:solidFill>
              </a:rPr>
              <a:t> القومي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Low"/>
            <a:r>
              <a:rPr lang="ar-SA" sz="2400" dirty="0" err="1" smtClean="0"/>
              <a:t>ان</a:t>
            </a:r>
            <a:r>
              <a:rPr lang="ar-SA" sz="2400" dirty="0" smtClean="0"/>
              <a:t> قياس مستوى النشاط الاقتصادي في أي مجتمع يتطلب تطوير قیاس اقتصادي للحكم عليه ويعد الدخل القومي من المقاييس </a:t>
            </a:r>
            <a:r>
              <a:rPr lang="ar-SA" sz="2400" dirty="0" err="1" smtClean="0"/>
              <a:t>الاكثر</a:t>
            </a:r>
            <a:r>
              <a:rPr lang="ar-SA" sz="2400" dirty="0" smtClean="0"/>
              <a:t> استخدامه لقياس الأداء الاقتصادي ومعرفة مستوى الرفاهية التي وصل </a:t>
            </a:r>
            <a:r>
              <a:rPr lang="ar-SA" sz="2400" dirty="0" err="1" smtClean="0"/>
              <a:t>اليها</a:t>
            </a:r>
            <a:r>
              <a:rPr lang="ar-SA" sz="2400" dirty="0" smtClean="0"/>
              <a:t> البلد كما يساعدنا على </a:t>
            </a:r>
            <a:r>
              <a:rPr lang="ar-SA" sz="2400" dirty="0" err="1" smtClean="0"/>
              <a:t>اجراء</a:t>
            </a:r>
            <a:r>
              <a:rPr lang="ar-SA" sz="2400" dirty="0" smtClean="0"/>
              <a:t> المقارنات بين الدول.</a:t>
            </a:r>
            <a:endParaRPr lang="en-US" sz="2400" dirty="0" smtClean="0"/>
          </a:p>
          <a:p>
            <a:pPr algn="justLow"/>
            <a:r>
              <a:rPr lang="ar-SA" sz="2400" dirty="0" smtClean="0"/>
              <a:t>   </a:t>
            </a:r>
            <a:r>
              <a:rPr lang="ar-SA" sz="2400" dirty="0" err="1" smtClean="0"/>
              <a:t>ان</a:t>
            </a:r>
            <a:r>
              <a:rPr lang="ar-SA" sz="2400" dirty="0" smtClean="0"/>
              <a:t> الدخل القومي يتألف من نوعين من المقادير </a:t>
            </a:r>
            <a:r>
              <a:rPr lang="ar-SA" sz="2400" dirty="0" err="1" smtClean="0"/>
              <a:t>او</a:t>
            </a:r>
            <a:r>
              <a:rPr lang="ar-SA" sz="2400" dirty="0" smtClean="0"/>
              <a:t> الكميات:</a:t>
            </a:r>
            <a:endParaRPr lang="en-US" sz="2400" dirty="0" smtClean="0"/>
          </a:p>
          <a:p>
            <a:pPr algn="justLow"/>
            <a:r>
              <a:rPr lang="ar-SA" sz="2400" dirty="0" smtClean="0"/>
              <a:t>النوع </a:t>
            </a:r>
            <a:r>
              <a:rPr lang="ar-SA" sz="2400" dirty="0" err="1" smtClean="0"/>
              <a:t>الاول</a:t>
            </a:r>
            <a:r>
              <a:rPr lang="ar-SA" sz="2400" dirty="0" smtClean="0"/>
              <a:t>:(</a:t>
            </a:r>
            <a:r>
              <a:rPr lang="ar-SA" sz="2400" b="1" dirty="0" smtClean="0"/>
              <a:t>الوحدات)</a:t>
            </a:r>
            <a:r>
              <a:rPr lang="ar-SA" sz="2400" dirty="0" smtClean="0"/>
              <a:t> الداخلة ضمن </a:t>
            </a:r>
            <a:r>
              <a:rPr lang="ar-SA" sz="2400" dirty="0" err="1" smtClean="0"/>
              <a:t>اطار</a:t>
            </a:r>
            <a:r>
              <a:rPr lang="ar-SA" sz="2400" dirty="0" smtClean="0"/>
              <a:t> الاقتصاد القومي والعاملة فيه</a:t>
            </a:r>
            <a:endParaRPr lang="en-US" sz="2400" dirty="0" smtClean="0"/>
          </a:p>
          <a:p>
            <a:pPr algn="justLow"/>
            <a:r>
              <a:rPr lang="ar-SA" sz="2400" dirty="0" smtClean="0"/>
              <a:t>النوع الثاني: (</a:t>
            </a:r>
            <a:r>
              <a:rPr lang="ar-SA" sz="2400" b="1" dirty="0" smtClean="0"/>
              <a:t>القيم</a:t>
            </a:r>
            <a:r>
              <a:rPr lang="ar-SA" sz="2400" b="1" dirty="0" smtClean="0"/>
              <a:t>)</a:t>
            </a:r>
            <a:r>
              <a:rPr lang="ar-SA" sz="2400" dirty="0" smtClean="0"/>
              <a:t> المتعلقة بفعاليات تلك الوحدات</a:t>
            </a:r>
            <a:endParaRPr lang="en-US" sz="2400" dirty="0" smtClean="0"/>
          </a:p>
          <a:p>
            <a:pPr algn="justLow"/>
            <a:r>
              <a:rPr lang="ar-SA" sz="2400" dirty="0" smtClean="0"/>
              <a:t>وعلى هذه </a:t>
            </a:r>
            <a:r>
              <a:rPr lang="ar-SA" sz="2400" dirty="0" err="1" smtClean="0"/>
              <a:t>الاساس</a:t>
            </a:r>
            <a:r>
              <a:rPr lang="ar-SA" sz="2400" dirty="0" smtClean="0"/>
              <a:t> يتم التمييز بين مفاهيم الدخل القومي وطرق قياسها (دخل قومي ، ناتج قومي، </a:t>
            </a:r>
            <a:r>
              <a:rPr lang="ar-SA" sz="2400" dirty="0" err="1" smtClean="0"/>
              <a:t>انفاق</a:t>
            </a:r>
            <a:r>
              <a:rPr lang="ar-SA" sz="2400" dirty="0" smtClean="0"/>
              <a:t> قومي)</a:t>
            </a:r>
            <a:endParaRPr lang="en-US" sz="2400" dirty="0" smtClean="0"/>
          </a:p>
          <a:p>
            <a:pPr algn="justLow"/>
            <a:r>
              <a:rPr lang="ar-SA" sz="2400" dirty="0" smtClean="0"/>
              <a:t>وعليه ينضر </a:t>
            </a:r>
            <a:r>
              <a:rPr lang="ar-SA" sz="2400" dirty="0" err="1" smtClean="0"/>
              <a:t>الى</a:t>
            </a:r>
            <a:r>
              <a:rPr lang="ar-SA" sz="2400" dirty="0" smtClean="0"/>
              <a:t> الدخل القومي من ثلاث زوايا وهي:</a:t>
            </a:r>
            <a:endParaRPr lang="en-US" sz="2400" dirty="0" smtClean="0"/>
          </a:p>
          <a:p>
            <a:pPr algn="justLow"/>
            <a:r>
              <a:rPr lang="ar-SA" sz="2400" b="1" dirty="0" err="1" smtClean="0">
                <a:solidFill>
                  <a:srgbClr val="FF0000"/>
                </a:solidFill>
              </a:rPr>
              <a:t>الاولى</a:t>
            </a:r>
            <a:r>
              <a:rPr lang="ar-SA" sz="2400" b="1" dirty="0" smtClean="0">
                <a:solidFill>
                  <a:srgbClr val="FF0000"/>
                </a:solidFill>
              </a:rPr>
              <a:t>: زاوية </a:t>
            </a:r>
            <a:r>
              <a:rPr lang="ar-SA" sz="2400" b="1" dirty="0" err="1" smtClean="0">
                <a:solidFill>
                  <a:srgbClr val="FF0000"/>
                </a:solidFill>
              </a:rPr>
              <a:t>الانتاج</a:t>
            </a:r>
            <a:r>
              <a:rPr lang="ar-SA" sz="2400" b="1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Low"/>
            <a:r>
              <a:rPr lang="ar-SA" sz="2400" dirty="0" smtClean="0"/>
              <a:t>    الوحدات :هي تلك التي تقوم </a:t>
            </a:r>
            <a:r>
              <a:rPr lang="ar-SA" sz="2400" dirty="0" err="1" smtClean="0"/>
              <a:t>بالانتاج</a:t>
            </a:r>
            <a:r>
              <a:rPr lang="ar-SA" sz="2400" dirty="0" smtClean="0"/>
              <a:t> في مختلف القطاعات الاقتصادية </a:t>
            </a:r>
            <a:endParaRPr lang="en-US" sz="2400" dirty="0" smtClean="0"/>
          </a:p>
          <a:p>
            <a:pPr algn="justLow"/>
            <a:r>
              <a:rPr lang="ar-SA" sz="2400" dirty="0" err="1" smtClean="0"/>
              <a:t>الاقيام</a:t>
            </a:r>
            <a:r>
              <a:rPr lang="ar-SA" sz="2400" dirty="0" smtClean="0"/>
              <a:t> : هي صافي </a:t>
            </a:r>
            <a:r>
              <a:rPr lang="ar-SA" sz="2400" dirty="0" err="1" smtClean="0"/>
              <a:t>انتاج</a:t>
            </a:r>
            <a:r>
              <a:rPr lang="ar-SA" sz="2400" dirty="0" smtClean="0"/>
              <a:t> تلك الوحدات </a:t>
            </a:r>
            <a:endParaRPr lang="en-US" sz="2400" dirty="0" smtClean="0"/>
          </a:p>
          <a:p>
            <a:pPr algn="justLow"/>
            <a:r>
              <a:rPr lang="ar-SA" sz="2400" dirty="0" smtClean="0"/>
              <a:t>لذلك يعبر عن الدخل القومي هنا من زاوية تلك الوحدات </a:t>
            </a:r>
            <a:r>
              <a:rPr lang="ar-SA" sz="2400" dirty="0" err="1" smtClean="0"/>
              <a:t>والاقيام</a:t>
            </a:r>
            <a:r>
              <a:rPr lang="ar-SA" sz="2400" dirty="0" smtClean="0"/>
              <a:t> بصورة </a:t>
            </a:r>
            <a:r>
              <a:rPr lang="ar-SA" sz="2400" dirty="0" err="1" smtClean="0"/>
              <a:t>الانتاج</a:t>
            </a:r>
            <a:r>
              <a:rPr lang="ar-SA" sz="2400" dirty="0" smtClean="0"/>
              <a:t> ليسمى ناتج قومي ويعرف </a:t>
            </a:r>
            <a:r>
              <a:rPr lang="ar-SA" sz="2400" dirty="0" err="1" smtClean="0"/>
              <a:t>بانه</a:t>
            </a:r>
            <a:r>
              <a:rPr lang="ar-SA" sz="2400" dirty="0" smtClean="0"/>
              <a:t> ( مجموع صافي قيم السلع والخدمات النهائية المنتجة في اقتصاد معين خلال مدة زمنية معينة عادةً تكون سنة)</a:t>
            </a:r>
            <a:endParaRPr lang="en-US" sz="2400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57158" y="428604"/>
            <a:ext cx="8501122" cy="6463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وعلى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اساس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هذا التعريف يتم تقسيم الاقتصاد القومي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الى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مجموعة من القطاعات ، وحسب ما متفق عليه في اغلب دول العالم هو تقسيم الاقتصاد القومي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الى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أحد عشر قطاعاً ، وهو ما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اوصت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به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الدائرة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الاحصائية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التابعة للأمم المتحدة .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واذا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جمعنا صافي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هذه القطاعات بسعر تكلفة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فسنحصل على الناتج القومي ، وذلك كما يلي: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1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-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الزراعة ، الغابات ، القنص وصيد الأسماك </a:t>
            </a: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2 -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المناجم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والمقالع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 3 - الصناعة التحويلية . 4 – التشیید . 5 - الكهرباء ، الغاز ، الماء . 6 - النقل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الحزن والمواصلات </a:t>
            </a: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7-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تجارة الجملة والمفرد . </a:t>
            </a: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8 -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الإدارة العامة والدفاع . 9 - البنوك ، التأمين ، والمكاتب العقارية . </a:t>
            </a: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10 -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ملكية دور السكن . </a:t>
            </a: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11 -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الخدمات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ar-SA" sz="2400" dirty="0" smtClean="0"/>
              <a:t> المجموع = إجمالي الناتج المحلي بسعر تكلفة عناصر الإنتاج </a:t>
            </a:r>
            <a:endParaRPr lang="en-US" sz="2400" dirty="0" smtClean="0"/>
          </a:p>
          <a:p>
            <a:r>
              <a:rPr lang="fa-IR" sz="2400" dirty="0" smtClean="0"/>
              <a:t>  ( </a:t>
            </a:r>
            <a:r>
              <a:rPr lang="ar-SA" sz="2400" dirty="0" smtClean="0"/>
              <a:t>يضاف ) : صافي الدخل </a:t>
            </a:r>
            <a:r>
              <a:rPr lang="ar-SA" sz="2400" dirty="0" err="1" smtClean="0"/>
              <a:t>الانتاجي</a:t>
            </a:r>
            <a:r>
              <a:rPr lang="ar-SA" sz="2400" dirty="0" smtClean="0"/>
              <a:t> من بقية أنحاء العالم (الدخول المحولة من الخارج – الدخول المحولة </a:t>
            </a:r>
            <a:r>
              <a:rPr lang="ar-SA" sz="2400" dirty="0" err="1" smtClean="0"/>
              <a:t>الى</a:t>
            </a:r>
            <a:r>
              <a:rPr lang="ar-SA" sz="2400" dirty="0" smtClean="0"/>
              <a:t> الخارج)</a:t>
            </a:r>
            <a:endParaRPr lang="en-US" sz="2400" dirty="0" smtClean="0"/>
          </a:p>
          <a:p>
            <a:r>
              <a:rPr lang="ar-SA" sz="2400" dirty="0" smtClean="0"/>
              <a:t>المجموع = إجمالي الناتج القومي بسعر تكلفة عناصر الإنتاج</a:t>
            </a:r>
            <a:endParaRPr lang="en-US" sz="2400" dirty="0" smtClean="0"/>
          </a:p>
          <a:p>
            <a:r>
              <a:rPr lang="fa-IR" sz="2400" dirty="0" smtClean="0"/>
              <a:t> ( </a:t>
            </a:r>
            <a:r>
              <a:rPr lang="ar-SA" sz="2400" dirty="0" smtClean="0"/>
              <a:t>ينقص ): احتياطي استهلاك رأس المال الثابت(الاندثار)</a:t>
            </a:r>
            <a:r>
              <a:rPr lang="en-US" sz="2400" dirty="0" smtClean="0"/>
              <a:t>.</a:t>
            </a:r>
          </a:p>
          <a:p>
            <a:r>
              <a:rPr lang="ar-SA" sz="2400" dirty="0" smtClean="0"/>
              <a:t>المجموع = صافي الناتج القومي بسعر تكلفة عناصر </a:t>
            </a:r>
            <a:r>
              <a:rPr lang="ar-SA" sz="2400" dirty="0" err="1" smtClean="0"/>
              <a:t>الانتاج</a:t>
            </a:r>
            <a:r>
              <a:rPr lang="ar-SA" sz="2400" dirty="0" smtClean="0"/>
              <a:t> = الناتج القومي = الدخل القومي </a:t>
            </a:r>
            <a:endParaRPr lang="en-US" sz="2400" dirty="0" smtClean="0"/>
          </a:p>
          <a:p>
            <a:r>
              <a:rPr lang="ar-SA" sz="2400" dirty="0" smtClean="0"/>
              <a:t>لابد من </a:t>
            </a:r>
            <a:r>
              <a:rPr lang="ar-SA" sz="2400" dirty="0" err="1" smtClean="0"/>
              <a:t>الاشارة</a:t>
            </a:r>
            <a:r>
              <a:rPr lang="ar-SA" sz="2400" dirty="0" smtClean="0"/>
              <a:t> هنا </a:t>
            </a:r>
            <a:r>
              <a:rPr lang="ar-SA" sz="2400" dirty="0" err="1" smtClean="0"/>
              <a:t>الى</a:t>
            </a:r>
            <a:r>
              <a:rPr lang="ar-SA" sz="2400" dirty="0" smtClean="0"/>
              <a:t> ملاحظة مهمة وهي </a:t>
            </a:r>
            <a:r>
              <a:rPr lang="ar-SA" sz="2400" dirty="0" err="1" smtClean="0"/>
              <a:t>ان</a:t>
            </a:r>
            <a:r>
              <a:rPr lang="ar-SA" sz="2400" dirty="0" smtClean="0"/>
              <a:t> الدخل القومي يساوي مركب (صافي الناتج القومي بسعر تكلفة عناصر </a:t>
            </a:r>
            <a:r>
              <a:rPr lang="ar-SA" sz="2400" dirty="0" err="1" smtClean="0"/>
              <a:t>الانتاج</a:t>
            </a:r>
            <a:r>
              <a:rPr lang="ar-SA" sz="2400" dirty="0" smtClean="0"/>
              <a:t> ) في كل طرق حسابه </a:t>
            </a:r>
            <a:endParaRPr lang="en-US" sz="2400" dirty="0" smtClean="0"/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00034" y="285728"/>
            <a:ext cx="8358246" cy="63094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الثانية : زاوية التوزيع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الوحدات : تتألف من المنتجين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الافراد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واصحاب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الاملاك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والمشتغلين مقابل اجر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او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راتب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الاقيام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: تتألف من الدخول التي يكتسبها هؤلاء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بتعبير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اخر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ان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الوحدات هنا يقصد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بها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اصحاب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اصحاب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الارض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ورأس المال والعمل والمنظمين ) ما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الاقيام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فتعني عوائد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(ريع وفائدة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واجور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ورواتب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وارباح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وعليه فأن الدخل القومي من زاوية توزيع عوائد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على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اصحابها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يعرف على انه (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مجموععوائد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المساهمة في العملية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الانتاجية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سواء كان داخل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ام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خارج البلد خلال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مدةزمنية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عادة تكون سنة)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وعلى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اساس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هذا التعريف يمكن التوصل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الى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الدخل القومي من خلال ما يلي: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يتم جمع جميع العوائد (عوائد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الافراد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+ عوائد الحكومة + العوائد غير الموزعة ) وحسب التفاصيل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الاتية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عوائد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الافراد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الاجور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والرواتب ، الفوائد ،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الارباح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الموزعة 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عوائد الحكومة ( صافي الضرائب غير المباشرة + الضرائب المباشرة + الرسوم المختلفة)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العوائد غير الموزعة ( احتياطي التوسع + الضمان الاجتماعي + التأمينات الاجتماعية +استقطاعات التقاعد 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الناتج المحلي بسعر السوق = ( عوائد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الافراد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+ عوائد الحكومة + العوائد غير الموزعة 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نطرح منه صافي الضرائب غير المباشرة نحصل على 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الناتج المحلي بسعر تكلفة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نظيف له صافي الدخول المحولة من الخارج نحصل على :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الناتج القومي بسعر تكلفة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= الدخل القومي </a:t>
            </a:r>
            <a:endParaRPr kumimoji="0" lang="ar-S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285728"/>
            <a:ext cx="8143932" cy="61247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الثالثة : زاوية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الوحدات : تتألف من السلع والخدمات النهائية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الاقيام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: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على هذه السلع والخدمات النهائية حسب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اسعارها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في السوق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وعلى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اساس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ذلك يعرف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الخدل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القومي بصيغة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القومي على انه ( مجموع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على المنتجات النهائية بسعر تكلفة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خلال مدة محددة من الزمن عادةً تكون سنة 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ويمكن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ادراج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مكونات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القومي وكيفية التوصل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اليه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كما يلي 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الاستهلاكي الخاص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الاستهلاكي العام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الاستثماري ( تكوين رأس المال الثابت المحلي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الاجمالي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+ المخزون السلعي)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التجارة الخارجية (الصادرات –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الاستيرادات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مجموع هذه المكونات تعطينا مركب هو (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اجمالي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الناتج المحلي بسعر السوق)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بطرح صافي الضرائب غير المباشرة نحصل على: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اجمالي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الناتج المحلي بسعر تكلفة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بطرح استهلاك رأس المال (الاندثار) نحصل على: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الناتج المحلي بسعر تكلفة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بإضافة صافي الدخول المحولة من الخارج نحصل على: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صافي الناتج القومي بسعر تكلفة عناصر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الانتاج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= الدخل القومي =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الانفاق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القومي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الخلاصة :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ان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الدخل القومي ينتج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اولاً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.. ويوزع ثانياً... وينفق ثالثاً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428597" y="642918"/>
            <a:ext cx="8286808" cy="548324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مفاهيم الدخل القومي: الدخل القومي، الناتج القومي، </a:t>
            </a:r>
            <a:r>
              <a:rPr lang="ar-SA" b="1" dirty="0" err="1" smtClean="0">
                <a:solidFill>
                  <a:srgbClr val="FF0000"/>
                </a:solidFill>
              </a:rPr>
              <a:t>الانفاق</a:t>
            </a:r>
            <a:r>
              <a:rPr lang="ar-SA" b="1" dirty="0" smtClean="0">
                <a:solidFill>
                  <a:srgbClr val="FF0000"/>
                </a:solidFill>
              </a:rPr>
              <a:t> القومي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ar-SA" dirty="0" err="1" smtClean="0"/>
              <a:t>ان</a:t>
            </a:r>
            <a:r>
              <a:rPr lang="ar-SA" dirty="0" smtClean="0"/>
              <a:t> قياس مستوى النشاط الاقتصادي في أي مجتمع يتطلب تطوير قیاس اقتصادي للحكم عليه ويعد الدخل القومي من المقاييس </a:t>
            </a:r>
            <a:r>
              <a:rPr lang="ar-SA" dirty="0" err="1" smtClean="0"/>
              <a:t>الاكثر</a:t>
            </a:r>
            <a:r>
              <a:rPr lang="ar-SA" dirty="0" smtClean="0"/>
              <a:t> استخدامه لقياس الأداء الاقتصادي ومعرفة مستوى الرفاهية التي وصل </a:t>
            </a:r>
            <a:r>
              <a:rPr lang="ar-SA" dirty="0" err="1" smtClean="0"/>
              <a:t>اليها</a:t>
            </a:r>
            <a:r>
              <a:rPr lang="ar-SA" dirty="0" smtClean="0"/>
              <a:t> البلد كما يساعدنا على </a:t>
            </a:r>
            <a:r>
              <a:rPr lang="ar-SA" dirty="0" err="1" smtClean="0"/>
              <a:t>اجراء</a:t>
            </a:r>
            <a:r>
              <a:rPr lang="ar-SA" dirty="0" smtClean="0"/>
              <a:t> المقارنات بين الدول.</a:t>
            </a:r>
            <a:endParaRPr lang="en-US" dirty="0" smtClean="0"/>
          </a:p>
          <a:p>
            <a:r>
              <a:rPr lang="ar-SA" dirty="0" smtClean="0"/>
              <a:t>   </a:t>
            </a:r>
            <a:r>
              <a:rPr lang="ar-SA" dirty="0" err="1" smtClean="0"/>
              <a:t>ان</a:t>
            </a:r>
            <a:r>
              <a:rPr lang="ar-SA" dirty="0" smtClean="0"/>
              <a:t> الدخل القومي يتألف من نوعين من المقادير </a:t>
            </a:r>
            <a:r>
              <a:rPr lang="ar-SA" dirty="0" err="1" smtClean="0"/>
              <a:t>او</a:t>
            </a:r>
            <a:r>
              <a:rPr lang="ar-SA" dirty="0" smtClean="0"/>
              <a:t> الكميات:</a:t>
            </a:r>
            <a:endParaRPr lang="en-US" dirty="0" smtClean="0"/>
          </a:p>
          <a:p>
            <a:r>
              <a:rPr lang="ar-SA" dirty="0" smtClean="0"/>
              <a:t>النوع </a:t>
            </a:r>
            <a:r>
              <a:rPr lang="ar-SA" dirty="0" err="1" smtClean="0"/>
              <a:t>الاول</a:t>
            </a:r>
            <a:r>
              <a:rPr lang="ar-SA" dirty="0" smtClean="0"/>
              <a:t>:(</a:t>
            </a:r>
            <a:r>
              <a:rPr lang="ar-SA" b="1" dirty="0" smtClean="0"/>
              <a:t>الوحدات)</a:t>
            </a:r>
            <a:r>
              <a:rPr lang="ar-SA" dirty="0" smtClean="0"/>
              <a:t> الداخلة ضمن </a:t>
            </a:r>
            <a:r>
              <a:rPr lang="ar-SA" dirty="0" err="1" smtClean="0"/>
              <a:t>اطار</a:t>
            </a:r>
            <a:r>
              <a:rPr lang="ar-SA" dirty="0" smtClean="0"/>
              <a:t> الاقتصاد القومي والعاملة فيه</a:t>
            </a:r>
            <a:endParaRPr lang="en-US" dirty="0" smtClean="0"/>
          </a:p>
          <a:p>
            <a:r>
              <a:rPr lang="ar-SA" dirty="0" smtClean="0"/>
              <a:t>النوع الثاني: (</a:t>
            </a:r>
            <a:r>
              <a:rPr lang="ar-SA" b="1" dirty="0" err="1" smtClean="0"/>
              <a:t>الاقيام</a:t>
            </a:r>
            <a:r>
              <a:rPr lang="ar-SA" b="1" dirty="0" smtClean="0"/>
              <a:t>)</a:t>
            </a:r>
            <a:r>
              <a:rPr lang="ar-SA" dirty="0" smtClean="0"/>
              <a:t> المتعلقة بفعاليات تلك الوحدات</a:t>
            </a:r>
            <a:endParaRPr lang="en-US" dirty="0" smtClean="0"/>
          </a:p>
          <a:p>
            <a:r>
              <a:rPr lang="ar-SA" dirty="0" smtClean="0"/>
              <a:t>وعلى هذه </a:t>
            </a:r>
            <a:r>
              <a:rPr lang="ar-SA" dirty="0" err="1" smtClean="0"/>
              <a:t>الاساس</a:t>
            </a:r>
            <a:r>
              <a:rPr lang="ar-SA" dirty="0" smtClean="0"/>
              <a:t> يتم التمييز بين مفاهيم الدخل القومي وطرق قياسها (دخل قومي ، ناتج قومي، </a:t>
            </a:r>
            <a:r>
              <a:rPr lang="ar-SA" dirty="0" err="1" smtClean="0"/>
              <a:t>انفاق</a:t>
            </a:r>
            <a:r>
              <a:rPr lang="ar-SA" dirty="0" smtClean="0"/>
              <a:t> قومي)</a:t>
            </a:r>
            <a:endParaRPr lang="en-US" dirty="0" smtClean="0"/>
          </a:p>
          <a:p>
            <a:r>
              <a:rPr lang="ar-SA" dirty="0" smtClean="0"/>
              <a:t>وعليه ينضر </a:t>
            </a:r>
            <a:r>
              <a:rPr lang="ar-SA" dirty="0" err="1" smtClean="0"/>
              <a:t>الى</a:t>
            </a:r>
            <a:r>
              <a:rPr lang="ar-SA" dirty="0" smtClean="0"/>
              <a:t> الدخل القومي من ثلاث زوايا وهي:</a:t>
            </a:r>
            <a:endParaRPr lang="en-US" dirty="0" smtClean="0"/>
          </a:p>
          <a:p>
            <a:r>
              <a:rPr lang="ar-SA" b="1" dirty="0" err="1" smtClean="0"/>
              <a:t>الاولى</a:t>
            </a:r>
            <a:r>
              <a:rPr lang="ar-SA" b="1" dirty="0" smtClean="0"/>
              <a:t>: زاوية </a:t>
            </a:r>
            <a:r>
              <a:rPr lang="ar-SA" b="1" dirty="0" err="1" smtClean="0"/>
              <a:t>الانتاج</a:t>
            </a:r>
            <a:r>
              <a:rPr lang="ar-SA" b="1" dirty="0" smtClean="0"/>
              <a:t> </a:t>
            </a:r>
            <a:endParaRPr lang="en-US" dirty="0" smtClean="0"/>
          </a:p>
          <a:p>
            <a:r>
              <a:rPr lang="ar-SA" dirty="0" smtClean="0"/>
              <a:t>    الوحدات :هي تلك التي تقوم </a:t>
            </a:r>
            <a:r>
              <a:rPr lang="ar-SA" dirty="0" err="1" smtClean="0"/>
              <a:t>بالانتاج</a:t>
            </a:r>
            <a:r>
              <a:rPr lang="ar-SA" dirty="0" smtClean="0"/>
              <a:t> في مختلف القطاعات الاقتصادية </a:t>
            </a:r>
            <a:endParaRPr lang="en-US" dirty="0" smtClean="0"/>
          </a:p>
          <a:p>
            <a:r>
              <a:rPr lang="ar-SA" dirty="0" err="1" smtClean="0"/>
              <a:t>الاقيام</a:t>
            </a:r>
            <a:r>
              <a:rPr lang="ar-SA" dirty="0" smtClean="0"/>
              <a:t> : هي صافي </a:t>
            </a:r>
            <a:r>
              <a:rPr lang="ar-SA" dirty="0" err="1" smtClean="0"/>
              <a:t>انتاج</a:t>
            </a:r>
            <a:r>
              <a:rPr lang="ar-SA" dirty="0" smtClean="0"/>
              <a:t> تلك الوحدات </a:t>
            </a:r>
            <a:endParaRPr lang="en-US" dirty="0" smtClean="0"/>
          </a:p>
          <a:p>
            <a:r>
              <a:rPr lang="ar-SA" dirty="0" smtClean="0"/>
              <a:t>لذلك يعبر عن الدخل القومي هنا من زاوية تلك الوحدات </a:t>
            </a:r>
            <a:r>
              <a:rPr lang="ar-SA" dirty="0" err="1" smtClean="0"/>
              <a:t>والاقيام</a:t>
            </a:r>
            <a:r>
              <a:rPr lang="ar-SA" dirty="0" smtClean="0"/>
              <a:t> بصورة </a:t>
            </a:r>
            <a:r>
              <a:rPr lang="ar-SA" dirty="0" err="1" smtClean="0"/>
              <a:t>الانتاج</a:t>
            </a:r>
            <a:r>
              <a:rPr lang="ar-SA" dirty="0" smtClean="0"/>
              <a:t> ليسمى ناتج قومي ويعرف </a:t>
            </a:r>
            <a:r>
              <a:rPr lang="ar-SA" dirty="0" err="1" smtClean="0"/>
              <a:t>بانه</a:t>
            </a:r>
            <a:r>
              <a:rPr lang="ar-SA" dirty="0" smtClean="0"/>
              <a:t> ( مجموع صافي قيم السلع والخدمات النهائية المنتجة في اقتصاد معين خلال مدة زمنية معينة عادةً تكون سنة)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963</Words>
  <Application>Microsoft Office PowerPoint</Application>
  <PresentationFormat>عرض على الشاشة (3:4)‏</PresentationFormat>
  <Paragraphs>63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Dell</dc:creator>
  <cp:lastModifiedBy>Maher</cp:lastModifiedBy>
  <cp:revision>5</cp:revision>
  <dcterms:created xsi:type="dcterms:W3CDTF">2020-05-03T10:37:33Z</dcterms:created>
  <dcterms:modified xsi:type="dcterms:W3CDTF">2025-02-01T06:05:53Z</dcterms:modified>
</cp:coreProperties>
</file>