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990033"/>
    <a:srgbClr val="FF00FF"/>
    <a:srgbClr val="9900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5CCAD8-9CB7-87D0-353D-EF934275B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5F5C65F-FC7A-093D-2733-9597D49CC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641686-7868-7BBF-928B-5AA599150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4EB-1AF7-454C-A853-0637315CF20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7C7F18-CD55-4553-C644-88BB5BE0B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160F4A-ADB5-BC15-963B-300F545A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6CE8-51A0-40DA-B8AB-D88B51719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8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F6DB1A-54C7-578A-12D3-E113A2FE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FC4D349-1628-FA2A-10C2-21EFBDED3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0B13C8-4C28-1337-0C76-BEF11B7AD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4EB-1AF7-454C-A853-0637315CF20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EBB496-954A-F7B5-7805-1BF9D43A1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B15E59C-529C-C75E-D331-559ACFDB2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6CE8-51A0-40DA-B8AB-D88B51719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1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4FC459A-5A06-0009-0C72-71C2EE75F2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467FB87-E321-62B4-CF2F-1CD0C780D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B84D81-A7E0-9914-FECA-3E654D459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4EB-1AF7-454C-A853-0637315CF20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CBC73C-32FC-4B4B-D8E2-B2129D4E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EAA52D-C711-F3FF-B846-F7A81C63F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6CE8-51A0-40DA-B8AB-D88B51719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8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57604F-3886-7E8C-2975-96429BA6E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5344C0-F268-43DB-13E5-667F19F89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056B99-63F0-2DC4-87F7-3037644B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4EB-1AF7-454C-A853-0637315CF20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ED04B2-B13F-1D9C-F6B8-2228541D2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8427A4-F7D3-C3B7-D018-23DF8AB8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6CE8-51A0-40DA-B8AB-D88B51719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7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EF3D0E-CC3C-54F7-3B25-EECBE16C0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5CD8BB-5780-E22A-4727-33DB846EA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88E3DF-9634-E002-2F4A-AA48E4E79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4EB-1AF7-454C-A853-0637315CF20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5FE22F-6580-0BE3-6D68-55FAB0DB3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538BDF-9537-E476-A13F-66AD8EB8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6CE8-51A0-40DA-B8AB-D88B51719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8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167344-5386-D112-BCB7-1DFB7CF08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8ABC7F-F492-35B7-05A2-74FBC429AA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6E35B22-8E98-5805-51F9-36FBBEB4C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10AB93-4300-C4F0-0984-432A2479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4EB-1AF7-454C-A853-0637315CF20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870C1A9-5B09-C9FC-BD93-589F60A4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81265E9-3074-3EBC-AAF1-E761CB24C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6CE8-51A0-40DA-B8AB-D88B51719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4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4E3F0D-1D8B-B8E1-96F7-A2F9D83B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9DC018-F429-6CE1-343D-8B640E1C0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4A8A52B-9F27-884D-0552-0F29865C9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DDCAB81-B3DF-14BA-7DD7-747BC2727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6352287-C76E-976A-289B-C0A6399A28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C33C2B2-12F1-C046-57A4-D6A22D3DE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4EB-1AF7-454C-A853-0637315CF20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960A00D-4469-1799-A5F6-F74F0465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C75C499-5F16-3B88-4CAF-63BA463E8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6CE8-51A0-40DA-B8AB-D88B51719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7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020F28-144B-E9E1-6E26-CF5D11221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8F5B16B-31E3-EE2E-9F9C-5D662928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4EB-1AF7-454C-A853-0637315CF20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CDF3BC7-9EF9-3FE3-B08D-FCB4DEDCA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D92A7-5534-95BB-C7CD-4ECDAD503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6CE8-51A0-40DA-B8AB-D88B51719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0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E26283F-3218-3DCA-7C60-DB80C7121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4EB-1AF7-454C-A853-0637315CF20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3EDE82B-DFFC-D775-76AF-3A5CEDB5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6913FD2-40AD-2AE0-0FEE-DA24A020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6CE8-51A0-40DA-B8AB-D88B51719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5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6554D6-0710-EC40-55AA-06B324F6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E1E59D-8508-7238-6093-A9D1DAD69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8B65F21-CB94-D9A1-78F0-8D9F93ACC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7DEC206-AC49-6580-2950-A0E0E40A2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4EB-1AF7-454C-A853-0637315CF20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1E0FDA-BA75-1346-6F3A-C8F0E3378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D01A67C-A241-327E-5F1D-D159FAF8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6CE8-51A0-40DA-B8AB-D88B51719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3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14B08E-5833-2BC0-3AD8-3D2F3590B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0188BC0-9C6C-CD0F-04CA-3AC8D94118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8538697-2BEB-D05C-DC52-70283850E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B41B172-4C06-763D-B894-66FB78B0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4EB-1AF7-454C-A853-0637315CF20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83DA551-0AC8-1FBE-B436-2567A8CAC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1C9B23-B5BC-587A-0B8A-7BAB5F1F9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6CE8-51A0-40DA-B8AB-D88B51719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5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43C519D-03CC-C85A-B25B-0E974257A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0E071D8-6CB9-8792-BF93-70B063F42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CACAAA-C721-0613-5CFF-D5CE4509F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0D4EB-1AF7-454C-A853-0637315CF20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194788-4D71-99E7-FCD6-1ABC75A07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DE0DBD-D809-6821-D4E4-1A200BFFD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16CE8-51A0-40DA-B8AB-D88B51719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8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FF95C3-A8AA-F352-4537-A08E0FBF8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" y="147003"/>
            <a:ext cx="11887200" cy="1389189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Anesthesia Techniques 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Title of the lecture:-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nucleic acid structure (practical)                  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ohammed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Khulaif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Ph.D. Medical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Microbilogy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6361742-6E1E-CD6D-359C-64B279FEA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1670305"/>
            <a:ext cx="11887200" cy="5040692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Genetics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l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branch of science concerned with genes, heredity, and variation in living organisms.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hereditary unit of hereditary information that occupies a fixed position (locus) on a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chromosome.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eukaryotes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(such as animals, plants, and fungi), genes are contained within the cell nucleus. </a:t>
            </a:r>
          </a:p>
          <a:p>
            <a:pPr algn="l"/>
            <a:r>
              <a:rPr lang="en-US" sz="20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prokaryotes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(organisms lacking a distinct nucleus, such as bacteria), genes are contained in a single chromosome that is free-floating in the cell cytoplasm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Chromosome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structure made from tightly packed strands of DNA and proteins called histones.</a:t>
            </a:r>
          </a:p>
          <a:p>
            <a:pPr algn="l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Strands of DNA are tightly wrapped around the histone proteins and form structures called ‘chromatids’. Two chromatids join together to form a chromosome.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5C3B958-562A-7739-48BD-345E2086C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36" y="189268"/>
            <a:ext cx="1292464" cy="1304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9E224AC-0A36-5D31-7038-F4EDFAD59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090" y="176661"/>
            <a:ext cx="1450974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83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9D43E8-0C34-83FE-FB05-06629413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32" y="170053"/>
            <a:ext cx="11853672" cy="1411732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Anesthesia Techniques </a:t>
            </a:r>
            <a:b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Title of the lecture:-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nucleic acid structure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practical)                     </a:t>
            </a:r>
            <a:b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Mohammed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Jasim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Khulaif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Ph.D. Medical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Microbilogy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870E0B-45EC-D06B-6039-603A8093C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32" y="1581785"/>
            <a:ext cx="11853672" cy="51061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Nucleic acids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carriers of genetic information, in all living organisms. Two major classes of nucleic acids:-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⁂Deoxyribonucleic acid (DNA): carrier of genetic information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⁂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Ribonucleic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(RNA): an intermediate in the expression of genetic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monomeric units for nucleic acids are nucleotides.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Nucleotides are made up of three structural subunits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1.Sugar: ribose in RNA- deoxyribose in DNA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2.Nitrogenous base                                                                     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3.Phosphate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Note:-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►Nucleotides = nucleoside + phosphate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►Nucleosides = Nitrogenous base + sugar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►Sugar= Ribose (in RNA) , Deoxyribose(in DNA)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►Nitrogenous base ═ Purine and Pyrimidines</a:t>
            </a:r>
          </a:p>
          <a:p>
            <a:pPr marL="0" indent="0">
              <a:buNone/>
            </a:pPr>
            <a:endParaRPr lang="en-US" sz="20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79DBDBA-E32B-241D-3F84-597077805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36" y="189268"/>
            <a:ext cx="1292464" cy="1304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A55B43-DDBE-C5FD-026A-F58447643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090" y="128302"/>
            <a:ext cx="1450974" cy="1426588"/>
          </a:xfrm>
          <a:prstGeom prst="rect">
            <a:avLst/>
          </a:prstGeom>
        </p:spPr>
      </p:pic>
      <p:pic>
        <p:nvPicPr>
          <p:cNvPr id="6" name="صورة 3" descr="نتيجة بحث الصور عن nitrogenous base">
            <a:extLst>
              <a:ext uri="{FF2B5EF4-FFF2-40B4-BE49-F238E27FC236}">
                <a16:creationId xmlns="" xmlns:a16="http://schemas.microsoft.com/office/drawing/2014/main" id="{E113C2E5-563E-7A6D-0A3B-4E72DD24C3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161" y="2684272"/>
            <a:ext cx="4097408" cy="3228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6206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3DAFAE-2C1B-F257-DDF0-AF0F5FA6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" y="170053"/>
            <a:ext cx="11905488" cy="11710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Anesthesia Techniques </a:t>
            </a:r>
            <a:b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Title of the lecture:- nucleic acid structure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practical)                     </a:t>
            </a:r>
            <a:b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Mohammed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Jasim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Khulaif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Ph.D. Medical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Microbilogy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2F0A36-78A5-2B9A-7A81-E3B6BB06D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256" y="1495615"/>
            <a:ext cx="11905488" cy="5192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Complementary Base Pairing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nitrogenous bases may form hydrogen bonds according to complementary base pairing: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⁂</a:t>
            </a:r>
            <a:r>
              <a:rPr lang="en-US" sz="2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Adenine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always forms </a:t>
            </a:r>
            <a:r>
              <a:rPr lang="en-US" sz="2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hydrogen bonds with </a:t>
            </a:r>
            <a:r>
              <a:rPr lang="en-US" sz="2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thymine / uracil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⁂Guanine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always forms </a:t>
            </a: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hydrogen bonds with </a:t>
            </a: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cytosine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C2B7594-C3BA-E23D-6D8D-964741062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36" y="189268"/>
            <a:ext cx="1292464" cy="1304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D7BD6B4-2BD1-B1FF-8D81-A2D5D3F36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090" y="67337"/>
            <a:ext cx="1450974" cy="14265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1554819-9BD7-49AA-0E69-AF40444E11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00" t="40351" r="48600" b="42751"/>
          <a:stretch/>
        </p:blipFill>
        <p:spPr>
          <a:xfrm>
            <a:off x="2731008" y="4793208"/>
            <a:ext cx="6059424" cy="17313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5FA43A-EA59-DAF4-19D1-6AA4FCDD2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080" y="1588521"/>
            <a:ext cx="7885176" cy="146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19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411617-8CB3-EDDD-31BC-BF98862F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206629"/>
            <a:ext cx="11878056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Anesthesia Techniques 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Title of the lecture:- 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nucleic acid structure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practical)                     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Mohammed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Jasim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Khulaif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Ph.D. Medical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Microbilogy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087E3B-0AE7-FFC0-D25F-8DABEF471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68" y="1368425"/>
            <a:ext cx="11878056" cy="5008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 Deoxyribonucleic acid is a coiled double helix carrying hereditary information of the cell.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of 4 nitrogen-containing bases held together by weak hydrogen bonds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  Purines (double carbon-nitrogen rings) include adenine (A) and guanine (G)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 Pyrimidines (single carbon-nitrogen rings) include thymine (T) and cytosine (C)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  Base pairing means a purine bonds to a pyrimidine   (Example:  A — T   and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G)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  Sides made of pentose (5-sided) sugars attached to phosphate groups by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phosphodiester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bonds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Subunits of DNA called nucleotides</a:t>
            </a:r>
          </a:p>
          <a:p>
            <a:pPr marL="0" indent="0">
              <a:buNone/>
            </a:pPr>
            <a:endParaRPr lang="en-US" sz="24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63206BC-D03A-0E1F-319E-F7D19C927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36" y="189268"/>
            <a:ext cx="1292464" cy="1304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332B557-A73D-FA3A-60BB-251A006C7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090" y="156116"/>
            <a:ext cx="1450974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9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76EA8A-804F-512B-7F79-EF391D62F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182245"/>
            <a:ext cx="11853672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Anesthesia Techniques </a:t>
            </a:r>
            <a:b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Title of the lecture:- 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nucleic acid structure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practical)                     </a:t>
            </a:r>
            <a:b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Mohammed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Jasim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Khulaif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Ph.D. Medical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Microbilogy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3DF311-FB82-2585-30E3-A4CC19D6D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" y="1618361"/>
            <a:ext cx="11853672" cy="5057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RNA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Ribonucleic acid                      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Single stranded molecule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Found in nucleus &amp; cytoplasm</a:t>
            </a:r>
            <a:endParaRPr lang="en-US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Contains ribose sugar</a:t>
            </a:r>
            <a:endParaRPr lang="en-US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Contains the nitrogen base uracil (U) instead of thymine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types of RNA exist (mRNA, tRNA, &amp;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rRNA</a:t>
            </a:r>
            <a:r>
              <a:rPr lang="en-US" sz="1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RNA molecules are formed from DNA molecules by process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Called transcription</a:t>
            </a:r>
            <a:r>
              <a:rPr lang="ar-SA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استنساخ </a:t>
            </a:r>
            <a:endParaRPr lang="en-US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Messenger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RNA (mRNA)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Single, uncoiled, straight strand of nucleic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mRNA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translated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amino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 sequence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to form protein by process called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trnslation</a:t>
            </a:r>
            <a:r>
              <a:rPr lang="ar-S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ترجمة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9AD6F29-4C47-9C70-7ADD-9BE16FE7C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36" y="189268"/>
            <a:ext cx="1292464" cy="1304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F7CBE76-5135-25EA-7B73-0790B7021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090" y="156116"/>
            <a:ext cx="1450974" cy="1426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0B1C024-64AB-F9E5-2FAC-208B9BC1F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518" y="1608833"/>
            <a:ext cx="4797690" cy="2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54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13FC0E-93C2-E178-DDE5-F1B9C5CD7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32" y="194437"/>
            <a:ext cx="11829288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Anesthesia Techniques 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Title of the lecture:- 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nucleic acid structure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practical)                     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Mohammed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Jasim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Khulaif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Ph.D. Medical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Microbilogy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637247-BA5C-172D-285E-437DA44AB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32" y="1493926"/>
            <a:ext cx="11829288" cy="52726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t-RNA   (Transfer RNA )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Single stranded molecule containing 80 nucleotides in the shape of a cloverleaf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►Carries amino acids in the cytoplasm to ribosomes for protein assembly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Ribosomal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RNA</a:t>
            </a:r>
            <a:r>
              <a:rPr lang="ar-SA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r-RNA</a:t>
            </a:r>
            <a:r>
              <a:rPr lang="ar-S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Globular shape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•Helps make up the structure of the ribosomes 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Ribosomes are the site of translation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produce protein</a:t>
            </a: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9900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US" sz="1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00DF8F4-84DB-1111-1EC2-FBAA388A1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36" y="189268"/>
            <a:ext cx="1292464" cy="1304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7D8DE61-73A5-C0B1-7FFF-ABDA0F70D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090" y="156116"/>
            <a:ext cx="1450974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0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D3101B-0487-225C-5A3F-F3562571A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3FF3B0C9-F2B6-323E-4F93-88D599A6F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198" t="40290" r="47488" b="16957"/>
          <a:stretch/>
        </p:blipFill>
        <p:spPr>
          <a:xfrm>
            <a:off x="2529840" y="0"/>
            <a:ext cx="7426960" cy="6817939"/>
          </a:xfrm>
        </p:spPr>
      </p:pic>
    </p:spTree>
    <p:extLst>
      <p:ext uri="{BB962C8B-B14F-4D97-AF65-F5344CB8AC3E}">
        <p14:creationId xmlns:p14="http://schemas.microsoft.com/office/powerpoint/2010/main" val="90068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ctr" rtl="1">
              <a:lnSpc>
                <a:spcPct val="100000"/>
              </a:lnSpc>
              <a:spcBef>
                <a:spcPct val="20000"/>
              </a:spcBef>
            </a:pPr>
            <a:endParaRPr lang="en-US" sz="48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marL="342900" lvl="0" indent="-342900" algn="ctr" rtl="1">
              <a:lnSpc>
                <a:spcPct val="100000"/>
              </a:lnSpc>
              <a:spcBef>
                <a:spcPct val="20000"/>
              </a:spcBef>
            </a:pPr>
            <a:r>
              <a:rPr lang="en-US" sz="4800" b="1" dirty="0" smtClean="0">
                <a:solidFill>
                  <a:srgbClr val="F79646">
                    <a:lumMod val="75000"/>
                  </a:srgbClr>
                </a:solidFill>
              </a:rPr>
              <a:t>Thank </a:t>
            </a:r>
            <a:r>
              <a:rPr lang="en-US" sz="4800" b="1" dirty="0">
                <a:solidFill>
                  <a:srgbClr val="F79646">
                    <a:lumMod val="75000"/>
                  </a:srgbClr>
                </a:solidFill>
              </a:rPr>
              <a:t>you for your attention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4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481</Words>
  <Application>Microsoft Office PowerPoint</Application>
  <PresentationFormat>Custom</PresentationFormat>
  <Paragraphs>67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Department of Anesthesia Techniques    Title of the lecture:- nucleic acid structure (practical)                      Dr Mohammed Jasim Khulaif Ph.D. Medical Microbilogy  </vt:lpstr>
      <vt:lpstr>Department of Anesthesia Techniques    Title of the lecture:- nucleic acid structure (practical)                      Dr Mohammed Jasim Khulaif Ph.D. Medical Microbilogy</vt:lpstr>
      <vt:lpstr>Department of Anesthesia Techniques    Title of the lecture:- nucleic acid structure (practical)                      Dr Mohammed Jasim Khulaif Ph.D. Medical Microbilogy</vt:lpstr>
      <vt:lpstr>Department of Anesthesia Techniques    Title of the lecture:- nucleic acid structure (practical)                      Dr Mohammed Jasim Khulaif Ph.D. Medical Microbilogy</vt:lpstr>
      <vt:lpstr>Department of Anesthesia Techniques    Title of the lecture:- nucleic acid structure (practical)                      Dr Mohammed Jasim Khulaif Ph.D. Medical Microbilogy</vt:lpstr>
      <vt:lpstr>Department of Anesthesia Techniques    Title of the lecture:- nucleic acid structure (practical)                      Dr Mohammed Jasim Khulaif Ph.D. Medical Microbilogy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Anesthesia Techniques    Title of the lecture:- Bone  &amp; Cartilage     Prof. Dr. Younis A. Alkhafaji                                   Younis.Abdulridha@uomus.edu.iq   Lecture – 8 –</dc:title>
  <dc:creator>younis</dc:creator>
  <cp:lastModifiedBy>Maher</cp:lastModifiedBy>
  <cp:revision>18</cp:revision>
  <dcterms:created xsi:type="dcterms:W3CDTF">2024-02-02T14:51:47Z</dcterms:created>
  <dcterms:modified xsi:type="dcterms:W3CDTF">2025-02-08T07:18:32Z</dcterms:modified>
</cp:coreProperties>
</file>