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6"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99"/>
    <a:srgbClr val="99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4212" autoAdjust="0"/>
  </p:normalViewPr>
  <p:slideViewPr>
    <p:cSldViewPr snapToGrid="0">
      <p:cViewPr varScale="1">
        <p:scale>
          <a:sx n="81" d="100"/>
          <a:sy n="81" d="100"/>
        </p:scale>
        <p:origin x="773" y="91"/>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1548AE-F098-41B7-90C5-5857B2E28EA9}"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046E7D-84E5-4730-BEA2-679D7595D4C4}" type="slidenum">
              <a:rPr lang="en-US" smtClean="0"/>
              <a:t>‹#›</a:t>
            </a:fld>
            <a:endParaRPr lang="en-US"/>
          </a:p>
        </p:txBody>
      </p:sp>
    </p:spTree>
    <p:extLst>
      <p:ext uri="{BB962C8B-B14F-4D97-AF65-F5344CB8AC3E}">
        <p14:creationId xmlns:p14="http://schemas.microsoft.com/office/powerpoint/2010/main" val="340070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046E7D-84E5-4730-BEA2-679D7595D4C4}" type="slidenum">
              <a:rPr lang="en-US" smtClean="0"/>
              <a:t>4</a:t>
            </a:fld>
            <a:endParaRPr lang="en-US"/>
          </a:p>
        </p:txBody>
      </p:sp>
    </p:spTree>
    <p:extLst>
      <p:ext uri="{BB962C8B-B14F-4D97-AF65-F5344CB8AC3E}">
        <p14:creationId xmlns:p14="http://schemas.microsoft.com/office/powerpoint/2010/main" val="3646262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046E7D-84E5-4730-BEA2-679D7595D4C4}" type="slidenum">
              <a:rPr lang="en-US" smtClean="0"/>
              <a:t>6</a:t>
            </a:fld>
            <a:endParaRPr lang="en-US"/>
          </a:p>
        </p:txBody>
      </p:sp>
    </p:spTree>
    <p:extLst>
      <p:ext uri="{BB962C8B-B14F-4D97-AF65-F5344CB8AC3E}">
        <p14:creationId xmlns:p14="http://schemas.microsoft.com/office/powerpoint/2010/main" val="4098846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14165-7C51-7B7C-C1D5-B91D0E2765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6D82C40-AAD6-6C0A-5801-B234896FDA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E933DF5-C78A-725E-A71B-9123E9CCE283}"/>
              </a:ext>
            </a:extLst>
          </p:cNvPr>
          <p:cNvSpPr>
            <a:spLocks noGrp="1"/>
          </p:cNvSpPr>
          <p:nvPr>
            <p:ph type="dt" sz="half" idx="10"/>
          </p:nvPr>
        </p:nvSpPr>
        <p:spPr/>
        <p:txBody>
          <a:bodyPr/>
          <a:lstStyle/>
          <a:p>
            <a:fld id="{79147A2C-13D5-4ACF-B6F2-8230E5F96054}" type="datetimeFigureOut">
              <a:rPr lang="en-US" smtClean="0"/>
              <a:t>2/5/2025</a:t>
            </a:fld>
            <a:endParaRPr lang="en-US"/>
          </a:p>
        </p:txBody>
      </p:sp>
      <p:sp>
        <p:nvSpPr>
          <p:cNvPr id="5" name="Footer Placeholder 4">
            <a:extLst>
              <a:ext uri="{FF2B5EF4-FFF2-40B4-BE49-F238E27FC236}">
                <a16:creationId xmlns:a16="http://schemas.microsoft.com/office/drawing/2014/main" id="{D62B8AB7-7468-F83F-AEC8-09D865A51A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5DF5E0-5F9A-B6C0-862D-C61793843E36}"/>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3288327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72B54-9948-78E2-7127-1837577E80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BF09EE-8B4E-0DF1-7C67-2BB50ACB7B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24F8A-BAB5-6D34-0D59-6A46A47E40E2}"/>
              </a:ext>
            </a:extLst>
          </p:cNvPr>
          <p:cNvSpPr>
            <a:spLocks noGrp="1"/>
          </p:cNvSpPr>
          <p:nvPr>
            <p:ph type="dt" sz="half" idx="10"/>
          </p:nvPr>
        </p:nvSpPr>
        <p:spPr/>
        <p:txBody>
          <a:bodyPr/>
          <a:lstStyle/>
          <a:p>
            <a:fld id="{79147A2C-13D5-4ACF-B6F2-8230E5F96054}" type="datetimeFigureOut">
              <a:rPr lang="en-US" smtClean="0"/>
              <a:t>2/5/2025</a:t>
            </a:fld>
            <a:endParaRPr lang="en-US"/>
          </a:p>
        </p:txBody>
      </p:sp>
      <p:sp>
        <p:nvSpPr>
          <p:cNvPr id="5" name="Footer Placeholder 4">
            <a:extLst>
              <a:ext uri="{FF2B5EF4-FFF2-40B4-BE49-F238E27FC236}">
                <a16:creationId xmlns:a16="http://schemas.microsoft.com/office/drawing/2014/main" id="{21F815CC-CD73-E9D8-B764-4374F454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D21568-E0BC-5E7C-DC4D-CA3D9F704676}"/>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3166823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44197B-BDAC-6A1C-BE55-8DDBDE294B5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763795-0F1E-4089-A9BA-05DF1034C9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602960-A166-8961-ACCC-621774C64162}"/>
              </a:ext>
            </a:extLst>
          </p:cNvPr>
          <p:cNvSpPr>
            <a:spLocks noGrp="1"/>
          </p:cNvSpPr>
          <p:nvPr>
            <p:ph type="dt" sz="half" idx="10"/>
          </p:nvPr>
        </p:nvSpPr>
        <p:spPr/>
        <p:txBody>
          <a:bodyPr/>
          <a:lstStyle/>
          <a:p>
            <a:fld id="{79147A2C-13D5-4ACF-B6F2-8230E5F96054}" type="datetimeFigureOut">
              <a:rPr lang="en-US" smtClean="0"/>
              <a:t>2/5/2025</a:t>
            </a:fld>
            <a:endParaRPr lang="en-US"/>
          </a:p>
        </p:txBody>
      </p:sp>
      <p:sp>
        <p:nvSpPr>
          <p:cNvPr id="5" name="Footer Placeholder 4">
            <a:extLst>
              <a:ext uri="{FF2B5EF4-FFF2-40B4-BE49-F238E27FC236}">
                <a16:creationId xmlns:a16="http://schemas.microsoft.com/office/drawing/2014/main" id="{49D16541-5F80-00DC-37E5-41CCDA9F25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5CD575-B71C-49C9-9A62-C251254F33FC}"/>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3227821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379B6-CEA4-C806-BA47-F122A433E1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3D392-8B41-5ABB-1CF4-9ACB54D484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20DDD-EAE0-E0DC-7350-D5A47864574B}"/>
              </a:ext>
            </a:extLst>
          </p:cNvPr>
          <p:cNvSpPr>
            <a:spLocks noGrp="1"/>
          </p:cNvSpPr>
          <p:nvPr>
            <p:ph type="dt" sz="half" idx="10"/>
          </p:nvPr>
        </p:nvSpPr>
        <p:spPr/>
        <p:txBody>
          <a:bodyPr/>
          <a:lstStyle/>
          <a:p>
            <a:fld id="{79147A2C-13D5-4ACF-B6F2-8230E5F96054}" type="datetimeFigureOut">
              <a:rPr lang="en-US" smtClean="0"/>
              <a:t>2/5/2025</a:t>
            </a:fld>
            <a:endParaRPr lang="en-US"/>
          </a:p>
        </p:txBody>
      </p:sp>
      <p:sp>
        <p:nvSpPr>
          <p:cNvPr id="5" name="Footer Placeholder 4">
            <a:extLst>
              <a:ext uri="{FF2B5EF4-FFF2-40B4-BE49-F238E27FC236}">
                <a16:creationId xmlns:a16="http://schemas.microsoft.com/office/drawing/2014/main" id="{96474474-D6E6-B92A-6CF4-FB024AD750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39E138-ADFB-7492-65A3-39F129B5F933}"/>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2986752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4B2E-4C54-5276-6871-34FCEED6A1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9CC4C3-45B2-97F4-7073-CBD41A7DC6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EDC5E3-E009-1E5A-A62F-6F7895705D04}"/>
              </a:ext>
            </a:extLst>
          </p:cNvPr>
          <p:cNvSpPr>
            <a:spLocks noGrp="1"/>
          </p:cNvSpPr>
          <p:nvPr>
            <p:ph type="dt" sz="half" idx="10"/>
          </p:nvPr>
        </p:nvSpPr>
        <p:spPr/>
        <p:txBody>
          <a:bodyPr/>
          <a:lstStyle/>
          <a:p>
            <a:fld id="{79147A2C-13D5-4ACF-B6F2-8230E5F96054}" type="datetimeFigureOut">
              <a:rPr lang="en-US" smtClean="0"/>
              <a:t>2/5/2025</a:t>
            </a:fld>
            <a:endParaRPr lang="en-US"/>
          </a:p>
        </p:txBody>
      </p:sp>
      <p:sp>
        <p:nvSpPr>
          <p:cNvPr id="5" name="Footer Placeholder 4">
            <a:extLst>
              <a:ext uri="{FF2B5EF4-FFF2-40B4-BE49-F238E27FC236}">
                <a16:creationId xmlns:a16="http://schemas.microsoft.com/office/drawing/2014/main" id="{F0A91FE7-8B4D-C03E-0524-CC30244975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72D00-447A-FA3B-9B6D-8EAF3CD8FD1B}"/>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77367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EB84-65CC-0FCB-D5D4-8EE3186AB8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D209B1-F52C-20DB-C04D-27AC56171B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BD7307-31D4-5DF2-02E3-B94E440E32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CDA3D5-0714-381F-C889-880FFB72623F}"/>
              </a:ext>
            </a:extLst>
          </p:cNvPr>
          <p:cNvSpPr>
            <a:spLocks noGrp="1"/>
          </p:cNvSpPr>
          <p:nvPr>
            <p:ph type="dt" sz="half" idx="10"/>
          </p:nvPr>
        </p:nvSpPr>
        <p:spPr/>
        <p:txBody>
          <a:bodyPr/>
          <a:lstStyle/>
          <a:p>
            <a:fld id="{79147A2C-13D5-4ACF-B6F2-8230E5F96054}" type="datetimeFigureOut">
              <a:rPr lang="en-US" smtClean="0"/>
              <a:t>2/5/2025</a:t>
            </a:fld>
            <a:endParaRPr lang="en-US"/>
          </a:p>
        </p:txBody>
      </p:sp>
      <p:sp>
        <p:nvSpPr>
          <p:cNvPr id="6" name="Footer Placeholder 5">
            <a:extLst>
              <a:ext uri="{FF2B5EF4-FFF2-40B4-BE49-F238E27FC236}">
                <a16:creationId xmlns:a16="http://schemas.microsoft.com/office/drawing/2014/main" id="{16BBFAB0-D792-DCD8-4599-5BB543A262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FEAC8A-EC6B-AF98-BEC5-3ADA20DA98C7}"/>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2353986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BB4FF-70FF-ACE3-A375-742584DE5B5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6BB426-4041-46BF-85D1-CF2BA8F08A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243933-8397-16EC-AEBF-D979B1B5C8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D42408-3E61-9935-5FDA-96627DF54A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C39EFD-F820-A71A-E966-0183643260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C7B02C9-CCC7-1B2A-2E39-0F515DCF9B94}"/>
              </a:ext>
            </a:extLst>
          </p:cNvPr>
          <p:cNvSpPr>
            <a:spLocks noGrp="1"/>
          </p:cNvSpPr>
          <p:nvPr>
            <p:ph type="dt" sz="half" idx="10"/>
          </p:nvPr>
        </p:nvSpPr>
        <p:spPr/>
        <p:txBody>
          <a:bodyPr/>
          <a:lstStyle/>
          <a:p>
            <a:fld id="{79147A2C-13D5-4ACF-B6F2-8230E5F96054}" type="datetimeFigureOut">
              <a:rPr lang="en-US" smtClean="0"/>
              <a:t>2/5/2025</a:t>
            </a:fld>
            <a:endParaRPr lang="en-US"/>
          </a:p>
        </p:txBody>
      </p:sp>
      <p:sp>
        <p:nvSpPr>
          <p:cNvPr id="8" name="Footer Placeholder 7">
            <a:extLst>
              <a:ext uri="{FF2B5EF4-FFF2-40B4-BE49-F238E27FC236}">
                <a16:creationId xmlns:a16="http://schemas.microsoft.com/office/drawing/2014/main" id="{CF566B3F-FF65-F1A9-C96C-EAB94BEF4C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56D4E1-A0E7-B431-C99A-716BDE7A5CD7}"/>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20431745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7E13B-D7A2-E237-7FA1-D9FE2FDD28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37BDE1-1B8E-C8B2-705C-DF8FBFF8386E}"/>
              </a:ext>
            </a:extLst>
          </p:cNvPr>
          <p:cNvSpPr>
            <a:spLocks noGrp="1"/>
          </p:cNvSpPr>
          <p:nvPr>
            <p:ph type="dt" sz="half" idx="10"/>
          </p:nvPr>
        </p:nvSpPr>
        <p:spPr/>
        <p:txBody>
          <a:bodyPr/>
          <a:lstStyle/>
          <a:p>
            <a:fld id="{79147A2C-13D5-4ACF-B6F2-8230E5F96054}" type="datetimeFigureOut">
              <a:rPr lang="en-US" smtClean="0"/>
              <a:t>2/5/2025</a:t>
            </a:fld>
            <a:endParaRPr lang="en-US"/>
          </a:p>
        </p:txBody>
      </p:sp>
      <p:sp>
        <p:nvSpPr>
          <p:cNvPr id="4" name="Footer Placeholder 3">
            <a:extLst>
              <a:ext uri="{FF2B5EF4-FFF2-40B4-BE49-F238E27FC236}">
                <a16:creationId xmlns:a16="http://schemas.microsoft.com/office/drawing/2014/main" id="{512A944F-E4E9-BA4A-A116-CCA9A27E1F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A56B5C-B0C8-1AE2-D1B7-40CECBECE618}"/>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335677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D8B2A2-8F46-61E9-7EA8-E84D420A016F}"/>
              </a:ext>
            </a:extLst>
          </p:cNvPr>
          <p:cNvSpPr>
            <a:spLocks noGrp="1"/>
          </p:cNvSpPr>
          <p:nvPr>
            <p:ph type="dt" sz="half" idx="10"/>
          </p:nvPr>
        </p:nvSpPr>
        <p:spPr/>
        <p:txBody>
          <a:bodyPr/>
          <a:lstStyle/>
          <a:p>
            <a:fld id="{79147A2C-13D5-4ACF-B6F2-8230E5F96054}" type="datetimeFigureOut">
              <a:rPr lang="en-US" smtClean="0"/>
              <a:t>2/5/2025</a:t>
            </a:fld>
            <a:endParaRPr lang="en-US"/>
          </a:p>
        </p:txBody>
      </p:sp>
      <p:sp>
        <p:nvSpPr>
          <p:cNvPr id="3" name="Footer Placeholder 2">
            <a:extLst>
              <a:ext uri="{FF2B5EF4-FFF2-40B4-BE49-F238E27FC236}">
                <a16:creationId xmlns:a16="http://schemas.microsoft.com/office/drawing/2014/main" id="{AAAE901D-7E8D-CE33-7B42-D6A8BB43FC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F49CBD-F362-9624-814A-A20E5E19744C}"/>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1469302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A59C9-E3C6-83A3-0231-5F2EB2BB52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C5BCA9-836A-75B8-8FEE-F7A56D8EBA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83CB8B-131D-20B0-7EB4-43D7AB60D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E63735-48EF-B0DC-A555-C0F77605C0C2}"/>
              </a:ext>
            </a:extLst>
          </p:cNvPr>
          <p:cNvSpPr>
            <a:spLocks noGrp="1"/>
          </p:cNvSpPr>
          <p:nvPr>
            <p:ph type="dt" sz="half" idx="10"/>
          </p:nvPr>
        </p:nvSpPr>
        <p:spPr/>
        <p:txBody>
          <a:bodyPr/>
          <a:lstStyle/>
          <a:p>
            <a:fld id="{79147A2C-13D5-4ACF-B6F2-8230E5F96054}" type="datetimeFigureOut">
              <a:rPr lang="en-US" smtClean="0"/>
              <a:t>2/5/2025</a:t>
            </a:fld>
            <a:endParaRPr lang="en-US"/>
          </a:p>
        </p:txBody>
      </p:sp>
      <p:sp>
        <p:nvSpPr>
          <p:cNvPr id="6" name="Footer Placeholder 5">
            <a:extLst>
              <a:ext uri="{FF2B5EF4-FFF2-40B4-BE49-F238E27FC236}">
                <a16:creationId xmlns:a16="http://schemas.microsoft.com/office/drawing/2014/main" id="{598BAA37-C8F1-6821-7502-FEBCE8A1D0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59516F-6120-615E-D30C-EF93461E3FDC}"/>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659039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09BA4-BCC8-5601-86DA-5B802EAD47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35BC44-4851-E088-3997-3E4FAA239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387BBC-35BC-4CF7-88FB-52434F12BF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EB32DC-B5C7-92E8-702A-0E7849BAA412}"/>
              </a:ext>
            </a:extLst>
          </p:cNvPr>
          <p:cNvSpPr>
            <a:spLocks noGrp="1"/>
          </p:cNvSpPr>
          <p:nvPr>
            <p:ph type="dt" sz="half" idx="10"/>
          </p:nvPr>
        </p:nvSpPr>
        <p:spPr/>
        <p:txBody>
          <a:bodyPr/>
          <a:lstStyle/>
          <a:p>
            <a:fld id="{79147A2C-13D5-4ACF-B6F2-8230E5F96054}" type="datetimeFigureOut">
              <a:rPr lang="en-US" smtClean="0"/>
              <a:t>2/5/2025</a:t>
            </a:fld>
            <a:endParaRPr lang="en-US"/>
          </a:p>
        </p:txBody>
      </p:sp>
      <p:sp>
        <p:nvSpPr>
          <p:cNvPr id="6" name="Footer Placeholder 5">
            <a:extLst>
              <a:ext uri="{FF2B5EF4-FFF2-40B4-BE49-F238E27FC236}">
                <a16:creationId xmlns:a16="http://schemas.microsoft.com/office/drawing/2014/main" id="{C250740E-5122-AE0A-0877-11343FF0F7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2E03AD-FBC8-FD18-01F0-58E978BFFF52}"/>
              </a:ext>
            </a:extLst>
          </p:cNvPr>
          <p:cNvSpPr>
            <a:spLocks noGrp="1"/>
          </p:cNvSpPr>
          <p:nvPr>
            <p:ph type="sldNum" sz="quarter" idx="12"/>
          </p:nvPr>
        </p:nvSpPr>
        <p:spPr/>
        <p:txBody>
          <a:bodyPr/>
          <a:lstStyle/>
          <a:p>
            <a:fld id="{847AEE75-B1E3-439C-B7BF-894A2DBDD509}" type="slidenum">
              <a:rPr lang="en-US" smtClean="0"/>
              <a:t>‹#›</a:t>
            </a:fld>
            <a:endParaRPr lang="en-US"/>
          </a:p>
        </p:txBody>
      </p:sp>
    </p:spTree>
    <p:extLst>
      <p:ext uri="{BB962C8B-B14F-4D97-AF65-F5344CB8AC3E}">
        <p14:creationId xmlns:p14="http://schemas.microsoft.com/office/powerpoint/2010/main" val="518796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9E19A91-1B1F-41DA-8BEE-E3EFD6FD36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1D21CC-A7CE-AF87-008E-CD38922C11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876C11-554E-9470-C769-4DF81BA2A7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147A2C-13D5-4ACF-B6F2-8230E5F96054}" type="datetimeFigureOut">
              <a:rPr lang="en-US" smtClean="0"/>
              <a:t>2/5/2025</a:t>
            </a:fld>
            <a:endParaRPr lang="en-US"/>
          </a:p>
        </p:txBody>
      </p:sp>
      <p:sp>
        <p:nvSpPr>
          <p:cNvPr id="5" name="Footer Placeholder 4">
            <a:extLst>
              <a:ext uri="{FF2B5EF4-FFF2-40B4-BE49-F238E27FC236}">
                <a16:creationId xmlns:a16="http://schemas.microsoft.com/office/drawing/2014/main" id="{F82E026D-2067-7712-1288-C670559DE8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5C131A3-9709-519A-A3EC-8B1DE0A796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7AEE75-B1E3-439C-B7BF-894A2DBDD509}" type="slidenum">
              <a:rPr lang="en-US" smtClean="0"/>
              <a:t>‹#›</a:t>
            </a:fld>
            <a:endParaRPr lang="en-US"/>
          </a:p>
        </p:txBody>
      </p:sp>
    </p:spTree>
    <p:extLst>
      <p:ext uri="{BB962C8B-B14F-4D97-AF65-F5344CB8AC3E}">
        <p14:creationId xmlns:p14="http://schemas.microsoft.com/office/powerpoint/2010/main" val="3852335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4BE2F-EF4C-D4E0-B983-F584C5FDB62E}"/>
              </a:ext>
            </a:extLst>
          </p:cNvPr>
          <p:cNvSpPr>
            <a:spLocks noGrp="1"/>
          </p:cNvSpPr>
          <p:nvPr>
            <p:ph type="ctrTitle"/>
          </p:nvPr>
        </p:nvSpPr>
        <p:spPr>
          <a:xfrm>
            <a:off x="165100" y="131763"/>
            <a:ext cx="11861800" cy="1468437"/>
          </a:xfrm>
        </p:spPr>
        <p:txBody>
          <a:bodyPr>
            <a:normAutofit/>
          </a:bodyPr>
          <a:lstStyle/>
          <a:p>
            <a:r>
              <a:rPr lang="en-US" sz="2000" dirty="0">
                <a:latin typeface="Times New Roman" pitchFamily="18" charset="0"/>
                <a:cs typeface="Times New Roman" pitchFamily="18" charset="0"/>
              </a:rPr>
              <a:t>Department of Anesthesia Techniques</a:t>
            </a:r>
            <a:br>
              <a:rPr lang="en-US" sz="2000" dirty="0">
                <a:latin typeface="Times New Roman" pitchFamily="18" charset="0"/>
                <a:cs typeface="Times New Roman" pitchFamily="18" charset="0"/>
              </a:rPr>
            </a:b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Prof . Dr. </a:t>
            </a:r>
            <a:r>
              <a:rPr lang="en-US" sz="2000" dirty="0" err="1">
                <a:latin typeface="Times New Roman" pitchFamily="18" charset="0"/>
                <a:cs typeface="Times New Roman" pitchFamily="18" charset="0"/>
              </a:rPr>
              <a:t>Younis</a:t>
            </a:r>
            <a:r>
              <a:rPr lang="en-US" sz="2000" dirty="0">
                <a:latin typeface="Times New Roman" pitchFamily="18" charset="0"/>
                <a:cs typeface="Times New Roman" pitchFamily="18" charset="0"/>
              </a:rPr>
              <a:t> A. </a:t>
            </a:r>
            <a:r>
              <a:rPr lang="en-US" sz="2000" dirty="0" err="1">
                <a:latin typeface="Times New Roman" pitchFamily="18" charset="0"/>
                <a:cs typeface="Times New Roman" pitchFamily="18" charset="0"/>
              </a:rPr>
              <a:t>Alkhafaji</a:t>
            </a:r>
            <a:r>
              <a:rPr lang="en-US" sz="2000" dirty="0">
                <a:latin typeface="Times New Roman" pitchFamily="18" charset="0"/>
                <a:cs typeface="Times New Roman" pitchFamily="18" charset="0"/>
              </a:rPr>
              <a:t> </a:t>
            </a:r>
            <a:br>
              <a:rPr lang="en-US" sz="2000" dirty="0">
                <a:latin typeface="Times New Roman" pitchFamily="18" charset="0"/>
                <a:cs typeface="Times New Roman" pitchFamily="18" charset="0"/>
              </a:rPr>
            </a:br>
            <a:r>
              <a:rPr lang="en-US" sz="2000">
                <a:latin typeface="Times New Roman" pitchFamily="18" charset="0"/>
                <a:cs typeface="Times New Roman" pitchFamily="18" charset="0"/>
              </a:rPr>
              <a:t>       </a:t>
            </a:r>
            <a:r>
              <a:rPr lang="en-US" sz="2000" smtClean="0">
                <a:latin typeface="Times New Roman" pitchFamily="18" charset="0"/>
                <a:cs typeface="Times New Roman" pitchFamily="18" charset="0"/>
              </a:rPr>
              <a:t> </a:t>
            </a:r>
            <a:r>
              <a:rPr lang="en-US" sz="2000" dirty="0">
                <a:latin typeface="Times New Roman" pitchFamily="18" charset="0"/>
                <a:cs typeface="Times New Roman" pitchFamily="18" charset="0"/>
              </a:rPr>
              <a:t>Assistant teacher. </a:t>
            </a:r>
            <a:r>
              <a:rPr lang="en-US" sz="2000" dirty="0" err="1">
                <a:latin typeface="Times New Roman" pitchFamily="18" charset="0"/>
                <a:cs typeface="Times New Roman" pitchFamily="18" charset="0"/>
              </a:rPr>
              <a:t>Zainab</a:t>
            </a:r>
            <a:r>
              <a:rPr lang="en-US" sz="2000" dirty="0">
                <a:latin typeface="Times New Roman" pitchFamily="18" charset="0"/>
                <a:cs typeface="Times New Roman" pitchFamily="18" charset="0"/>
              </a:rPr>
              <a:t> Muhammad</a:t>
            </a:r>
            <a:r>
              <a:rPr lang="en-US" sz="2000" b="1" dirty="0">
                <a:latin typeface="Times New Roman" panose="02020603050405020304" pitchFamily="18" charset="0"/>
                <a:cs typeface="Times New Roman" panose="02020603050405020304" pitchFamily="18" charset="0"/>
              </a:rPr>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Lecture – 7–</a:t>
            </a:r>
          </a:p>
        </p:txBody>
      </p:sp>
      <p:sp>
        <p:nvSpPr>
          <p:cNvPr id="3" name="Subtitle 2">
            <a:extLst>
              <a:ext uri="{FF2B5EF4-FFF2-40B4-BE49-F238E27FC236}">
                <a16:creationId xmlns:a16="http://schemas.microsoft.com/office/drawing/2014/main" id="{15E9DB14-D082-A0CE-BBC0-65531C0ED892}"/>
              </a:ext>
            </a:extLst>
          </p:cNvPr>
          <p:cNvSpPr>
            <a:spLocks noGrp="1"/>
          </p:cNvSpPr>
          <p:nvPr>
            <p:ph type="subTitle" idx="1"/>
          </p:nvPr>
        </p:nvSpPr>
        <p:spPr>
          <a:xfrm>
            <a:off x="165100" y="1511299"/>
            <a:ext cx="11861800" cy="5214937"/>
          </a:xfrm>
        </p:spPr>
        <p:txBody>
          <a:bodyPr>
            <a:normAutofit/>
          </a:bodyPr>
          <a:lstStyle/>
          <a:p>
            <a:pPr algn="l"/>
            <a:r>
              <a:rPr lang="en-US" sz="2000" b="1" dirty="0" err="1">
                <a:solidFill>
                  <a:srgbClr val="FF0000"/>
                </a:solidFill>
                <a:latin typeface="Times New Roman" panose="02020603050405020304" pitchFamily="18" charset="0"/>
                <a:cs typeface="Times New Roman" panose="02020603050405020304" pitchFamily="18" charset="0"/>
              </a:rPr>
              <a:t>Lec</a:t>
            </a:r>
            <a:r>
              <a:rPr lang="en-US" sz="2000" b="1" dirty="0">
                <a:solidFill>
                  <a:srgbClr val="FF0000"/>
                </a:solidFill>
                <a:latin typeface="Times New Roman" panose="02020603050405020304" pitchFamily="18" charset="0"/>
                <a:cs typeface="Times New Roman" panose="02020603050405020304" pitchFamily="18" charset="0"/>
              </a:rPr>
              <a:t> -6- Blood</a:t>
            </a:r>
          </a:p>
          <a:p>
            <a:pPr algn="l"/>
            <a:r>
              <a:rPr lang="en-US" sz="2000" b="1" dirty="0">
                <a:latin typeface="Times New Roman" panose="02020603050405020304" pitchFamily="18" charset="0"/>
                <a:cs typeface="Times New Roman" panose="02020603050405020304" pitchFamily="18" charset="0"/>
              </a:rPr>
              <a:t>Blood liquid connective tissue, that delivers necessary substances such as nutrients and oxygen to the cells and transports metabolic waste products away from those cells.</a:t>
            </a:r>
          </a:p>
          <a:p>
            <a:pPr algn="l"/>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It can cross the tissues.</a:t>
            </a:r>
          </a:p>
          <a:p>
            <a:pPr algn="l"/>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Has red color.</a:t>
            </a:r>
          </a:p>
          <a:p>
            <a:pPr algn="l"/>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Has volume of 5-6 liters, this is 7-8% of the total body weight. </a:t>
            </a:r>
          </a:p>
          <a:p>
            <a:pPr algn="l"/>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Has pH of 7.3-7.4 (alkaline).</a:t>
            </a:r>
          </a:p>
          <a:p>
            <a:pPr algn="l"/>
            <a:r>
              <a:rPr lang="en-US" sz="2000" b="1" dirty="0">
                <a:solidFill>
                  <a:srgbClr val="FF0000"/>
                </a:solidFill>
                <a:latin typeface="Times New Roman" panose="02020603050405020304" pitchFamily="18" charset="0"/>
                <a:cs typeface="Times New Roman" panose="02020603050405020304" pitchFamily="18" charset="0"/>
              </a:rPr>
              <a:t>Composition of the Blood </a:t>
            </a:r>
          </a:p>
          <a:p>
            <a:pPr algn="l"/>
            <a:r>
              <a:rPr lang="en-US" sz="2000" b="1" dirty="0">
                <a:solidFill>
                  <a:srgbClr val="7030A0"/>
                </a:solidFill>
                <a:latin typeface="Times New Roman" panose="02020603050405020304" pitchFamily="18" charset="0"/>
                <a:cs typeface="Times New Roman" panose="02020603050405020304" pitchFamily="18" charset="0"/>
              </a:rPr>
              <a:t>1- Liquid part </a:t>
            </a:r>
            <a:r>
              <a:rPr lang="en-US" sz="2000" b="1" dirty="0">
                <a:latin typeface="Times New Roman" panose="02020603050405020304" pitchFamily="18" charset="0"/>
                <a:cs typeface="Times New Roman" panose="02020603050405020304" pitchFamily="18" charset="0"/>
              </a:rPr>
              <a:t>called </a:t>
            </a:r>
            <a:r>
              <a:rPr lang="en-US" sz="2000" b="1" dirty="0">
                <a:solidFill>
                  <a:srgbClr val="7030A0"/>
                </a:solidFill>
                <a:latin typeface="Times New Roman" panose="02020603050405020304" pitchFamily="18" charset="0"/>
                <a:cs typeface="Times New Roman" panose="02020603050405020304" pitchFamily="18" charset="0"/>
              </a:rPr>
              <a:t>plasma</a:t>
            </a:r>
            <a:r>
              <a:rPr lang="en-US" sz="2000" b="1" dirty="0">
                <a:latin typeface="Times New Roman" panose="02020603050405020304" pitchFamily="18" charset="0"/>
                <a:cs typeface="Times New Roman" panose="02020603050405020304" pitchFamily="18" charset="0"/>
              </a:rPr>
              <a:t> constitute about 55% of whole blood. It consist  </a:t>
            </a:r>
          </a:p>
          <a:p>
            <a:pPr algn="l"/>
            <a:r>
              <a:rPr lang="en-US" sz="2000" b="1" dirty="0">
                <a:latin typeface="Times New Roman" panose="02020603050405020304" pitchFamily="18" charset="0"/>
                <a:cs typeface="Times New Roman" panose="02020603050405020304" pitchFamily="18" charset="0"/>
              </a:rPr>
              <a:t>of 90% water, and 8-9 %solids  containts (proteins, glucose, mineral ions, </a:t>
            </a:r>
          </a:p>
          <a:p>
            <a:pPr algn="l"/>
            <a:r>
              <a:rPr lang="en-US" sz="2000" b="1" dirty="0">
                <a:latin typeface="Times New Roman" panose="02020603050405020304" pitchFamily="18" charset="0"/>
                <a:cs typeface="Times New Roman" panose="02020603050405020304" pitchFamily="18" charset="0"/>
              </a:rPr>
              <a:t>hormones, carbon dioxide and vitamins). </a:t>
            </a:r>
          </a:p>
          <a:p>
            <a:pPr algn="l"/>
            <a:r>
              <a:rPr lang="en-US" sz="2000" b="1" dirty="0">
                <a:solidFill>
                  <a:srgbClr val="7030A0"/>
                </a:solidFill>
                <a:latin typeface="Times New Roman" panose="02020603050405020304" pitchFamily="18" charset="0"/>
                <a:cs typeface="Times New Roman" panose="02020603050405020304" pitchFamily="18" charset="0"/>
              </a:rPr>
              <a:t>2- Cellular part </a:t>
            </a:r>
            <a:r>
              <a:rPr lang="en-US" sz="2000" b="1" dirty="0">
                <a:latin typeface="Times New Roman" panose="02020603050405020304" pitchFamily="18" charset="0"/>
                <a:cs typeface="Times New Roman" panose="02020603050405020304" pitchFamily="18" charset="0"/>
              </a:rPr>
              <a:t>(formed elements) 45 % include RBC, WBC and platelets</a:t>
            </a:r>
          </a:p>
          <a:p>
            <a:pPr algn="l"/>
            <a:endParaRPr lang="en-US" sz="2000" b="1"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A0900D6-3578-18AB-144A-1CCEC0074D17}"/>
              </a:ext>
            </a:extLst>
          </p:cNvPr>
          <p:cNvPicPr>
            <a:picLocks noChangeAspect="1"/>
          </p:cNvPicPr>
          <p:nvPr/>
        </p:nvPicPr>
        <p:blipFill>
          <a:blip r:embed="rId2"/>
          <a:stretch>
            <a:fillRect/>
          </a:stretch>
        </p:blipFill>
        <p:spPr>
          <a:xfrm>
            <a:off x="165100" y="131763"/>
            <a:ext cx="1292464" cy="1304657"/>
          </a:xfrm>
          <a:prstGeom prst="rect">
            <a:avLst/>
          </a:prstGeom>
        </p:spPr>
      </p:pic>
      <p:pic>
        <p:nvPicPr>
          <p:cNvPr id="5" name="Picture 4">
            <a:extLst>
              <a:ext uri="{FF2B5EF4-FFF2-40B4-BE49-F238E27FC236}">
                <a16:creationId xmlns:a16="http://schemas.microsoft.com/office/drawing/2014/main" id="{DC885DF9-1E77-A4C7-E956-47A8EC87793D}"/>
              </a:ext>
            </a:extLst>
          </p:cNvPr>
          <p:cNvPicPr>
            <a:picLocks noChangeAspect="1"/>
          </p:cNvPicPr>
          <p:nvPr/>
        </p:nvPicPr>
        <p:blipFill>
          <a:blip r:embed="rId3"/>
          <a:stretch>
            <a:fillRect/>
          </a:stretch>
        </p:blipFill>
        <p:spPr>
          <a:xfrm>
            <a:off x="10575926" y="52673"/>
            <a:ext cx="1450974" cy="1426588"/>
          </a:xfrm>
          <a:prstGeom prst="rect">
            <a:avLst/>
          </a:prstGeom>
        </p:spPr>
      </p:pic>
      <p:pic>
        <p:nvPicPr>
          <p:cNvPr id="6" name="Picture 5">
            <a:extLst>
              <a:ext uri="{FF2B5EF4-FFF2-40B4-BE49-F238E27FC236}">
                <a16:creationId xmlns:a16="http://schemas.microsoft.com/office/drawing/2014/main" id="{8A7F248A-9B43-A1A2-7F75-5228F12800D5}"/>
              </a:ext>
            </a:extLst>
          </p:cNvPr>
          <p:cNvPicPr>
            <a:picLocks noChangeAspect="1"/>
          </p:cNvPicPr>
          <p:nvPr/>
        </p:nvPicPr>
        <p:blipFill>
          <a:blip r:embed="rId4"/>
          <a:stretch>
            <a:fillRect/>
          </a:stretch>
        </p:blipFill>
        <p:spPr>
          <a:xfrm>
            <a:off x="8636000" y="2717800"/>
            <a:ext cx="3402913" cy="3530600"/>
          </a:xfrm>
          <a:prstGeom prst="rect">
            <a:avLst/>
          </a:prstGeom>
        </p:spPr>
      </p:pic>
    </p:spTree>
    <p:extLst>
      <p:ext uri="{BB962C8B-B14F-4D97-AF65-F5344CB8AC3E}">
        <p14:creationId xmlns:p14="http://schemas.microsoft.com/office/powerpoint/2010/main" val="3500559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B8F42-9B9B-35E7-49D7-8ED8738DAFD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AE45E08-8A80-E479-7998-ADC3A6505FB7}"/>
              </a:ext>
            </a:extLst>
          </p:cNvPr>
          <p:cNvSpPr>
            <a:spLocks noGrp="1"/>
          </p:cNvSpPr>
          <p:nvPr>
            <p:ph idx="1"/>
          </p:nvPr>
        </p:nvSpPr>
        <p:spPr/>
        <p:txBody>
          <a:bodyPr/>
          <a:lstStyle/>
          <a:p>
            <a:endParaRPr lang="en-US"/>
          </a:p>
        </p:txBody>
      </p:sp>
      <p:pic>
        <p:nvPicPr>
          <p:cNvPr id="1026" name="Picture 2" descr="Summary of White blood cells data {median (range)} after 7, 14 and 21 ...">
            <a:extLst>
              <a:ext uri="{FF2B5EF4-FFF2-40B4-BE49-F238E27FC236}">
                <a16:creationId xmlns:a16="http://schemas.microsoft.com/office/drawing/2014/main" id="{B9903F7B-9DC9-3F8E-B585-93FB92CD6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5853"/>
            <a:ext cx="9949249" cy="6102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625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490EAC6-CDCD-0AE8-3E43-179BB2E06443}"/>
              </a:ext>
            </a:extLst>
          </p:cNvPr>
          <p:cNvPicPr>
            <a:picLocks noGrp="1" noChangeAspect="1"/>
          </p:cNvPicPr>
          <p:nvPr>
            <p:ph idx="1"/>
          </p:nvPr>
        </p:nvPicPr>
        <p:blipFill>
          <a:blip r:embed="rId2"/>
          <a:stretch>
            <a:fillRect/>
          </a:stretch>
        </p:blipFill>
        <p:spPr>
          <a:xfrm>
            <a:off x="52063" y="1"/>
            <a:ext cx="11301737" cy="6839242"/>
          </a:xfrm>
          <a:prstGeom prst="rect">
            <a:avLst/>
          </a:prstGeom>
        </p:spPr>
      </p:pic>
    </p:spTree>
    <p:extLst>
      <p:ext uri="{BB962C8B-B14F-4D97-AF65-F5344CB8AC3E}">
        <p14:creationId xmlns:p14="http://schemas.microsoft.com/office/powerpoint/2010/main" val="3561913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E8D90-22F2-6F30-CC7B-D14DB61AA5DB}"/>
              </a:ext>
            </a:extLst>
          </p:cNvPr>
          <p:cNvSpPr>
            <a:spLocks noGrp="1"/>
          </p:cNvSpPr>
          <p:nvPr>
            <p:ph type="title"/>
          </p:nvPr>
        </p:nvSpPr>
        <p:spPr>
          <a:xfrm>
            <a:off x="152400" y="123825"/>
            <a:ext cx="11861800" cy="1325563"/>
          </a:xfrm>
        </p:spPr>
        <p:txBody>
          <a:bodyPr>
            <a:normAutofit fontScale="90000"/>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solidFill>
                  <a:srgbClr val="FF0000"/>
                </a:solidFill>
                <a:latin typeface="Times New Roman" panose="02020603050405020304" pitchFamily="18" charset="0"/>
                <a:cs typeface="Times New Roman" panose="02020603050405020304" pitchFamily="18" charset="0"/>
              </a:rPr>
              <a:t>  Lecture – 7–</a:t>
            </a:r>
          </a:p>
        </p:txBody>
      </p:sp>
      <p:sp>
        <p:nvSpPr>
          <p:cNvPr id="3" name="Content Placeholder 2">
            <a:extLst>
              <a:ext uri="{FF2B5EF4-FFF2-40B4-BE49-F238E27FC236}">
                <a16:creationId xmlns:a16="http://schemas.microsoft.com/office/drawing/2014/main" id="{06F0FD3F-D5B6-1FFA-E429-7AD486426956}"/>
              </a:ext>
            </a:extLst>
          </p:cNvPr>
          <p:cNvSpPr>
            <a:spLocks noGrp="1"/>
          </p:cNvSpPr>
          <p:nvPr>
            <p:ph idx="1"/>
          </p:nvPr>
        </p:nvSpPr>
        <p:spPr>
          <a:xfrm>
            <a:off x="152400" y="1584325"/>
            <a:ext cx="11861800" cy="5149850"/>
          </a:xfrm>
        </p:spPr>
        <p:txBody>
          <a:bodyPr>
            <a:normAutofit/>
          </a:bodyPr>
          <a:lstStyle/>
          <a:p>
            <a:pPr marL="0" indent="0">
              <a:buNone/>
            </a:pPr>
            <a:r>
              <a:rPr lang="en-US" sz="2000" b="1" dirty="0">
                <a:solidFill>
                  <a:srgbClr val="FF0000"/>
                </a:solidFill>
                <a:latin typeface="Times New Roman" panose="02020603050405020304" pitchFamily="18" charset="0"/>
                <a:cs typeface="Times New Roman" panose="02020603050405020304" pitchFamily="18" charset="0"/>
              </a:rPr>
              <a:t>Blood cells:</a:t>
            </a:r>
          </a:p>
          <a:p>
            <a:pPr marL="0" indent="0">
              <a:buNone/>
            </a:pPr>
            <a:r>
              <a:rPr lang="en-US" sz="2000" b="1" dirty="0">
                <a:latin typeface="Times New Roman" panose="02020603050405020304" pitchFamily="18" charset="0"/>
                <a:cs typeface="Times New Roman" panose="02020603050405020304" pitchFamily="18" charset="0"/>
              </a:rPr>
              <a:t>• Red blood cells  (Erythrocytes): </a:t>
            </a:r>
            <a:r>
              <a:rPr lang="en-US" sz="2000" dirty="0">
                <a:latin typeface="Times New Roman" panose="02020603050405020304" pitchFamily="18" charset="0"/>
                <a:cs typeface="Times New Roman" panose="02020603050405020304" pitchFamily="18" charset="0"/>
              </a:rPr>
              <a:t>which carry oxygen on </a:t>
            </a:r>
          </a:p>
          <a:p>
            <a:pPr marL="0" indent="0">
              <a:buNone/>
            </a:pPr>
            <a:r>
              <a:rPr lang="en-US" sz="2000" dirty="0">
                <a:latin typeface="Times New Roman" panose="02020603050405020304" pitchFamily="18" charset="0"/>
                <a:cs typeface="Times New Roman" panose="02020603050405020304" pitchFamily="18" charset="0"/>
              </a:rPr>
              <a:t>  surface by hemoglobin protein to the tissues.</a:t>
            </a:r>
          </a:p>
          <a:p>
            <a:pPr marL="0" indent="0">
              <a:buNone/>
            </a:pPr>
            <a:r>
              <a:rPr lang="en-US" sz="2000" b="1" dirty="0">
                <a:solidFill>
                  <a:srgbClr val="0070C0"/>
                </a:solidFill>
                <a:latin typeface="Times New Roman" panose="02020603050405020304" pitchFamily="18" charset="0"/>
                <a:cs typeface="Times New Roman" panose="02020603050405020304" pitchFamily="18" charset="0"/>
              </a:rPr>
              <a:t>• White blood cells  (Leucocytes): </a:t>
            </a:r>
            <a:r>
              <a:rPr lang="en-US" sz="2000" dirty="0">
                <a:latin typeface="Times New Roman" panose="02020603050405020304" pitchFamily="18" charset="0"/>
                <a:cs typeface="Times New Roman" panose="02020603050405020304" pitchFamily="18" charset="0"/>
              </a:rPr>
              <a:t>which fight infections</a:t>
            </a:r>
          </a:p>
          <a:p>
            <a:pPr marL="0" indent="0">
              <a:buNone/>
            </a:pPr>
            <a:r>
              <a:rPr lang="en-US" sz="2000" b="1" dirty="0">
                <a:solidFill>
                  <a:srgbClr val="7030A0"/>
                </a:solidFill>
                <a:latin typeface="Times New Roman" panose="02020603050405020304" pitchFamily="18" charset="0"/>
                <a:cs typeface="Times New Roman" panose="02020603050405020304" pitchFamily="18" charset="0"/>
              </a:rPr>
              <a:t>• Platelets: </a:t>
            </a:r>
            <a:r>
              <a:rPr lang="en-US" sz="2000" dirty="0">
                <a:latin typeface="Times New Roman" panose="02020603050405020304" pitchFamily="18" charset="0"/>
                <a:cs typeface="Times New Roman" panose="02020603050405020304" pitchFamily="18" charset="0"/>
              </a:rPr>
              <a:t>smaller cells that help blood to clot.</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4B62BBB9-8ED3-EBE6-363F-2F1E4AD3BE98}"/>
              </a:ext>
            </a:extLst>
          </p:cNvPr>
          <p:cNvPicPr>
            <a:picLocks noChangeAspect="1"/>
          </p:cNvPicPr>
          <p:nvPr/>
        </p:nvPicPr>
        <p:blipFill>
          <a:blip r:embed="rId2"/>
          <a:stretch>
            <a:fillRect/>
          </a:stretch>
        </p:blipFill>
        <p:spPr>
          <a:xfrm>
            <a:off x="280868" y="123825"/>
            <a:ext cx="1292464" cy="1304657"/>
          </a:xfrm>
          <a:prstGeom prst="rect">
            <a:avLst/>
          </a:prstGeom>
        </p:spPr>
      </p:pic>
      <p:pic>
        <p:nvPicPr>
          <p:cNvPr id="5" name="Picture 4">
            <a:extLst>
              <a:ext uri="{FF2B5EF4-FFF2-40B4-BE49-F238E27FC236}">
                <a16:creationId xmlns:a16="http://schemas.microsoft.com/office/drawing/2014/main" id="{6228CBE9-1B6D-C489-8CF2-FD03E1E3B901}"/>
              </a:ext>
            </a:extLst>
          </p:cNvPr>
          <p:cNvPicPr>
            <a:picLocks noChangeAspect="1"/>
          </p:cNvPicPr>
          <p:nvPr/>
        </p:nvPicPr>
        <p:blipFill>
          <a:blip r:embed="rId3"/>
          <a:stretch>
            <a:fillRect/>
          </a:stretch>
        </p:blipFill>
        <p:spPr>
          <a:xfrm>
            <a:off x="10575926" y="52673"/>
            <a:ext cx="1450974" cy="1426588"/>
          </a:xfrm>
          <a:prstGeom prst="rect">
            <a:avLst/>
          </a:prstGeom>
        </p:spPr>
      </p:pic>
      <p:pic>
        <p:nvPicPr>
          <p:cNvPr id="6" name="Picture 5">
            <a:extLst>
              <a:ext uri="{FF2B5EF4-FFF2-40B4-BE49-F238E27FC236}">
                <a16:creationId xmlns:a16="http://schemas.microsoft.com/office/drawing/2014/main" id="{7BE2AF70-7942-BF8A-9809-656FED753D65}"/>
              </a:ext>
            </a:extLst>
          </p:cNvPr>
          <p:cNvPicPr>
            <a:picLocks noChangeAspect="1"/>
          </p:cNvPicPr>
          <p:nvPr/>
        </p:nvPicPr>
        <p:blipFill>
          <a:blip r:embed="rId4"/>
          <a:stretch>
            <a:fillRect/>
          </a:stretch>
        </p:blipFill>
        <p:spPr>
          <a:xfrm>
            <a:off x="6490528" y="1520540"/>
            <a:ext cx="5383971" cy="5348573"/>
          </a:xfrm>
          <a:prstGeom prst="rect">
            <a:avLst/>
          </a:prstGeom>
        </p:spPr>
      </p:pic>
    </p:spTree>
    <p:extLst>
      <p:ext uri="{BB962C8B-B14F-4D97-AF65-F5344CB8AC3E}">
        <p14:creationId xmlns:p14="http://schemas.microsoft.com/office/powerpoint/2010/main" val="1053702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FBE2A-AF0C-D9F7-B3DE-2406E0B988DF}"/>
              </a:ext>
            </a:extLst>
          </p:cNvPr>
          <p:cNvSpPr>
            <a:spLocks noGrp="1"/>
          </p:cNvSpPr>
          <p:nvPr>
            <p:ph type="title"/>
          </p:nvPr>
        </p:nvSpPr>
        <p:spPr>
          <a:xfrm>
            <a:off x="127000" y="161925"/>
            <a:ext cx="11861800" cy="1663700"/>
          </a:xfrm>
        </p:spPr>
        <p:txBody>
          <a:bodyPr>
            <a:normAutofit/>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00"/>
                </a:solidFill>
                <a:latin typeface="Times New Roman" panose="02020603050405020304" pitchFamily="18" charset="0"/>
                <a:cs typeface="Times New Roman" panose="02020603050405020304" pitchFamily="18" charset="0"/>
              </a:rPr>
              <a:t>Lecture – 7–</a:t>
            </a:r>
          </a:p>
        </p:txBody>
      </p:sp>
      <p:sp>
        <p:nvSpPr>
          <p:cNvPr id="3" name="Content Placeholder 2">
            <a:extLst>
              <a:ext uri="{FF2B5EF4-FFF2-40B4-BE49-F238E27FC236}">
                <a16:creationId xmlns:a16="http://schemas.microsoft.com/office/drawing/2014/main" id="{665FF295-BF09-DB02-0185-97637F4F7C7C}"/>
              </a:ext>
            </a:extLst>
          </p:cNvPr>
          <p:cNvSpPr>
            <a:spLocks noGrp="1"/>
          </p:cNvSpPr>
          <p:nvPr>
            <p:ph idx="1"/>
          </p:nvPr>
        </p:nvSpPr>
        <p:spPr>
          <a:xfrm>
            <a:off x="127000" y="1825625"/>
            <a:ext cx="11861800" cy="4870450"/>
          </a:xfrm>
        </p:spPr>
        <p:txBody>
          <a:bodyPr>
            <a:normAutofit/>
          </a:bodyPr>
          <a:lstStyle/>
          <a:p>
            <a:pPr marL="0" indent="0">
              <a:buNone/>
            </a:pPr>
            <a:r>
              <a:rPr lang="en-US" sz="2000" b="1" dirty="0">
                <a:solidFill>
                  <a:srgbClr val="FF0000"/>
                </a:solidFill>
                <a:latin typeface="Times New Roman" panose="02020603050405020304" pitchFamily="18" charset="0"/>
                <a:cs typeface="Times New Roman" panose="02020603050405020304" pitchFamily="18" charset="0"/>
              </a:rPr>
              <a:t>The plasma</a:t>
            </a:r>
          </a:p>
          <a:p>
            <a:pPr marL="0" indent="0">
              <a:buNone/>
            </a:pPr>
            <a:r>
              <a:rPr lang="en-US" sz="2000" b="1" dirty="0">
                <a:latin typeface="Times New Roman" panose="02020603050405020304" pitchFamily="18" charset="0"/>
                <a:cs typeface="Times New Roman" panose="02020603050405020304" pitchFamily="18" charset="0"/>
              </a:rPr>
              <a:t>A liquid makes up about half of the content of blood, contains proteins that help blood to clot, transport substances through the blood, and perform other functions. </a:t>
            </a:r>
          </a:p>
          <a:p>
            <a:pPr marL="0" indent="0">
              <a:buNone/>
            </a:pPr>
            <a:r>
              <a:rPr lang="en-US" sz="2000" b="1" dirty="0">
                <a:solidFill>
                  <a:srgbClr val="7030A0"/>
                </a:solidFill>
                <a:latin typeface="Times New Roman" panose="02020603050405020304" pitchFamily="18" charset="0"/>
                <a:cs typeface="Times New Roman" panose="02020603050405020304" pitchFamily="18" charset="0"/>
              </a:rPr>
              <a:t>Other important components include: </a:t>
            </a:r>
          </a:p>
          <a:p>
            <a:pPr marL="0" indent="0">
              <a:buNone/>
            </a:pP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Serum (The term serum refers to plasma from which the clotting proteins have been removed. Most of the proteins remaining are albumin and immunoglobulins)</a:t>
            </a:r>
          </a:p>
          <a:p>
            <a:pPr marL="0" indent="0">
              <a:buNone/>
            </a:pP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Blood-clotting factors (to facilitate coagulation) </a:t>
            </a:r>
          </a:p>
          <a:p>
            <a:pPr marL="0" indent="0">
              <a:buNone/>
            </a:pP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Immunoglobulins (antibodies) </a:t>
            </a:r>
          </a:p>
          <a:p>
            <a:pPr marL="0" indent="0">
              <a:buNone/>
            </a:pP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lipoprotein particles </a:t>
            </a:r>
          </a:p>
          <a:p>
            <a:pPr marL="0" indent="0">
              <a:buNone/>
            </a:pP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Various other proteins </a:t>
            </a:r>
          </a:p>
          <a:p>
            <a:pPr marL="0" indent="0">
              <a:buNone/>
            </a:pP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Various electrolytes (mainly sodium and chloride)</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8E8A3049-4C53-BBD2-710E-09391C1DA20A}"/>
              </a:ext>
            </a:extLst>
          </p:cNvPr>
          <p:cNvPicPr>
            <a:picLocks noChangeAspect="1"/>
          </p:cNvPicPr>
          <p:nvPr/>
        </p:nvPicPr>
        <p:blipFill>
          <a:blip r:embed="rId2"/>
          <a:stretch>
            <a:fillRect/>
          </a:stretch>
        </p:blipFill>
        <p:spPr>
          <a:xfrm>
            <a:off x="280868" y="123825"/>
            <a:ext cx="1292464" cy="1304657"/>
          </a:xfrm>
          <a:prstGeom prst="rect">
            <a:avLst/>
          </a:prstGeom>
        </p:spPr>
      </p:pic>
      <p:pic>
        <p:nvPicPr>
          <p:cNvPr id="5" name="Picture 4">
            <a:extLst>
              <a:ext uri="{FF2B5EF4-FFF2-40B4-BE49-F238E27FC236}">
                <a16:creationId xmlns:a16="http://schemas.microsoft.com/office/drawing/2014/main" id="{F9C24891-FCED-B1F9-9C8C-06ED90EC7B7B}"/>
              </a:ext>
            </a:extLst>
          </p:cNvPr>
          <p:cNvPicPr>
            <a:picLocks noChangeAspect="1"/>
          </p:cNvPicPr>
          <p:nvPr/>
        </p:nvPicPr>
        <p:blipFill>
          <a:blip r:embed="rId3"/>
          <a:stretch>
            <a:fillRect/>
          </a:stretch>
        </p:blipFill>
        <p:spPr>
          <a:xfrm>
            <a:off x="10575926" y="52673"/>
            <a:ext cx="1450974" cy="1426588"/>
          </a:xfrm>
          <a:prstGeom prst="rect">
            <a:avLst/>
          </a:prstGeom>
        </p:spPr>
      </p:pic>
    </p:spTree>
    <p:extLst>
      <p:ext uri="{BB962C8B-B14F-4D97-AF65-F5344CB8AC3E}">
        <p14:creationId xmlns:p14="http://schemas.microsoft.com/office/powerpoint/2010/main" val="378642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4226-D29D-E42F-49DB-68F95E7A905A}"/>
              </a:ext>
            </a:extLst>
          </p:cNvPr>
          <p:cNvSpPr>
            <a:spLocks noGrp="1"/>
          </p:cNvSpPr>
          <p:nvPr>
            <p:ph type="title"/>
          </p:nvPr>
        </p:nvSpPr>
        <p:spPr>
          <a:xfrm>
            <a:off x="165100" y="123825"/>
            <a:ext cx="11861800" cy="1285875"/>
          </a:xfrm>
        </p:spPr>
        <p:txBody>
          <a:bodyPr>
            <a:normAutofit fontScale="90000"/>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Lecture – 7–</a:t>
            </a:r>
          </a:p>
        </p:txBody>
      </p:sp>
      <p:pic>
        <p:nvPicPr>
          <p:cNvPr id="6" name="Content Placeholder 5">
            <a:extLst>
              <a:ext uri="{FF2B5EF4-FFF2-40B4-BE49-F238E27FC236}">
                <a16:creationId xmlns:a16="http://schemas.microsoft.com/office/drawing/2014/main" id="{CB96D441-903A-9F95-0292-C1DEDD4F239D}"/>
              </a:ext>
            </a:extLst>
          </p:cNvPr>
          <p:cNvPicPr>
            <a:picLocks noGrp="1" noChangeAspect="1"/>
          </p:cNvPicPr>
          <p:nvPr>
            <p:ph idx="1"/>
          </p:nvPr>
        </p:nvPicPr>
        <p:blipFill>
          <a:blip r:embed="rId3"/>
          <a:stretch>
            <a:fillRect/>
          </a:stretch>
        </p:blipFill>
        <p:spPr>
          <a:xfrm>
            <a:off x="0" y="1404652"/>
            <a:ext cx="4953000" cy="5238750"/>
          </a:xfrm>
          <a:prstGeom prst="rect">
            <a:avLst/>
          </a:prstGeom>
        </p:spPr>
      </p:pic>
      <p:pic>
        <p:nvPicPr>
          <p:cNvPr id="4" name="Picture 3">
            <a:extLst>
              <a:ext uri="{FF2B5EF4-FFF2-40B4-BE49-F238E27FC236}">
                <a16:creationId xmlns:a16="http://schemas.microsoft.com/office/drawing/2014/main" id="{2C6BBB3A-F7C8-8DD7-F1B5-7D5616762971}"/>
              </a:ext>
            </a:extLst>
          </p:cNvPr>
          <p:cNvPicPr>
            <a:picLocks noChangeAspect="1"/>
          </p:cNvPicPr>
          <p:nvPr/>
        </p:nvPicPr>
        <p:blipFill>
          <a:blip r:embed="rId4"/>
          <a:stretch>
            <a:fillRect/>
          </a:stretch>
        </p:blipFill>
        <p:spPr>
          <a:xfrm>
            <a:off x="280868" y="123825"/>
            <a:ext cx="1292464" cy="1304657"/>
          </a:xfrm>
          <a:prstGeom prst="rect">
            <a:avLst/>
          </a:prstGeom>
        </p:spPr>
      </p:pic>
      <p:pic>
        <p:nvPicPr>
          <p:cNvPr id="5" name="Picture 4">
            <a:extLst>
              <a:ext uri="{FF2B5EF4-FFF2-40B4-BE49-F238E27FC236}">
                <a16:creationId xmlns:a16="http://schemas.microsoft.com/office/drawing/2014/main" id="{263459F5-6E56-90AD-7F47-05A7E126881C}"/>
              </a:ext>
            </a:extLst>
          </p:cNvPr>
          <p:cNvPicPr>
            <a:picLocks noChangeAspect="1"/>
          </p:cNvPicPr>
          <p:nvPr/>
        </p:nvPicPr>
        <p:blipFill>
          <a:blip r:embed="rId5"/>
          <a:stretch>
            <a:fillRect/>
          </a:stretch>
        </p:blipFill>
        <p:spPr>
          <a:xfrm>
            <a:off x="10575926" y="52673"/>
            <a:ext cx="1450974" cy="1357026"/>
          </a:xfrm>
          <a:prstGeom prst="rect">
            <a:avLst/>
          </a:prstGeom>
        </p:spPr>
      </p:pic>
      <p:pic>
        <p:nvPicPr>
          <p:cNvPr id="7" name="Picture 6">
            <a:extLst>
              <a:ext uri="{FF2B5EF4-FFF2-40B4-BE49-F238E27FC236}">
                <a16:creationId xmlns:a16="http://schemas.microsoft.com/office/drawing/2014/main" id="{4326811E-8A92-61F9-28B4-EE03CD9A5FD9}"/>
              </a:ext>
            </a:extLst>
          </p:cNvPr>
          <p:cNvPicPr>
            <a:picLocks noChangeAspect="1"/>
          </p:cNvPicPr>
          <p:nvPr/>
        </p:nvPicPr>
        <p:blipFill>
          <a:blip r:embed="rId6"/>
          <a:stretch>
            <a:fillRect/>
          </a:stretch>
        </p:blipFill>
        <p:spPr>
          <a:xfrm>
            <a:off x="5233868" y="1454608"/>
            <a:ext cx="6958133" cy="5214919"/>
          </a:xfrm>
          <a:prstGeom prst="rect">
            <a:avLst/>
          </a:prstGeom>
        </p:spPr>
      </p:pic>
    </p:spTree>
    <p:extLst>
      <p:ext uri="{BB962C8B-B14F-4D97-AF65-F5344CB8AC3E}">
        <p14:creationId xmlns:p14="http://schemas.microsoft.com/office/powerpoint/2010/main" val="225193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D78AC-3117-ED2E-2E55-92BBB9161D58}"/>
              </a:ext>
            </a:extLst>
          </p:cNvPr>
          <p:cNvSpPr>
            <a:spLocks noGrp="1"/>
          </p:cNvSpPr>
          <p:nvPr>
            <p:ph type="title"/>
          </p:nvPr>
        </p:nvSpPr>
        <p:spPr>
          <a:xfrm>
            <a:off x="165100" y="136525"/>
            <a:ext cx="11849100" cy="1450975"/>
          </a:xfrm>
        </p:spPr>
        <p:txBody>
          <a:bodyPr>
            <a:normAutofit fontScale="90000"/>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Lecture – 7–</a:t>
            </a:r>
          </a:p>
        </p:txBody>
      </p:sp>
      <p:sp>
        <p:nvSpPr>
          <p:cNvPr id="3" name="Content Placeholder 2">
            <a:extLst>
              <a:ext uri="{FF2B5EF4-FFF2-40B4-BE49-F238E27FC236}">
                <a16:creationId xmlns:a16="http://schemas.microsoft.com/office/drawing/2014/main" id="{51E3D342-B531-CAE6-9C94-26FA22E5F910}"/>
              </a:ext>
            </a:extLst>
          </p:cNvPr>
          <p:cNvSpPr>
            <a:spLocks noGrp="1"/>
          </p:cNvSpPr>
          <p:nvPr>
            <p:ph idx="1"/>
          </p:nvPr>
        </p:nvSpPr>
        <p:spPr>
          <a:xfrm>
            <a:off x="165100" y="1600200"/>
            <a:ext cx="11849100" cy="5121275"/>
          </a:xfrm>
        </p:spPr>
        <p:txBody>
          <a:bodyPr>
            <a:normAutofit lnSpcReduction="10000"/>
          </a:bodyPr>
          <a:lstStyle/>
          <a:p>
            <a:pPr marL="0" indent="0">
              <a:buNone/>
            </a:pPr>
            <a:r>
              <a:rPr lang="en-US" sz="2000" b="1" dirty="0">
                <a:solidFill>
                  <a:srgbClr val="000099"/>
                </a:solidFill>
                <a:latin typeface="Times New Roman" panose="02020603050405020304" pitchFamily="18" charset="0"/>
                <a:cs typeface="Times New Roman" panose="02020603050405020304" pitchFamily="18" charset="0"/>
              </a:rPr>
              <a:t>Functions of Blood</a:t>
            </a:r>
          </a:p>
          <a:p>
            <a:pPr marL="0" indent="0">
              <a:buNone/>
            </a:pPr>
            <a:r>
              <a:rPr lang="en-US" sz="2000" b="1" dirty="0">
                <a:solidFill>
                  <a:srgbClr val="FF0066"/>
                </a:solidFill>
                <a:latin typeface="Times New Roman" panose="02020603050405020304" pitchFamily="18" charset="0"/>
                <a:cs typeface="Times New Roman" panose="02020603050405020304" pitchFamily="18" charset="0"/>
              </a:rPr>
              <a:t>1- Transportation and distribution </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Transport the oxygen to cells and tissues</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Transport the nutrients such as amino acids, fatty acids, and glucose</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Transport the Waste products such as CO2 </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Transporting hormones</a:t>
            </a:r>
          </a:p>
          <a:p>
            <a:pPr marL="0" indent="0">
              <a:buNone/>
            </a:pPr>
            <a:r>
              <a:rPr lang="en-US" sz="2000" b="1" dirty="0">
                <a:solidFill>
                  <a:srgbClr val="FF0066"/>
                </a:solidFill>
                <a:latin typeface="Times New Roman" panose="02020603050405020304" pitchFamily="18" charset="0"/>
                <a:cs typeface="Times New Roman" panose="02020603050405020304" pitchFamily="18" charset="0"/>
              </a:rPr>
              <a:t>2-Regulatory Function:</a:t>
            </a:r>
            <a:r>
              <a:rPr lang="en-US" sz="2000" b="1" dirty="0">
                <a:latin typeface="Times New Roman" panose="02020603050405020304" pitchFamily="18" charset="0"/>
                <a:cs typeface="Times New Roman" panose="02020603050405020304" pitchFamily="18" charset="0"/>
              </a:rPr>
              <a:t> </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Regulate and maintain the pH of the blood between pH 7.35–7.45 (Buffer systems).</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Regulate plasma osmotic pressure, </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Regulate the temperature level of the body </a:t>
            </a:r>
          </a:p>
          <a:p>
            <a:pPr marL="0" indent="0">
              <a:buNone/>
            </a:pPr>
            <a:r>
              <a:rPr lang="en-US" sz="2000" b="1" dirty="0">
                <a:solidFill>
                  <a:srgbClr val="FF0066"/>
                </a:solidFill>
                <a:latin typeface="Times New Roman" panose="02020603050405020304" pitchFamily="18" charset="0"/>
                <a:cs typeface="Times New Roman" panose="02020603050405020304" pitchFamily="18" charset="0"/>
              </a:rPr>
              <a:t>3-Protective function </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Control blood loss (Platelets) </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 Fighting infections (WBC and antibodies)</a:t>
            </a:r>
          </a:p>
          <a:p>
            <a:pPr marL="0" indent="0">
              <a:buNone/>
            </a:pPr>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C91B243-52CA-7765-5A1F-27236E74E0B2}"/>
              </a:ext>
            </a:extLst>
          </p:cNvPr>
          <p:cNvPicPr>
            <a:picLocks noChangeAspect="1"/>
          </p:cNvPicPr>
          <p:nvPr/>
        </p:nvPicPr>
        <p:blipFill>
          <a:blip r:embed="rId2"/>
          <a:stretch>
            <a:fillRect/>
          </a:stretch>
        </p:blipFill>
        <p:spPr>
          <a:xfrm>
            <a:off x="280868" y="123825"/>
            <a:ext cx="1292464" cy="1304657"/>
          </a:xfrm>
          <a:prstGeom prst="rect">
            <a:avLst/>
          </a:prstGeom>
        </p:spPr>
      </p:pic>
      <p:pic>
        <p:nvPicPr>
          <p:cNvPr id="5" name="Picture 4">
            <a:extLst>
              <a:ext uri="{FF2B5EF4-FFF2-40B4-BE49-F238E27FC236}">
                <a16:creationId xmlns:a16="http://schemas.microsoft.com/office/drawing/2014/main" id="{84D533B9-C90B-68C6-4A41-90D8027E88CC}"/>
              </a:ext>
            </a:extLst>
          </p:cNvPr>
          <p:cNvPicPr>
            <a:picLocks noChangeAspect="1"/>
          </p:cNvPicPr>
          <p:nvPr/>
        </p:nvPicPr>
        <p:blipFill>
          <a:blip r:embed="rId3"/>
          <a:stretch>
            <a:fillRect/>
          </a:stretch>
        </p:blipFill>
        <p:spPr>
          <a:xfrm>
            <a:off x="10575926" y="52673"/>
            <a:ext cx="1450974" cy="1426588"/>
          </a:xfrm>
          <a:prstGeom prst="rect">
            <a:avLst/>
          </a:prstGeom>
        </p:spPr>
      </p:pic>
    </p:spTree>
    <p:extLst>
      <p:ext uri="{BB962C8B-B14F-4D97-AF65-F5344CB8AC3E}">
        <p14:creationId xmlns:p14="http://schemas.microsoft.com/office/powerpoint/2010/main" val="715915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DDBD-7610-F1AB-05CD-46A7959A5158}"/>
              </a:ext>
            </a:extLst>
          </p:cNvPr>
          <p:cNvSpPr>
            <a:spLocks noGrp="1"/>
          </p:cNvSpPr>
          <p:nvPr>
            <p:ph type="title"/>
          </p:nvPr>
        </p:nvSpPr>
        <p:spPr>
          <a:xfrm>
            <a:off x="165100" y="174625"/>
            <a:ext cx="11912600" cy="1651000"/>
          </a:xfrm>
        </p:spPr>
        <p:txBody>
          <a:bodyPr>
            <a:normAutofit/>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a:t>
            </a:r>
            <a:r>
              <a:rPr lang="en-US" sz="2000" b="1" dirty="0">
                <a:solidFill>
                  <a:srgbClr val="FF0066"/>
                </a:solidFill>
                <a:latin typeface="Times New Roman" panose="02020603050405020304" pitchFamily="18" charset="0"/>
                <a:cs typeface="Times New Roman" panose="02020603050405020304" pitchFamily="18" charset="0"/>
              </a:rPr>
              <a:t>Lecture – 7–</a:t>
            </a:r>
          </a:p>
        </p:txBody>
      </p:sp>
      <p:sp>
        <p:nvSpPr>
          <p:cNvPr id="3" name="Content Placeholder 2">
            <a:extLst>
              <a:ext uri="{FF2B5EF4-FFF2-40B4-BE49-F238E27FC236}">
                <a16:creationId xmlns:a16="http://schemas.microsoft.com/office/drawing/2014/main" id="{795DDB5B-9425-5747-4505-3F32A724629B}"/>
              </a:ext>
            </a:extLst>
          </p:cNvPr>
          <p:cNvSpPr>
            <a:spLocks noGrp="1"/>
          </p:cNvSpPr>
          <p:nvPr>
            <p:ph idx="1"/>
          </p:nvPr>
        </p:nvSpPr>
        <p:spPr>
          <a:xfrm>
            <a:off x="177800" y="1658652"/>
            <a:ext cx="11874500" cy="5024723"/>
          </a:xfrm>
        </p:spPr>
        <p:txBody>
          <a:bodyPr>
            <a:normAutofit/>
          </a:bodyPr>
          <a:lstStyle/>
          <a:p>
            <a:pPr marL="0" indent="0">
              <a:buNone/>
            </a:pPr>
            <a:r>
              <a:rPr lang="en-US" sz="2000" b="1" dirty="0">
                <a:latin typeface="Times New Roman" panose="02020603050405020304" pitchFamily="18" charset="0"/>
                <a:cs typeface="Times New Roman" panose="02020603050405020304" pitchFamily="18" charset="0"/>
              </a:rPr>
              <a:t>              </a:t>
            </a:r>
            <a:r>
              <a:rPr lang="en-US" sz="2400" b="1" dirty="0">
                <a:solidFill>
                  <a:srgbClr val="000099"/>
                </a:solidFill>
                <a:latin typeface="Times New Roman" panose="02020603050405020304" pitchFamily="18" charset="0"/>
                <a:cs typeface="Times New Roman" panose="02020603050405020304" pitchFamily="18" charset="0"/>
              </a:rPr>
              <a:t>Lymph</a:t>
            </a:r>
            <a:r>
              <a:rPr lang="en-US" sz="2400" b="1" dirty="0">
                <a:latin typeface="Times New Roman" panose="02020603050405020304" pitchFamily="18" charset="0"/>
                <a:cs typeface="Times New Roman" panose="02020603050405020304" pitchFamily="18" charset="0"/>
              </a:rPr>
              <a:t> </a:t>
            </a:r>
          </a:p>
          <a:p>
            <a:pPr marL="0" indent="0">
              <a:buNone/>
            </a:pPr>
            <a:r>
              <a:rPr lang="en-US" sz="2000" b="1" dirty="0">
                <a:latin typeface="Times New Roman" panose="02020603050405020304" pitchFamily="18" charset="0"/>
                <a:cs typeface="Times New Roman" panose="02020603050405020304" pitchFamily="18" charset="0"/>
              </a:rPr>
              <a:t>Lymphatic system is part of the immune system, which help to maintain the body’s fluid balance and protect it from pathogens. </a:t>
            </a:r>
            <a:r>
              <a:rPr lang="en-US" sz="2000" b="1" dirty="0">
                <a:solidFill>
                  <a:srgbClr val="FF0066"/>
                </a:solidFill>
                <a:latin typeface="Times New Roman" panose="02020603050405020304" pitchFamily="18" charset="0"/>
                <a:cs typeface="Times New Roman" panose="02020603050405020304" pitchFamily="18" charset="0"/>
              </a:rPr>
              <a:t>The major components of the lymphatic system include lymph, lymphatic vessels, and lymphatic organs that contain lymphoid tissues.</a:t>
            </a:r>
          </a:p>
          <a:p>
            <a:pPr marL="0" indent="0">
              <a:buNone/>
            </a:pPr>
            <a:r>
              <a:rPr lang="en-US" sz="2000" b="1" dirty="0">
                <a:solidFill>
                  <a:srgbClr val="000099"/>
                </a:solidFill>
                <a:latin typeface="Times New Roman" panose="02020603050405020304" pitchFamily="18" charset="0"/>
                <a:cs typeface="Times New Roman" panose="02020603050405020304" pitchFamily="18" charset="0"/>
              </a:rPr>
              <a:t>Lymph</a:t>
            </a:r>
            <a:r>
              <a:rPr lang="en-US" sz="2000" b="1" dirty="0">
                <a:latin typeface="Times New Roman" panose="02020603050405020304" pitchFamily="18" charset="0"/>
                <a:cs typeface="Times New Roman" panose="02020603050405020304" pitchFamily="18" charset="0"/>
              </a:rPr>
              <a:t> is a clear fluid that flows around the body in the lymphatic system. </a:t>
            </a:r>
            <a:r>
              <a:rPr lang="en-US" sz="2000" b="1" dirty="0">
                <a:solidFill>
                  <a:srgbClr val="0070C0"/>
                </a:solidFill>
                <a:latin typeface="Times New Roman" panose="02020603050405020304" pitchFamily="18" charset="0"/>
                <a:cs typeface="Times New Roman" panose="02020603050405020304" pitchFamily="18" charset="0"/>
              </a:rPr>
              <a:t>Lymph contains water, proteins, salts, lipids, white blood cells, and other substances that must be returned to the blood. </a:t>
            </a:r>
          </a:p>
          <a:p>
            <a:pPr marL="0" indent="0">
              <a:buNone/>
            </a:pPr>
            <a:r>
              <a:rPr lang="en-US" sz="2000" b="1" dirty="0">
                <a:solidFill>
                  <a:srgbClr val="009900"/>
                </a:solidFill>
                <a:latin typeface="Times New Roman" panose="02020603050405020304" pitchFamily="18" charset="0"/>
                <a:cs typeface="Times New Roman" panose="02020603050405020304" pitchFamily="18" charset="0"/>
              </a:rPr>
              <a:t>Lymphatic vessels are structures that absorb fluid that diffuses from blood vessel capillaries into surrounding tissues. </a:t>
            </a:r>
            <a:endParaRPr lang="en-US" sz="2000" dirty="0">
              <a:latin typeface="Times New Roman" panose="02020603050405020304" pitchFamily="18" charset="0"/>
              <a:cs typeface="Times New Roman" panose="02020603050405020304" pitchFamily="18" charset="0"/>
            </a:endParaRPr>
          </a:p>
          <a:p>
            <a:pPr marL="0" indent="0">
              <a:buNone/>
            </a:pPr>
            <a:r>
              <a:rPr lang="en-US" sz="2000" b="1" dirty="0">
                <a:solidFill>
                  <a:srgbClr val="990000"/>
                </a:solidFill>
                <a:latin typeface="Times New Roman" panose="02020603050405020304" pitchFamily="18" charset="0"/>
                <a:cs typeface="Times New Roman" panose="02020603050405020304" pitchFamily="18" charset="0"/>
              </a:rPr>
              <a:t>This fluid is directed toward lymph nodes (These structures filter lymph of pathogens, such as bacteria and viruses, also filter cellular waste, dead cells and lymph nodes are house immune cells called lymphocytes.) to be filtered,  </a:t>
            </a:r>
            <a:r>
              <a:rPr lang="en-US" sz="2000" b="1" dirty="0">
                <a:solidFill>
                  <a:srgbClr val="0070C0"/>
                </a:solidFill>
                <a:latin typeface="Times New Roman" panose="02020603050405020304" pitchFamily="18" charset="0"/>
                <a:cs typeface="Times New Roman" panose="02020603050405020304" pitchFamily="18" charset="0"/>
              </a:rPr>
              <a:t>And, Ultimately re-enters blood circulation through veins located near the heart.</a:t>
            </a:r>
          </a:p>
        </p:txBody>
      </p:sp>
      <p:pic>
        <p:nvPicPr>
          <p:cNvPr id="4" name="Picture 3">
            <a:extLst>
              <a:ext uri="{FF2B5EF4-FFF2-40B4-BE49-F238E27FC236}">
                <a16:creationId xmlns:a16="http://schemas.microsoft.com/office/drawing/2014/main" id="{D71E5EAE-18A7-0383-35FE-4875CF450CF2}"/>
              </a:ext>
            </a:extLst>
          </p:cNvPr>
          <p:cNvPicPr>
            <a:picLocks noChangeAspect="1"/>
          </p:cNvPicPr>
          <p:nvPr/>
        </p:nvPicPr>
        <p:blipFill>
          <a:blip r:embed="rId3"/>
          <a:stretch>
            <a:fillRect/>
          </a:stretch>
        </p:blipFill>
        <p:spPr>
          <a:xfrm>
            <a:off x="280868" y="123825"/>
            <a:ext cx="1292464" cy="1412875"/>
          </a:xfrm>
          <a:prstGeom prst="rect">
            <a:avLst/>
          </a:prstGeom>
        </p:spPr>
      </p:pic>
      <p:pic>
        <p:nvPicPr>
          <p:cNvPr id="5" name="Picture 4">
            <a:extLst>
              <a:ext uri="{FF2B5EF4-FFF2-40B4-BE49-F238E27FC236}">
                <a16:creationId xmlns:a16="http://schemas.microsoft.com/office/drawing/2014/main" id="{143AF9B5-C6C8-2E6C-7985-A0E9257AB77B}"/>
              </a:ext>
            </a:extLst>
          </p:cNvPr>
          <p:cNvPicPr>
            <a:picLocks noChangeAspect="1"/>
          </p:cNvPicPr>
          <p:nvPr/>
        </p:nvPicPr>
        <p:blipFill>
          <a:blip r:embed="rId4"/>
          <a:stretch>
            <a:fillRect/>
          </a:stretch>
        </p:blipFill>
        <p:spPr>
          <a:xfrm>
            <a:off x="10575926" y="52673"/>
            <a:ext cx="1450974" cy="1426588"/>
          </a:xfrm>
          <a:prstGeom prst="rect">
            <a:avLst/>
          </a:prstGeom>
        </p:spPr>
      </p:pic>
    </p:spTree>
    <p:extLst>
      <p:ext uri="{BB962C8B-B14F-4D97-AF65-F5344CB8AC3E}">
        <p14:creationId xmlns:p14="http://schemas.microsoft.com/office/powerpoint/2010/main" val="469363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99BEC-F844-19CC-8974-E4B3FD47700D}"/>
              </a:ext>
            </a:extLst>
          </p:cNvPr>
          <p:cNvSpPr>
            <a:spLocks noGrp="1"/>
          </p:cNvSpPr>
          <p:nvPr>
            <p:ph type="title"/>
          </p:nvPr>
        </p:nvSpPr>
        <p:spPr>
          <a:xfrm>
            <a:off x="143256" y="109093"/>
            <a:ext cx="11890248" cy="1716532"/>
          </a:xfrm>
        </p:spPr>
        <p:txBody>
          <a:bodyPr>
            <a:normAutofit/>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solidFill>
                  <a:srgbClr val="FF0000"/>
                </a:solidFill>
                <a:latin typeface="Times New Roman" panose="02020603050405020304" pitchFamily="18" charset="0"/>
                <a:cs typeface="Times New Roman" panose="02020603050405020304" pitchFamily="18" charset="0"/>
              </a:rPr>
              <a:t>  Lecture – 7–</a:t>
            </a:r>
          </a:p>
        </p:txBody>
      </p:sp>
      <p:sp>
        <p:nvSpPr>
          <p:cNvPr id="3" name="Content Placeholder 2">
            <a:extLst>
              <a:ext uri="{FF2B5EF4-FFF2-40B4-BE49-F238E27FC236}">
                <a16:creationId xmlns:a16="http://schemas.microsoft.com/office/drawing/2014/main" id="{1FD4BF42-F96C-0F71-9EE6-F8C737E860D8}"/>
              </a:ext>
            </a:extLst>
          </p:cNvPr>
          <p:cNvSpPr>
            <a:spLocks noGrp="1"/>
          </p:cNvSpPr>
          <p:nvPr>
            <p:ph idx="1"/>
          </p:nvPr>
        </p:nvSpPr>
        <p:spPr>
          <a:xfrm>
            <a:off x="158496" y="1825624"/>
            <a:ext cx="11890248" cy="5032375"/>
          </a:xfrm>
        </p:spPr>
        <p:txBody>
          <a:bodyPr>
            <a:normAutofit/>
          </a:bodyPr>
          <a:lstStyle/>
          <a:p>
            <a:pPr marL="0" indent="0">
              <a:buNone/>
            </a:pPr>
            <a:r>
              <a:rPr lang="en-US" sz="2400" b="1" dirty="0">
                <a:solidFill>
                  <a:srgbClr val="FF0066"/>
                </a:solidFill>
                <a:latin typeface="Times New Roman" panose="02020603050405020304" pitchFamily="18" charset="0"/>
                <a:cs typeface="Times New Roman" panose="02020603050405020304" pitchFamily="18" charset="0"/>
              </a:rPr>
              <a:t>Lymphoid organs:</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The lymphatic system is composed of: </a:t>
            </a:r>
          </a:p>
          <a:p>
            <a:pPr marL="0" indent="0">
              <a:buNone/>
            </a:pPr>
            <a:r>
              <a:rPr lang="en-US" sz="2000" b="1" dirty="0">
                <a:solidFill>
                  <a:srgbClr val="000099"/>
                </a:solidFill>
                <a:latin typeface="Times New Roman" panose="02020603050405020304" pitchFamily="18" charset="0"/>
                <a:cs typeface="Times New Roman" panose="02020603050405020304" pitchFamily="18" charset="0"/>
              </a:rPr>
              <a:t>Primary lymphoid organs: </a:t>
            </a:r>
            <a:r>
              <a:rPr lang="en-US" sz="2000" b="1" dirty="0">
                <a:latin typeface="Times New Roman" panose="02020603050405020304" pitchFamily="18" charset="0"/>
                <a:cs typeface="Times New Roman" panose="02020603050405020304" pitchFamily="18" charset="0"/>
              </a:rPr>
              <a:t>These organs include the bone marrow and the thymus. They create special immune system cells called lymphocytes. </a:t>
            </a:r>
          </a:p>
          <a:p>
            <a:pPr marL="0" indent="0">
              <a:buNone/>
            </a:pPr>
            <a:r>
              <a:rPr lang="en-US" sz="2000" b="1" dirty="0">
                <a:solidFill>
                  <a:srgbClr val="000099"/>
                </a:solidFill>
                <a:latin typeface="Times New Roman" panose="02020603050405020304" pitchFamily="18" charset="0"/>
                <a:cs typeface="Times New Roman" panose="02020603050405020304" pitchFamily="18" charset="0"/>
              </a:rPr>
              <a:t>Secondary lymphoid organs: </a:t>
            </a:r>
            <a:r>
              <a:rPr lang="en-US" sz="2000" b="1" dirty="0">
                <a:latin typeface="Times New Roman" panose="02020603050405020304" pitchFamily="18" charset="0"/>
                <a:cs typeface="Times New Roman" panose="02020603050405020304" pitchFamily="18" charset="0"/>
              </a:rPr>
              <a:t>These organs include the lymph nodes, the spleen, the tonsils and certain tissue in various mucous membrane layers in the body. </a:t>
            </a: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General Functions of Lymphatic System</a:t>
            </a:r>
          </a:p>
          <a:p>
            <a:pPr marL="0" indent="0">
              <a:buNone/>
            </a:pPr>
            <a:r>
              <a:rPr lang="en-US" sz="2000" b="1" dirty="0">
                <a:solidFill>
                  <a:srgbClr val="000099"/>
                </a:solidFill>
                <a:latin typeface="Times New Roman" panose="02020603050405020304" pitchFamily="18" charset="0"/>
                <a:cs typeface="Times New Roman" panose="02020603050405020304" pitchFamily="18" charset="0"/>
              </a:rPr>
              <a:t>1. Maintains fluid levels in your body: </a:t>
            </a:r>
            <a:r>
              <a:rPr lang="en-US" sz="2000" b="1" dirty="0">
                <a:latin typeface="Times New Roman" panose="02020603050405020304" pitchFamily="18" charset="0"/>
                <a:cs typeface="Times New Roman" panose="02020603050405020304" pitchFamily="18" charset="0"/>
              </a:rPr>
              <a:t>the lymphatic system collects excess fluid from cells and tissue throughout your body and returns it to bloodstream.</a:t>
            </a:r>
          </a:p>
          <a:p>
            <a:pPr marL="0" indent="0">
              <a:buNone/>
            </a:pPr>
            <a:r>
              <a:rPr lang="en-US" sz="2000" b="1" dirty="0">
                <a:solidFill>
                  <a:srgbClr val="000099"/>
                </a:solidFill>
                <a:latin typeface="Times New Roman" panose="02020603050405020304" pitchFamily="18" charset="0"/>
                <a:cs typeface="Times New Roman" panose="02020603050405020304" pitchFamily="18" charset="0"/>
              </a:rPr>
              <a:t>2. Absorbs fats from the digestive tract: </a:t>
            </a:r>
            <a:r>
              <a:rPr lang="en-US" sz="2000" b="1" dirty="0">
                <a:latin typeface="Times New Roman" panose="02020603050405020304" pitchFamily="18" charset="0"/>
                <a:cs typeface="Times New Roman" panose="02020603050405020304" pitchFamily="18" charset="0"/>
              </a:rPr>
              <a:t>Lymph includes fluids from your intestines that contain fats and proteins and transports it back to your bloodstream.</a:t>
            </a:r>
          </a:p>
          <a:p>
            <a:pPr marL="0" indent="0">
              <a:buNone/>
            </a:pPr>
            <a:r>
              <a:rPr lang="en-US" sz="2000" b="1" dirty="0">
                <a:solidFill>
                  <a:srgbClr val="000099"/>
                </a:solidFill>
                <a:latin typeface="Times New Roman" panose="02020603050405020304" pitchFamily="18" charset="0"/>
                <a:cs typeface="Times New Roman" panose="02020603050405020304" pitchFamily="18" charset="0"/>
              </a:rPr>
              <a:t>3. Protects your body against foreign invaders: </a:t>
            </a:r>
            <a:r>
              <a:rPr lang="en-US" sz="2000" b="1" dirty="0">
                <a:latin typeface="Times New Roman" panose="02020603050405020304" pitchFamily="18" charset="0"/>
                <a:cs typeface="Times New Roman" panose="02020603050405020304" pitchFamily="18" charset="0"/>
              </a:rPr>
              <a:t>The lymphatic system is part of the immune system. It produces and releases lymphocytes (white blood cells) and other immune cells that monitor and then destroy the foreign invaders such as bacteria, viruses, parasites and fungi, which may enter your body.</a:t>
            </a:r>
          </a:p>
          <a:p>
            <a:pPr marL="0" indent="0">
              <a:buNone/>
            </a:pPr>
            <a:r>
              <a:rPr lang="en-US" sz="2000" b="1" dirty="0">
                <a:solidFill>
                  <a:srgbClr val="000099"/>
                </a:solidFill>
                <a:latin typeface="Times New Roman" panose="02020603050405020304" pitchFamily="18" charset="0"/>
                <a:cs typeface="Times New Roman" panose="02020603050405020304" pitchFamily="18" charset="0"/>
              </a:rPr>
              <a:t>4. Transports and removes waste products and abnormal cells from the lymph.</a:t>
            </a:r>
          </a:p>
          <a:p>
            <a:pPr marL="0" indent="0">
              <a:buNone/>
            </a:pPr>
            <a:endParaRPr lang="en-US" sz="2000" dirty="0">
              <a:solidFill>
                <a:srgbClr val="FF00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63BA30A-A562-BBF9-33E6-CD33AD728CE9}"/>
              </a:ext>
            </a:extLst>
          </p:cNvPr>
          <p:cNvPicPr>
            <a:picLocks noChangeAspect="1"/>
          </p:cNvPicPr>
          <p:nvPr/>
        </p:nvPicPr>
        <p:blipFill>
          <a:blip r:embed="rId2"/>
          <a:stretch>
            <a:fillRect/>
          </a:stretch>
        </p:blipFill>
        <p:spPr>
          <a:xfrm>
            <a:off x="280868" y="123825"/>
            <a:ext cx="1292464" cy="1412875"/>
          </a:xfrm>
          <a:prstGeom prst="rect">
            <a:avLst/>
          </a:prstGeom>
        </p:spPr>
      </p:pic>
      <p:pic>
        <p:nvPicPr>
          <p:cNvPr id="5" name="Picture 4">
            <a:extLst>
              <a:ext uri="{FF2B5EF4-FFF2-40B4-BE49-F238E27FC236}">
                <a16:creationId xmlns:a16="http://schemas.microsoft.com/office/drawing/2014/main" id="{76FDE54A-03B8-9B1E-1952-A6A324AB9B96}"/>
              </a:ext>
            </a:extLst>
          </p:cNvPr>
          <p:cNvPicPr>
            <a:picLocks noChangeAspect="1"/>
          </p:cNvPicPr>
          <p:nvPr/>
        </p:nvPicPr>
        <p:blipFill>
          <a:blip r:embed="rId3"/>
          <a:stretch>
            <a:fillRect/>
          </a:stretch>
        </p:blipFill>
        <p:spPr>
          <a:xfrm>
            <a:off x="10575926" y="52673"/>
            <a:ext cx="1450974" cy="1426588"/>
          </a:xfrm>
          <a:prstGeom prst="rect">
            <a:avLst/>
          </a:prstGeom>
        </p:spPr>
      </p:pic>
    </p:spTree>
    <p:extLst>
      <p:ext uri="{BB962C8B-B14F-4D97-AF65-F5344CB8AC3E}">
        <p14:creationId xmlns:p14="http://schemas.microsoft.com/office/powerpoint/2010/main" val="4272532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D5DF3-508B-F88A-21B8-C2F584F8CF2B}"/>
              </a:ext>
            </a:extLst>
          </p:cNvPr>
          <p:cNvSpPr>
            <a:spLocks noGrp="1"/>
          </p:cNvSpPr>
          <p:nvPr>
            <p:ph type="title"/>
          </p:nvPr>
        </p:nvSpPr>
        <p:spPr>
          <a:xfrm>
            <a:off x="200525" y="136525"/>
            <a:ext cx="11770895" cy="1559928"/>
          </a:xfrm>
        </p:spPr>
        <p:txBody>
          <a:bodyPr>
            <a:normAutofit/>
          </a:bodyPr>
          <a:lstStyle/>
          <a:p>
            <a:pPr algn="ctr"/>
            <a:r>
              <a:rPr lang="en-US" sz="2000" b="1" dirty="0">
                <a:latin typeface="Times New Roman" panose="02020603050405020304" pitchFamily="18" charset="0"/>
                <a:cs typeface="Times New Roman" panose="02020603050405020304" pitchFamily="18" charset="0"/>
              </a:rPr>
              <a:t>Department of Anesthesia Techniques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Title of the lecture:- Bone  &amp; Cartilage</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Prof. Dr. Younis A. </a:t>
            </a:r>
            <a:r>
              <a:rPr lang="en-US" sz="2000" b="1" dirty="0" err="1">
                <a:latin typeface="Times New Roman" panose="02020603050405020304" pitchFamily="18" charset="0"/>
                <a:cs typeface="Times New Roman" panose="02020603050405020304" pitchFamily="18" charset="0"/>
              </a:rPr>
              <a:t>Alkhafaji</a:t>
            </a:r>
            <a:r>
              <a:rPr lang="en-US" sz="2000" b="1" dirty="0">
                <a:latin typeface="Times New Roman" panose="02020603050405020304" pitchFamily="18" charset="0"/>
                <a:cs typeface="Times New Roman" panose="02020603050405020304" pitchFamily="18" charset="0"/>
              </a:rPr>
              <a:t>                           </a:t>
            </a:r>
            <a:br>
              <a:rPr lang="en-US" sz="2000" b="1" dirty="0">
                <a:latin typeface="Times New Roman" panose="02020603050405020304" pitchFamily="18" charset="0"/>
                <a:cs typeface="Times New Roman" panose="02020603050405020304" pitchFamily="18" charset="0"/>
              </a:rPr>
            </a:br>
            <a:r>
              <a:rPr lang="en-US" sz="2000" b="1" dirty="0">
                <a:latin typeface="Times New Roman" panose="02020603050405020304" pitchFamily="18" charset="0"/>
                <a:cs typeface="Times New Roman" panose="02020603050405020304" pitchFamily="18" charset="0"/>
              </a:rPr>
              <a:t>            Younis.Abdulridha@uomus.edu.iq</a:t>
            </a:r>
            <a:br>
              <a:rPr lang="en-US" sz="2000" b="1" dirty="0">
                <a:latin typeface="Times New Roman" panose="02020603050405020304" pitchFamily="18" charset="0"/>
                <a:cs typeface="Times New Roman" panose="02020603050405020304" pitchFamily="18" charset="0"/>
              </a:rPr>
            </a:br>
            <a:r>
              <a:rPr lang="en-US" sz="2000" b="1" dirty="0">
                <a:solidFill>
                  <a:srgbClr val="FF0000"/>
                </a:solidFill>
                <a:latin typeface="Times New Roman" panose="02020603050405020304" pitchFamily="18" charset="0"/>
                <a:cs typeface="Times New Roman" panose="02020603050405020304" pitchFamily="18" charset="0"/>
              </a:rPr>
              <a:t>  Lecture – 7–</a:t>
            </a:r>
            <a:endParaRPr lang="en-US" sz="2000" dirty="0">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12EFF59-1D37-C484-5BEE-114A3756D3B5}"/>
              </a:ext>
            </a:extLst>
          </p:cNvPr>
          <p:cNvPicPr>
            <a:picLocks noChangeAspect="1"/>
          </p:cNvPicPr>
          <p:nvPr/>
        </p:nvPicPr>
        <p:blipFill>
          <a:blip r:embed="rId2"/>
          <a:stretch>
            <a:fillRect/>
          </a:stretch>
        </p:blipFill>
        <p:spPr>
          <a:xfrm>
            <a:off x="280868" y="123825"/>
            <a:ext cx="1292464" cy="1412875"/>
          </a:xfrm>
          <a:prstGeom prst="rect">
            <a:avLst/>
          </a:prstGeom>
        </p:spPr>
      </p:pic>
      <p:pic>
        <p:nvPicPr>
          <p:cNvPr id="5" name="Picture 4">
            <a:extLst>
              <a:ext uri="{FF2B5EF4-FFF2-40B4-BE49-F238E27FC236}">
                <a16:creationId xmlns:a16="http://schemas.microsoft.com/office/drawing/2014/main" id="{2083EACC-733C-885C-A9E0-EFE11A081F53}"/>
              </a:ext>
            </a:extLst>
          </p:cNvPr>
          <p:cNvPicPr>
            <a:picLocks noChangeAspect="1"/>
          </p:cNvPicPr>
          <p:nvPr/>
        </p:nvPicPr>
        <p:blipFill>
          <a:blip r:embed="rId3"/>
          <a:stretch>
            <a:fillRect/>
          </a:stretch>
        </p:blipFill>
        <p:spPr>
          <a:xfrm>
            <a:off x="10575926" y="52673"/>
            <a:ext cx="1450974" cy="1426588"/>
          </a:xfrm>
          <a:prstGeom prst="rect">
            <a:avLst/>
          </a:prstGeom>
        </p:spPr>
      </p:pic>
      <p:pic>
        <p:nvPicPr>
          <p:cNvPr id="9" name="Content Placeholder 8">
            <a:extLst>
              <a:ext uri="{FF2B5EF4-FFF2-40B4-BE49-F238E27FC236}">
                <a16:creationId xmlns:a16="http://schemas.microsoft.com/office/drawing/2014/main" id="{2110C9CA-43DB-74C2-6C19-C587E76E1573}"/>
              </a:ext>
            </a:extLst>
          </p:cNvPr>
          <p:cNvPicPr>
            <a:picLocks noGrp="1" noChangeAspect="1"/>
          </p:cNvPicPr>
          <p:nvPr>
            <p:ph idx="1"/>
          </p:nvPr>
        </p:nvPicPr>
        <p:blipFill>
          <a:blip r:embed="rId4"/>
          <a:stretch>
            <a:fillRect/>
          </a:stretch>
        </p:blipFill>
        <p:spPr>
          <a:xfrm>
            <a:off x="6225116" y="1780305"/>
            <a:ext cx="5801784" cy="4941170"/>
          </a:xfrm>
          <a:prstGeom prst="rect">
            <a:avLst/>
          </a:prstGeom>
        </p:spPr>
      </p:pic>
      <p:pic>
        <p:nvPicPr>
          <p:cNvPr id="10" name="Picture 9">
            <a:extLst>
              <a:ext uri="{FF2B5EF4-FFF2-40B4-BE49-F238E27FC236}">
                <a16:creationId xmlns:a16="http://schemas.microsoft.com/office/drawing/2014/main" id="{F0821D8C-FE79-D73E-AA54-0728E47BAE21}"/>
              </a:ext>
            </a:extLst>
          </p:cNvPr>
          <p:cNvPicPr>
            <a:picLocks noChangeAspect="1"/>
          </p:cNvPicPr>
          <p:nvPr/>
        </p:nvPicPr>
        <p:blipFill>
          <a:blip r:embed="rId5"/>
          <a:stretch>
            <a:fillRect/>
          </a:stretch>
        </p:blipFill>
        <p:spPr>
          <a:xfrm>
            <a:off x="731533" y="1709153"/>
            <a:ext cx="5438103" cy="5133277"/>
          </a:xfrm>
          <a:prstGeom prst="rect">
            <a:avLst/>
          </a:prstGeom>
        </p:spPr>
      </p:pic>
    </p:spTree>
    <p:extLst>
      <p:ext uri="{BB962C8B-B14F-4D97-AF65-F5344CB8AC3E}">
        <p14:creationId xmlns:p14="http://schemas.microsoft.com/office/powerpoint/2010/main" val="2877525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EC1E217-76EE-DE2B-5CD2-60365D721ED8}"/>
              </a:ext>
            </a:extLst>
          </p:cNvPr>
          <p:cNvPicPr>
            <a:picLocks noGrp="1" noChangeAspect="1"/>
          </p:cNvPicPr>
          <p:nvPr>
            <p:ph idx="1"/>
          </p:nvPr>
        </p:nvPicPr>
        <p:blipFill>
          <a:blip r:embed="rId2"/>
          <a:stretch>
            <a:fillRect/>
          </a:stretch>
        </p:blipFill>
        <p:spPr>
          <a:xfrm>
            <a:off x="5723258" y="1848685"/>
            <a:ext cx="6200036" cy="4800600"/>
          </a:xfrm>
          <a:prstGeom prst="rect">
            <a:avLst/>
          </a:prstGeom>
        </p:spPr>
      </p:pic>
      <p:pic>
        <p:nvPicPr>
          <p:cNvPr id="7" name="Picture 6">
            <a:extLst>
              <a:ext uri="{FF2B5EF4-FFF2-40B4-BE49-F238E27FC236}">
                <a16:creationId xmlns:a16="http://schemas.microsoft.com/office/drawing/2014/main" id="{411DD31C-5F8E-B34C-9B81-7842589C18D6}"/>
              </a:ext>
            </a:extLst>
          </p:cNvPr>
          <p:cNvPicPr>
            <a:picLocks noChangeAspect="1"/>
          </p:cNvPicPr>
          <p:nvPr/>
        </p:nvPicPr>
        <p:blipFill>
          <a:blip r:embed="rId3"/>
          <a:stretch>
            <a:fillRect/>
          </a:stretch>
        </p:blipFill>
        <p:spPr>
          <a:xfrm>
            <a:off x="224589" y="208715"/>
            <a:ext cx="5490111" cy="3661861"/>
          </a:xfrm>
          <a:prstGeom prst="rect">
            <a:avLst/>
          </a:prstGeom>
        </p:spPr>
      </p:pic>
      <p:pic>
        <p:nvPicPr>
          <p:cNvPr id="8" name="Picture 7">
            <a:extLst>
              <a:ext uri="{FF2B5EF4-FFF2-40B4-BE49-F238E27FC236}">
                <a16:creationId xmlns:a16="http://schemas.microsoft.com/office/drawing/2014/main" id="{57B26BDE-F6D2-539A-4B9F-218848C3FA36}"/>
              </a:ext>
            </a:extLst>
          </p:cNvPr>
          <p:cNvPicPr>
            <a:picLocks noChangeAspect="1"/>
          </p:cNvPicPr>
          <p:nvPr/>
        </p:nvPicPr>
        <p:blipFill>
          <a:blip r:embed="rId4"/>
          <a:stretch>
            <a:fillRect/>
          </a:stretch>
        </p:blipFill>
        <p:spPr>
          <a:xfrm>
            <a:off x="0" y="3870576"/>
            <a:ext cx="5714700" cy="3873417"/>
          </a:xfrm>
          <a:prstGeom prst="rect">
            <a:avLst/>
          </a:prstGeom>
        </p:spPr>
      </p:pic>
    </p:spTree>
    <p:extLst>
      <p:ext uri="{BB962C8B-B14F-4D97-AF65-F5344CB8AC3E}">
        <p14:creationId xmlns:p14="http://schemas.microsoft.com/office/powerpoint/2010/main" val="3635219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655</Words>
  <Application>Microsoft Office PowerPoint</Application>
  <PresentationFormat>Widescreen</PresentationFormat>
  <Paragraphs>61</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Department of Anesthesia Techniques  Prof . Dr. Younis A. Alkhafaji          Assistant teacher. Zainab Muhammad   Lecture – 7–</vt:lpstr>
      <vt:lpstr>Department of Anesthesia Techniques          Title of the lecture:- Bone  &amp; Cartilage            Prof. Dr. Younis A. Alkhafaji                                        Younis.Abdulridha@uomus.edu.iq   Lecture – 7–</vt:lpstr>
      <vt:lpstr>Department of Anesthesia Techniques          Title of the lecture:- Bone  &amp; Cartilage            Prof. Dr. Younis A. Alkhafaji                                        Younis.Abdulridha@uomus.edu.iq   Lecture – 7–</vt:lpstr>
      <vt:lpstr>Department of Anesthesia Techniques          Title of the lecture:- Bone  &amp; Cartilage            Prof. Dr. Younis A. Alkhafaji                                        Younis.Abdulridha@uomus.edu.iq   Lecture – 7–</vt:lpstr>
      <vt:lpstr>Department of Anesthesia Techniques          Title of the lecture:- Bone  &amp; Cartilage            Prof. Dr. Younis A. Alkhafaji                                        Younis.Abdulridha@uomus.edu.iq   Lecture – 7–</vt:lpstr>
      <vt:lpstr>Department of Anesthesia Techniques          Title of the lecture:- Bone  &amp; Cartilage            Prof. Dr. Younis A. Alkhafaji                                        Younis.Abdulridha@uomus.edu.iq   Lecture – 7–</vt:lpstr>
      <vt:lpstr>Department of Anesthesia Techniques          Title of the lecture:- Bone  &amp; Cartilage            Prof. Dr. Younis A. Alkhafaji                                        Younis.Abdulridha@uomus.edu.iq   Lecture – 7–</vt:lpstr>
      <vt:lpstr>Department of Anesthesia Techniques          Title of the lecture:- Bone  &amp; Cartilage            Prof. Dr. Younis A. Alkhafaji                                        Younis.Abdulridha@uomus.edu.iq   Lecture – 7–</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Department of Anesthesia Techniques          Title of the lecture:- Bone  &amp; Cartilage            Prof. Dr. Younis A. Alkhafaji                                        Younis.Abdulridha@uomus.edu.iq   Lecture – 7–</dc:title>
  <dc:creator>younis</dc:creator>
  <cp:lastModifiedBy>Lenovo</cp:lastModifiedBy>
  <cp:revision>5</cp:revision>
  <dcterms:created xsi:type="dcterms:W3CDTF">2024-01-25T18:12:15Z</dcterms:created>
  <dcterms:modified xsi:type="dcterms:W3CDTF">2025-02-05T09:03:12Z</dcterms:modified>
</cp:coreProperties>
</file>