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0" r:id="rId4"/>
    <p:sldId id="258" r:id="rId5"/>
    <p:sldId id="259"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98" d="100"/>
          <a:sy n="98" d="100"/>
        </p:scale>
        <p:origin x="-11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09/08/1446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09/08/1446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09/08/1446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09/08/1446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09/08/1446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09/08/1446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09/08/1446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44624"/>
            <a:ext cx="8856984" cy="1470025"/>
          </a:xfrm>
        </p:spPr>
        <p:txBody>
          <a:bodyPr>
            <a:normAutofit/>
          </a:bodyPr>
          <a:lstStyle/>
          <a:p>
            <a:r>
              <a:rPr lang="en-US" sz="2000" b="1" dirty="0">
                <a:solidFill>
                  <a:prstClr val="black"/>
                </a:solidFill>
                <a:latin typeface="Times New Roman" panose="02020603050405020304" pitchFamily="18" charset="0"/>
                <a:cs typeface="Times New Roman" panose="02020603050405020304" pitchFamily="18" charset="0"/>
              </a:rPr>
              <a:t>Department of Anesthesia Techniques </a:t>
            </a:r>
            <a:br>
              <a:rPr lang="en-US" sz="2000" b="1" dirty="0">
                <a:solidFill>
                  <a:prstClr val="black"/>
                </a:solidFill>
                <a:latin typeface="Times New Roman" panose="02020603050405020304" pitchFamily="18" charset="0"/>
                <a:cs typeface="Times New Roman" panose="02020603050405020304" pitchFamily="18" charset="0"/>
              </a:rPr>
            </a:br>
            <a:r>
              <a:rPr lang="en-US" sz="2000" b="1" dirty="0" smtClean="0">
                <a:solidFill>
                  <a:prstClr val="black"/>
                </a:solidFill>
                <a:latin typeface="Times New Roman" panose="02020603050405020304" pitchFamily="18" charset="0"/>
                <a:cs typeface="Times New Roman" panose="02020603050405020304" pitchFamily="18" charset="0"/>
              </a:rPr>
              <a:t>Title </a:t>
            </a:r>
            <a:r>
              <a:rPr lang="en-US" sz="2000" b="1" dirty="0">
                <a:solidFill>
                  <a:prstClr val="black"/>
                </a:solidFill>
                <a:latin typeface="Times New Roman" panose="02020603050405020304" pitchFamily="18" charset="0"/>
                <a:cs typeface="Times New Roman" panose="02020603050405020304" pitchFamily="18" charset="0"/>
              </a:rPr>
              <a:t>of the lecture:- </a:t>
            </a:r>
            <a:r>
              <a:rPr lang="en-US" sz="2000" b="1" dirty="0" smtClean="0">
                <a:solidFill>
                  <a:prstClr val="black"/>
                </a:solidFill>
                <a:latin typeface="Times New Roman" panose="02020603050405020304" pitchFamily="18" charset="0"/>
                <a:cs typeface="Times New Roman" panose="02020603050405020304" pitchFamily="18" charset="0"/>
              </a:rPr>
              <a:t>DNA </a:t>
            </a:r>
            <a:r>
              <a:rPr lang="en-US" sz="2000" b="1" dirty="0" smtClean="0">
                <a:solidFill>
                  <a:prstClr val="black"/>
                </a:solidFill>
                <a:latin typeface="Times New Roman" panose="02020603050405020304" pitchFamily="18" charset="0"/>
                <a:cs typeface="Times New Roman" panose="02020603050405020304" pitchFamily="18" charset="0"/>
              </a:rPr>
              <a:t>Replication</a:t>
            </a:r>
            <a:br>
              <a:rPr lang="en-US" sz="2000" b="1" dirty="0" smtClean="0">
                <a:solidFill>
                  <a:prstClr val="black"/>
                </a:solidFill>
                <a:latin typeface="Times New Roman" panose="02020603050405020304" pitchFamily="18" charset="0"/>
                <a:cs typeface="Times New Roman" panose="02020603050405020304" pitchFamily="18" charset="0"/>
              </a:rPr>
            </a:br>
            <a:r>
              <a:rPr lang="en-US" sz="1800" b="1" dirty="0" err="1">
                <a:solidFill>
                  <a:prstClr val="black"/>
                </a:solidFill>
                <a:latin typeface="Times New Roman" panose="02020603050405020304" pitchFamily="18" charset="0"/>
                <a:cs typeface="Times New Roman" panose="02020603050405020304" pitchFamily="18" charset="0"/>
              </a:rPr>
              <a:t>Dr</a:t>
            </a:r>
            <a:r>
              <a:rPr lang="en-US" sz="1800" b="1" dirty="0">
                <a:solidFill>
                  <a:prstClr val="black"/>
                </a:solidFill>
                <a:latin typeface="Times New Roman" panose="02020603050405020304" pitchFamily="18" charset="0"/>
                <a:cs typeface="Times New Roman" panose="02020603050405020304" pitchFamily="18" charset="0"/>
              </a:rPr>
              <a:t> Mohammed </a:t>
            </a:r>
            <a:r>
              <a:rPr lang="en-US" sz="1800" b="1" dirty="0" err="1">
                <a:solidFill>
                  <a:prstClr val="black"/>
                </a:solidFill>
                <a:latin typeface="Times New Roman" panose="02020603050405020304" pitchFamily="18" charset="0"/>
                <a:cs typeface="Times New Roman" panose="02020603050405020304" pitchFamily="18" charset="0"/>
              </a:rPr>
              <a:t>Jasim</a:t>
            </a:r>
            <a:r>
              <a:rPr lang="en-US" sz="1800" b="1" dirty="0">
                <a:solidFill>
                  <a:prstClr val="black"/>
                </a:solidFill>
                <a:latin typeface="Times New Roman" panose="02020603050405020304" pitchFamily="18" charset="0"/>
                <a:cs typeface="Times New Roman" panose="02020603050405020304" pitchFamily="18" charset="0"/>
              </a:rPr>
              <a:t> </a:t>
            </a:r>
            <a:r>
              <a:rPr lang="en-US" sz="1800" b="1" dirty="0" err="1">
                <a:solidFill>
                  <a:prstClr val="black"/>
                </a:solidFill>
                <a:latin typeface="Times New Roman" panose="02020603050405020304" pitchFamily="18" charset="0"/>
                <a:cs typeface="Times New Roman" panose="02020603050405020304" pitchFamily="18" charset="0"/>
              </a:rPr>
              <a:t>Khulaif</a:t>
            </a:r>
            <a:r>
              <a:rPr lang="en-US" sz="1800" b="1" dirty="0">
                <a:solidFill>
                  <a:prstClr val="black"/>
                </a:solidFill>
                <a:latin typeface="Times New Roman" panose="02020603050405020304" pitchFamily="18" charset="0"/>
                <a:cs typeface="Times New Roman" panose="02020603050405020304" pitchFamily="18" charset="0"/>
              </a:rPr>
              <a:t/>
            </a:r>
            <a:br>
              <a:rPr lang="en-US" sz="1800" b="1" dirty="0">
                <a:solidFill>
                  <a:prstClr val="black"/>
                </a:solidFill>
                <a:latin typeface="Times New Roman" panose="02020603050405020304" pitchFamily="18" charset="0"/>
                <a:cs typeface="Times New Roman" panose="02020603050405020304" pitchFamily="18" charset="0"/>
              </a:rPr>
            </a:br>
            <a:r>
              <a:rPr lang="en-US" sz="1800" b="1" dirty="0">
                <a:solidFill>
                  <a:prstClr val="black"/>
                </a:solidFill>
                <a:latin typeface="Times New Roman" panose="02020603050405020304" pitchFamily="18" charset="0"/>
                <a:cs typeface="Times New Roman" panose="02020603050405020304" pitchFamily="18" charset="0"/>
              </a:rPr>
              <a:t>Ph.D. Medical </a:t>
            </a:r>
            <a:r>
              <a:rPr lang="en-US" sz="1800" b="1" dirty="0" err="1">
                <a:solidFill>
                  <a:prstClr val="black"/>
                </a:solidFill>
                <a:latin typeface="Times New Roman" panose="02020603050405020304" pitchFamily="18" charset="0"/>
                <a:cs typeface="Times New Roman" panose="02020603050405020304" pitchFamily="18" charset="0"/>
              </a:rPr>
              <a:t>Microbilogy</a:t>
            </a:r>
            <a:endParaRPr lang="en-US" sz="2800" b="1" dirty="0">
              <a:solidFill>
                <a:srgbClr val="0070C0"/>
              </a:solidFill>
            </a:endParaRPr>
          </a:p>
        </p:txBody>
      </p:sp>
      <p:sp>
        <p:nvSpPr>
          <p:cNvPr id="3" name="Subtitle 2"/>
          <p:cNvSpPr>
            <a:spLocks noGrp="1"/>
          </p:cNvSpPr>
          <p:nvPr>
            <p:ph type="subTitle" idx="1"/>
          </p:nvPr>
        </p:nvSpPr>
        <p:spPr>
          <a:xfrm>
            <a:off x="323528" y="1663430"/>
            <a:ext cx="8352928" cy="4717898"/>
          </a:xfrm>
        </p:spPr>
        <p:txBody>
          <a:bodyPr>
            <a:normAutofit/>
          </a:bodyPr>
          <a:lstStyle/>
          <a:p>
            <a:pPr lvl="0" algn="l" rtl="0">
              <a:lnSpc>
                <a:spcPct val="90000"/>
              </a:lnSpc>
              <a:spcBef>
                <a:spcPts val="1000"/>
              </a:spcBef>
            </a:pPr>
            <a:r>
              <a:rPr lang="en-US" sz="2000" b="1" dirty="0">
                <a:solidFill>
                  <a:srgbClr val="FF0000"/>
                </a:solidFill>
                <a:latin typeface="Times New Roman" panose="02020603050405020304" pitchFamily="18" charset="0"/>
                <a:cs typeface="Times New Roman" panose="02020603050405020304" pitchFamily="18" charset="0"/>
              </a:rPr>
              <a:t>DNA Replication</a:t>
            </a:r>
          </a:p>
          <a:p>
            <a:pPr lvl="0" algn="l" rtl="0">
              <a:lnSpc>
                <a:spcPct val="90000"/>
              </a:lnSpc>
              <a:spcBef>
                <a:spcPts val="1000"/>
              </a:spcBef>
            </a:pPr>
            <a:r>
              <a:rPr lang="en-US" sz="2000" b="1" dirty="0">
                <a:solidFill>
                  <a:srgbClr val="FF0000"/>
                </a:solidFill>
                <a:latin typeface="Times New Roman" panose="02020603050405020304" pitchFamily="18" charset="0"/>
                <a:cs typeface="Times New Roman" panose="02020603050405020304" pitchFamily="18" charset="0"/>
              </a:rPr>
              <a:t>Replication is the process by which a double-stranded DNA molecule is copied to produce two identical DNA molecules.</a:t>
            </a:r>
          </a:p>
          <a:p>
            <a:pPr lvl="0" algn="l" rtl="0">
              <a:lnSpc>
                <a:spcPct val="90000"/>
              </a:lnSpc>
              <a:spcBef>
                <a:spcPts val="1000"/>
              </a:spcBef>
            </a:pP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a:solidFill>
                  <a:srgbClr val="FF0000"/>
                </a:solidFill>
                <a:latin typeface="Times New Roman" panose="02020603050405020304" pitchFamily="18" charset="0"/>
                <a:cs typeface="Times New Roman" panose="02020603050405020304" pitchFamily="18" charset="0"/>
              </a:rPr>
              <a:t>Each strand of the double-stranded DNA molecule serves as a template for the synthesis of the new DNA   molecule.</a:t>
            </a:r>
          </a:p>
          <a:p>
            <a:pPr lvl="0" algn="l" rtl="0">
              <a:lnSpc>
                <a:spcPct val="90000"/>
              </a:lnSpc>
              <a:spcBef>
                <a:spcPts val="1000"/>
              </a:spcBef>
            </a:pPr>
            <a:r>
              <a:rPr lang="en-US" sz="2000" b="1" dirty="0">
                <a:solidFill>
                  <a:srgbClr val="FF0000"/>
                </a:solidFill>
                <a:latin typeface="Times New Roman" panose="02020603050405020304" pitchFamily="18" charset="0"/>
                <a:cs typeface="Times New Roman" panose="02020603050405020304" pitchFamily="18" charset="0"/>
              </a:rPr>
              <a:t>♣ DNA strands are antiparallel – they have opposite directions    </a:t>
            </a:r>
          </a:p>
          <a:p>
            <a:pPr lvl="0" algn="l" rtl="0">
              <a:lnSpc>
                <a:spcPct val="90000"/>
              </a:lnSpc>
              <a:spcBef>
                <a:spcPts val="1000"/>
              </a:spcBef>
            </a:pPr>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dirty="0">
                <a:solidFill>
                  <a:srgbClr val="FF0000"/>
                </a:solidFill>
                <a:latin typeface="Times New Roman" panose="02020603050405020304" pitchFamily="18" charset="0"/>
                <a:cs typeface="Times New Roman" panose="02020603050405020304" pitchFamily="18" charset="0"/>
              </a:rPr>
              <a:t>The process of DNA replication, include three steps are initiation, elongation and termination.</a:t>
            </a:r>
          </a:p>
          <a:p>
            <a:endParaRPr lang="en-US" dirty="0">
              <a:solidFill>
                <a:srgbClr val="FF0000"/>
              </a:solidFill>
            </a:endParaRPr>
          </a:p>
        </p:txBody>
      </p:sp>
      <p:pic>
        <p:nvPicPr>
          <p:cNvPr id="4" name="Picture 3">
            <a:extLst>
              <a:ext uri="{FF2B5EF4-FFF2-40B4-BE49-F238E27FC236}">
                <a16:creationId xmlns:a16="http://schemas.microsoft.com/office/drawing/2014/main" xmlns="" id="{1F0C6C79-23B4-90C3-D235-5AE79B600851}"/>
              </a:ext>
            </a:extLst>
          </p:cNvPr>
          <p:cNvPicPr>
            <a:picLocks noChangeAspect="1"/>
          </p:cNvPicPr>
          <p:nvPr/>
        </p:nvPicPr>
        <p:blipFill>
          <a:blip r:embed="rId2"/>
          <a:stretch>
            <a:fillRect/>
          </a:stretch>
        </p:blipFill>
        <p:spPr>
          <a:xfrm>
            <a:off x="316936" y="189268"/>
            <a:ext cx="1292464" cy="1304657"/>
          </a:xfrm>
          <a:prstGeom prst="rect">
            <a:avLst/>
          </a:prstGeom>
        </p:spPr>
      </p:pic>
      <p:pic>
        <p:nvPicPr>
          <p:cNvPr id="5" name="Picture 4">
            <a:extLst>
              <a:ext uri="{FF2B5EF4-FFF2-40B4-BE49-F238E27FC236}">
                <a16:creationId xmlns:a16="http://schemas.microsoft.com/office/drawing/2014/main" xmlns="" id="{24F9E445-F3EF-55B1-E524-06B69EE12D70}"/>
              </a:ext>
            </a:extLst>
          </p:cNvPr>
          <p:cNvPicPr>
            <a:picLocks noChangeAspect="1"/>
          </p:cNvPicPr>
          <p:nvPr/>
        </p:nvPicPr>
        <p:blipFill>
          <a:blip r:embed="rId3"/>
          <a:stretch>
            <a:fillRect/>
          </a:stretch>
        </p:blipFill>
        <p:spPr>
          <a:xfrm>
            <a:off x="7092280" y="156116"/>
            <a:ext cx="1152128" cy="1426588"/>
          </a:xfrm>
          <a:prstGeom prst="rect">
            <a:avLst/>
          </a:prstGeom>
        </p:spPr>
      </p:pic>
    </p:spTree>
    <p:extLst>
      <p:ext uri="{BB962C8B-B14F-4D97-AF65-F5344CB8AC3E}">
        <p14:creationId xmlns:p14="http://schemas.microsoft.com/office/powerpoint/2010/main" val="4026048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a:solidFill>
                  <a:prstClr val="black"/>
                </a:solidFill>
                <a:latin typeface="Times New Roman" panose="02020603050405020304" pitchFamily="18" charset="0"/>
                <a:cs typeface="Times New Roman" panose="02020603050405020304" pitchFamily="18" charset="0"/>
              </a:rPr>
              <a:t>Department of Anesthesia Techniques </a:t>
            </a:r>
            <a:br>
              <a:rPr lang="en-US" sz="2000" b="1" dirty="0">
                <a:solidFill>
                  <a:prstClr val="black"/>
                </a:solidFill>
                <a:latin typeface="Times New Roman" panose="02020603050405020304" pitchFamily="18" charset="0"/>
                <a:cs typeface="Times New Roman" panose="02020603050405020304" pitchFamily="18" charset="0"/>
              </a:rPr>
            </a:br>
            <a:r>
              <a:rPr lang="en-US" sz="2000" b="1" dirty="0">
                <a:solidFill>
                  <a:prstClr val="black"/>
                </a:solidFill>
                <a:latin typeface="Times New Roman" panose="02020603050405020304" pitchFamily="18" charset="0"/>
                <a:cs typeface="Times New Roman" panose="02020603050405020304" pitchFamily="18" charset="0"/>
              </a:rPr>
              <a:t>Title of the lecture:- DNA Replication</a:t>
            </a:r>
            <a:br>
              <a:rPr lang="en-US" sz="2000" b="1" dirty="0">
                <a:solidFill>
                  <a:prstClr val="black"/>
                </a:solidFill>
                <a:latin typeface="Times New Roman" panose="02020603050405020304" pitchFamily="18" charset="0"/>
                <a:cs typeface="Times New Roman" panose="02020603050405020304" pitchFamily="18" charset="0"/>
              </a:rPr>
            </a:br>
            <a:r>
              <a:rPr lang="en-US" sz="1800" b="1" dirty="0" err="1">
                <a:solidFill>
                  <a:prstClr val="black"/>
                </a:solidFill>
                <a:latin typeface="Times New Roman" panose="02020603050405020304" pitchFamily="18" charset="0"/>
                <a:cs typeface="Times New Roman" panose="02020603050405020304" pitchFamily="18" charset="0"/>
              </a:rPr>
              <a:t>Dr</a:t>
            </a:r>
            <a:r>
              <a:rPr lang="en-US" sz="1800" b="1" dirty="0">
                <a:solidFill>
                  <a:prstClr val="black"/>
                </a:solidFill>
                <a:latin typeface="Times New Roman" panose="02020603050405020304" pitchFamily="18" charset="0"/>
                <a:cs typeface="Times New Roman" panose="02020603050405020304" pitchFamily="18" charset="0"/>
              </a:rPr>
              <a:t> Mohammed </a:t>
            </a:r>
            <a:r>
              <a:rPr lang="en-US" sz="1800" b="1" dirty="0" err="1">
                <a:solidFill>
                  <a:prstClr val="black"/>
                </a:solidFill>
                <a:latin typeface="Times New Roman" panose="02020603050405020304" pitchFamily="18" charset="0"/>
                <a:cs typeface="Times New Roman" panose="02020603050405020304" pitchFamily="18" charset="0"/>
              </a:rPr>
              <a:t>Jasim</a:t>
            </a:r>
            <a:r>
              <a:rPr lang="en-US" sz="1800" b="1" dirty="0">
                <a:solidFill>
                  <a:prstClr val="black"/>
                </a:solidFill>
                <a:latin typeface="Times New Roman" panose="02020603050405020304" pitchFamily="18" charset="0"/>
                <a:cs typeface="Times New Roman" panose="02020603050405020304" pitchFamily="18" charset="0"/>
              </a:rPr>
              <a:t> </a:t>
            </a:r>
            <a:r>
              <a:rPr lang="en-US" sz="1800" b="1" dirty="0" err="1">
                <a:solidFill>
                  <a:prstClr val="black"/>
                </a:solidFill>
                <a:latin typeface="Times New Roman" panose="02020603050405020304" pitchFamily="18" charset="0"/>
                <a:cs typeface="Times New Roman" panose="02020603050405020304" pitchFamily="18" charset="0"/>
              </a:rPr>
              <a:t>Khulaif</a:t>
            </a:r>
            <a:r>
              <a:rPr lang="en-US" sz="1800" b="1" dirty="0">
                <a:solidFill>
                  <a:prstClr val="black"/>
                </a:solidFill>
                <a:latin typeface="Times New Roman" panose="02020603050405020304" pitchFamily="18" charset="0"/>
                <a:cs typeface="Times New Roman" panose="02020603050405020304" pitchFamily="18" charset="0"/>
              </a:rPr>
              <a:t/>
            </a:r>
            <a:br>
              <a:rPr lang="en-US" sz="1800" b="1" dirty="0">
                <a:solidFill>
                  <a:prstClr val="black"/>
                </a:solidFill>
                <a:latin typeface="Times New Roman" panose="02020603050405020304" pitchFamily="18" charset="0"/>
                <a:cs typeface="Times New Roman" panose="02020603050405020304" pitchFamily="18" charset="0"/>
              </a:rPr>
            </a:br>
            <a:r>
              <a:rPr lang="en-US" sz="1800" b="1" dirty="0">
                <a:solidFill>
                  <a:prstClr val="black"/>
                </a:solidFill>
                <a:latin typeface="Times New Roman" panose="02020603050405020304" pitchFamily="18" charset="0"/>
                <a:cs typeface="Times New Roman" panose="02020603050405020304" pitchFamily="18" charset="0"/>
              </a:rPr>
              <a:t>Ph.D. Medical </a:t>
            </a:r>
            <a:r>
              <a:rPr lang="en-US" sz="1800" b="1" dirty="0" err="1">
                <a:solidFill>
                  <a:prstClr val="black"/>
                </a:solidFill>
                <a:latin typeface="Times New Roman" panose="02020603050405020304" pitchFamily="18" charset="0"/>
                <a:cs typeface="Times New Roman" panose="02020603050405020304" pitchFamily="18" charset="0"/>
              </a:rPr>
              <a:t>Microbilogy</a:t>
            </a:r>
            <a:endParaRPr lang="en-US" dirty="0"/>
          </a:p>
        </p:txBody>
      </p:sp>
      <p:sp>
        <p:nvSpPr>
          <p:cNvPr id="3" name="Content Placeholder 2"/>
          <p:cNvSpPr>
            <a:spLocks noGrp="1"/>
          </p:cNvSpPr>
          <p:nvPr>
            <p:ph idx="1"/>
          </p:nvPr>
        </p:nvSpPr>
        <p:spPr/>
        <p:txBody>
          <a:bodyPr/>
          <a:lstStyle/>
          <a:p>
            <a:pPr marL="0" lvl="0" indent="0" algn="l" rtl="0">
              <a:lnSpc>
                <a:spcPct val="90000"/>
              </a:lnSpc>
              <a:spcBef>
                <a:spcPts val="1000"/>
              </a:spcBef>
              <a:buNone/>
            </a:pPr>
            <a:r>
              <a:rPr lang="en-US" sz="2800" b="1" dirty="0">
                <a:solidFill>
                  <a:srgbClr val="FF0000"/>
                </a:solidFill>
                <a:latin typeface="Times New Roman" panose="02020603050405020304" pitchFamily="18" charset="0"/>
                <a:cs typeface="Times New Roman" panose="02020603050405020304" pitchFamily="18" charset="0"/>
              </a:rPr>
              <a:t>Steps of DNA replication</a:t>
            </a:r>
          </a:p>
          <a:p>
            <a:pPr marL="0" lvl="0" indent="0" algn="l" rtl="0">
              <a:lnSpc>
                <a:spcPct val="90000"/>
              </a:lnSpc>
              <a:spcBef>
                <a:spcPts val="1000"/>
              </a:spcBef>
              <a:buNone/>
            </a:pPr>
            <a:r>
              <a:rPr lang="en-US" sz="2600" b="1" dirty="0">
                <a:solidFill>
                  <a:srgbClr val="FF0000"/>
                </a:solidFill>
                <a:latin typeface="Times New Roman" panose="02020603050405020304" pitchFamily="18" charset="0"/>
                <a:cs typeface="Times New Roman" panose="02020603050405020304" pitchFamily="18" charset="0"/>
              </a:rPr>
              <a:t>►Initiation </a:t>
            </a:r>
          </a:p>
          <a:p>
            <a:pPr marL="0" lvl="0" indent="0" algn="l" rtl="0">
              <a:lnSpc>
                <a:spcPct val="90000"/>
              </a:lnSpc>
              <a:spcBef>
                <a:spcPts val="1000"/>
              </a:spcBef>
              <a:buNone/>
            </a:pPr>
            <a:r>
              <a:rPr lang="en-US" sz="2600" b="1" dirty="0">
                <a:solidFill>
                  <a:srgbClr val="FF0000"/>
                </a:solidFill>
                <a:latin typeface="Times New Roman" panose="02020603050405020304" pitchFamily="18" charset="0"/>
                <a:cs typeface="Times New Roman" panose="02020603050405020304" pitchFamily="18" charset="0"/>
              </a:rPr>
              <a:t>► Begins at special sites along DNA called origins of replication where 2 strands open &amp; separate making  a replication fork</a:t>
            </a:r>
          </a:p>
          <a:p>
            <a:pPr marL="0" lvl="0" indent="0" algn="l" rtl="0">
              <a:lnSpc>
                <a:spcPct val="90000"/>
              </a:lnSpc>
              <a:spcBef>
                <a:spcPts val="1000"/>
              </a:spcBef>
              <a:buNone/>
            </a:pPr>
            <a:r>
              <a:rPr lang="en-US" sz="2600" b="1" dirty="0">
                <a:solidFill>
                  <a:srgbClr val="FF0000"/>
                </a:solidFill>
                <a:latin typeface="Times New Roman" panose="02020603050405020304" pitchFamily="18" charset="0"/>
                <a:cs typeface="Times New Roman" panose="02020603050405020304" pitchFamily="18" charset="0"/>
              </a:rPr>
              <a:t>► DNA helicase breaks the hydrogen bonds between two DNA strands</a:t>
            </a:r>
          </a:p>
          <a:p>
            <a:pPr marL="0" lvl="0" indent="0" algn="l" rtl="0">
              <a:lnSpc>
                <a:spcPct val="90000"/>
              </a:lnSpc>
              <a:spcBef>
                <a:spcPts val="1000"/>
              </a:spcBef>
              <a:buNone/>
            </a:pPr>
            <a:endParaRPr lang="en-US" sz="2600" b="1"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3315002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a:solidFill>
                  <a:prstClr val="black"/>
                </a:solidFill>
                <a:latin typeface="Times New Roman" panose="02020603050405020304" pitchFamily="18" charset="0"/>
                <a:cs typeface="Times New Roman" panose="02020603050405020304" pitchFamily="18" charset="0"/>
              </a:rPr>
              <a:t>Department of Anesthesia Techniques </a:t>
            </a:r>
            <a:br>
              <a:rPr lang="en-US" sz="2000" b="1" dirty="0">
                <a:solidFill>
                  <a:prstClr val="black"/>
                </a:solidFill>
                <a:latin typeface="Times New Roman" panose="02020603050405020304" pitchFamily="18" charset="0"/>
                <a:cs typeface="Times New Roman" panose="02020603050405020304" pitchFamily="18" charset="0"/>
              </a:rPr>
            </a:br>
            <a:r>
              <a:rPr lang="en-US" sz="2000" b="1" dirty="0">
                <a:solidFill>
                  <a:prstClr val="black"/>
                </a:solidFill>
                <a:latin typeface="Times New Roman" panose="02020603050405020304" pitchFamily="18" charset="0"/>
                <a:cs typeface="Times New Roman" panose="02020603050405020304" pitchFamily="18" charset="0"/>
              </a:rPr>
              <a:t>Title of the lecture:- DNA Replication</a:t>
            </a:r>
            <a:br>
              <a:rPr lang="en-US" sz="2000" b="1" dirty="0">
                <a:solidFill>
                  <a:prstClr val="black"/>
                </a:solidFill>
                <a:latin typeface="Times New Roman" panose="02020603050405020304" pitchFamily="18" charset="0"/>
                <a:cs typeface="Times New Roman" panose="02020603050405020304" pitchFamily="18" charset="0"/>
              </a:rPr>
            </a:br>
            <a:r>
              <a:rPr lang="en-US" sz="1800" b="1" dirty="0" err="1">
                <a:solidFill>
                  <a:prstClr val="black"/>
                </a:solidFill>
                <a:latin typeface="Times New Roman" panose="02020603050405020304" pitchFamily="18" charset="0"/>
                <a:cs typeface="Times New Roman" panose="02020603050405020304" pitchFamily="18" charset="0"/>
              </a:rPr>
              <a:t>Dr</a:t>
            </a:r>
            <a:r>
              <a:rPr lang="en-US" sz="1800" b="1" dirty="0">
                <a:solidFill>
                  <a:prstClr val="black"/>
                </a:solidFill>
                <a:latin typeface="Times New Roman" panose="02020603050405020304" pitchFamily="18" charset="0"/>
                <a:cs typeface="Times New Roman" panose="02020603050405020304" pitchFamily="18" charset="0"/>
              </a:rPr>
              <a:t> Mohammed </a:t>
            </a:r>
            <a:r>
              <a:rPr lang="en-US" sz="1800" b="1" dirty="0" err="1">
                <a:solidFill>
                  <a:prstClr val="black"/>
                </a:solidFill>
                <a:latin typeface="Times New Roman" panose="02020603050405020304" pitchFamily="18" charset="0"/>
                <a:cs typeface="Times New Roman" panose="02020603050405020304" pitchFamily="18" charset="0"/>
              </a:rPr>
              <a:t>Jasim</a:t>
            </a:r>
            <a:r>
              <a:rPr lang="en-US" sz="1800" b="1" dirty="0">
                <a:solidFill>
                  <a:prstClr val="black"/>
                </a:solidFill>
                <a:latin typeface="Times New Roman" panose="02020603050405020304" pitchFamily="18" charset="0"/>
                <a:cs typeface="Times New Roman" panose="02020603050405020304" pitchFamily="18" charset="0"/>
              </a:rPr>
              <a:t> </a:t>
            </a:r>
            <a:r>
              <a:rPr lang="en-US" sz="1800" b="1" dirty="0" err="1">
                <a:solidFill>
                  <a:prstClr val="black"/>
                </a:solidFill>
                <a:latin typeface="Times New Roman" panose="02020603050405020304" pitchFamily="18" charset="0"/>
                <a:cs typeface="Times New Roman" panose="02020603050405020304" pitchFamily="18" charset="0"/>
              </a:rPr>
              <a:t>Khulaif</a:t>
            </a:r>
            <a:r>
              <a:rPr lang="en-US" sz="1800" b="1" dirty="0">
                <a:solidFill>
                  <a:prstClr val="black"/>
                </a:solidFill>
                <a:latin typeface="Times New Roman" panose="02020603050405020304" pitchFamily="18" charset="0"/>
                <a:cs typeface="Times New Roman" panose="02020603050405020304" pitchFamily="18" charset="0"/>
              </a:rPr>
              <a:t/>
            </a:r>
            <a:br>
              <a:rPr lang="en-US" sz="1800" b="1" dirty="0">
                <a:solidFill>
                  <a:prstClr val="black"/>
                </a:solidFill>
                <a:latin typeface="Times New Roman" panose="02020603050405020304" pitchFamily="18" charset="0"/>
                <a:cs typeface="Times New Roman" panose="02020603050405020304" pitchFamily="18" charset="0"/>
              </a:rPr>
            </a:br>
            <a:r>
              <a:rPr lang="en-US" sz="1800" b="1" dirty="0">
                <a:solidFill>
                  <a:prstClr val="black"/>
                </a:solidFill>
                <a:latin typeface="Times New Roman" panose="02020603050405020304" pitchFamily="18" charset="0"/>
                <a:cs typeface="Times New Roman" panose="02020603050405020304" pitchFamily="18" charset="0"/>
              </a:rPr>
              <a:t>Ph.D. Medical </a:t>
            </a:r>
            <a:r>
              <a:rPr lang="en-US" sz="1800" b="1" dirty="0" err="1">
                <a:solidFill>
                  <a:prstClr val="black"/>
                </a:solidFill>
                <a:latin typeface="Times New Roman" panose="02020603050405020304" pitchFamily="18" charset="0"/>
                <a:cs typeface="Times New Roman" panose="02020603050405020304" pitchFamily="18" charset="0"/>
              </a:rPr>
              <a:t>Microbilogy</a:t>
            </a:r>
            <a:endParaRPr lang="en-US" dirty="0"/>
          </a:p>
        </p:txBody>
      </p:sp>
      <p:pic>
        <p:nvPicPr>
          <p:cNvPr id="4" name="Content Placeholder 3">
            <a:extLst>
              <a:ext uri="{FF2B5EF4-FFF2-40B4-BE49-F238E27FC236}">
                <a16:creationId xmlns:a16="http://schemas.microsoft.com/office/drawing/2014/main" xmlns="" id="{84BC235B-B5BD-07BD-035A-6F0F7EC6BE4D}"/>
              </a:ext>
            </a:extLst>
          </p:cNvPr>
          <p:cNvPicPr>
            <a:picLocks noGrp="1" noChangeAspect="1"/>
          </p:cNvPicPr>
          <p:nvPr>
            <p:ph idx="1"/>
          </p:nvPr>
        </p:nvPicPr>
        <p:blipFill>
          <a:blip r:embed="rId2"/>
          <a:stretch>
            <a:fillRect/>
          </a:stretch>
        </p:blipFill>
        <p:spPr>
          <a:xfrm>
            <a:off x="323529" y="1556792"/>
            <a:ext cx="8496943" cy="4680519"/>
          </a:xfrm>
          <a:prstGeom prst="rect">
            <a:avLst/>
          </a:prstGeom>
        </p:spPr>
      </p:pic>
    </p:spTree>
    <p:extLst>
      <p:ext uri="{BB962C8B-B14F-4D97-AF65-F5344CB8AC3E}">
        <p14:creationId xmlns:p14="http://schemas.microsoft.com/office/powerpoint/2010/main" val="4083030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a:solidFill>
                  <a:prstClr val="black"/>
                </a:solidFill>
                <a:latin typeface="Times New Roman" panose="02020603050405020304" pitchFamily="18" charset="0"/>
                <a:cs typeface="Times New Roman" panose="02020603050405020304" pitchFamily="18" charset="0"/>
              </a:rPr>
              <a:t>Department of Anesthesia Techniques </a:t>
            </a:r>
            <a:br>
              <a:rPr lang="en-US" sz="2000" b="1" dirty="0">
                <a:solidFill>
                  <a:prstClr val="black"/>
                </a:solidFill>
                <a:latin typeface="Times New Roman" panose="02020603050405020304" pitchFamily="18" charset="0"/>
                <a:cs typeface="Times New Roman" panose="02020603050405020304" pitchFamily="18" charset="0"/>
              </a:rPr>
            </a:br>
            <a:r>
              <a:rPr lang="en-US" sz="2000" b="1" dirty="0">
                <a:solidFill>
                  <a:prstClr val="black"/>
                </a:solidFill>
                <a:latin typeface="Times New Roman" panose="02020603050405020304" pitchFamily="18" charset="0"/>
                <a:cs typeface="Times New Roman" panose="02020603050405020304" pitchFamily="18" charset="0"/>
              </a:rPr>
              <a:t>Title of the lecture:- DNA Replication</a:t>
            </a:r>
            <a:br>
              <a:rPr lang="en-US" sz="2000" b="1" dirty="0">
                <a:solidFill>
                  <a:prstClr val="black"/>
                </a:solidFill>
                <a:latin typeface="Times New Roman" panose="02020603050405020304" pitchFamily="18" charset="0"/>
                <a:cs typeface="Times New Roman" panose="02020603050405020304" pitchFamily="18" charset="0"/>
              </a:rPr>
            </a:br>
            <a:r>
              <a:rPr lang="en-US" sz="1800" b="1" dirty="0" err="1">
                <a:solidFill>
                  <a:prstClr val="black"/>
                </a:solidFill>
                <a:latin typeface="Times New Roman" panose="02020603050405020304" pitchFamily="18" charset="0"/>
                <a:cs typeface="Times New Roman" panose="02020603050405020304" pitchFamily="18" charset="0"/>
              </a:rPr>
              <a:t>Dr</a:t>
            </a:r>
            <a:r>
              <a:rPr lang="en-US" sz="1800" b="1" dirty="0">
                <a:solidFill>
                  <a:prstClr val="black"/>
                </a:solidFill>
                <a:latin typeface="Times New Roman" panose="02020603050405020304" pitchFamily="18" charset="0"/>
                <a:cs typeface="Times New Roman" panose="02020603050405020304" pitchFamily="18" charset="0"/>
              </a:rPr>
              <a:t> Mohammed </a:t>
            </a:r>
            <a:r>
              <a:rPr lang="en-US" sz="1800" b="1" dirty="0" err="1">
                <a:solidFill>
                  <a:prstClr val="black"/>
                </a:solidFill>
                <a:latin typeface="Times New Roman" panose="02020603050405020304" pitchFamily="18" charset="0"/>
                <a:cs typeface="Times New Roman" panose="02020603050405020304" pitchFamily="18" charset="0"/>
              </a:rPr>
              <a:t>Jasim</a:t>
            </a:r>
            <a:r>
              <a:rPr lang="en-US" sz="1800" b="1" dirty="0">
                <a:solidFill>
                  <a:prstClr val="black"/>
                </a:solidFill>
                <a:latin typeface="Times New Roman" panose="02020603050405020304" pitchFamily="18" charset="0"/>
                <a:cs typeface="Times New Roman" panose="02020603050405020304" pitchFamily="18" charset="0"/>
              </a:rPr>
              <a:t> </a:t>
            </a:r>
            <a:r>
              <a:rPr lang="en-US" sz="1800" b="1" dirty="0" err="1">
                <a:solidFill>
                  <a:prstClr val="black"/>
                </a:solidFill>
                <a:latin typeface="Times New Roman" panose="02020603050405020304" pitchFamily="18" charset="0"/>
                <a:cs typeface="Times New Roman" panose="02020603050405020304" pitchFamily="18" charset="0"/>
              </a:rPr>
              <a:t>Khulaif</a:t>
            </a:r>
            <a:r>
              <a:rPr lang="en-US" sz="1800" b="1" dirty="0">
                <a:solidFill>
                  <a:prstClr val="black"/>
                </a:solidFill>
                <a:latin typeface="Times New Roman" panose="02020603050405020304" pitchFamily="18" charset="0"/>
                <a:cs typeface="Times New Roman" panose="02020603050405020304" pitchFamily="18" charset="0"/>
              </a:rPr>
              <a:t/>
            </a:r>
            <a:br>
              <a:rPr lang="en-US" sz="1800" b="1" dirty="0">
                <a:solidFill>
                  <a:prstClr val="black"/>
                </a:solidFill>
                <a:latin typeface="Times New Roman" panose="02020603050405020304" pitchFamily="18" charset="0"/>
                <a:cs typeface="Times New Roman" panose="02020603050405020304" pitchFamily="18" charset="0"/>
              </a:rPr>
            </a:br>
            <a:r>
              <a:rPr lang="en-US" sz="1800" b="1" dirty="0">
                <a:solidFill>
                  <a:prstClr val="black"/>
                </a:solidFill>
                <a:latin typeface="Times New Roman" panose="02020603050405020304" pitchFamily="18" charset="0"/>
                <a:cs typeface="Times New Roman" panose="02020603050405020304" pitchFamily="18" charset="0"/>
              </a:rPr>
              <a:t>Ph.D. Medical </a:t>
            </a:r>
            <a:r>
              <a:rPr lang="en-US" sz="1800" b="1" dirty="0" err="1">
                <a:solidFill>
                  <a:prstClr val="black"/>
                </a:solidFill>
                <a:latin typeface="Times New Roman" panose="02020603050405020304" pitchFamily="18" charset="0"/>
                <a:cs typeface="Times New Roman" panose="02020603050405020304" pitchFamily="18" charset="0"/>
              </a:rPr>
              <a:t>Microbilogy</a:t>
            </a:r>
            <a:endParaRPr lang="en-US" dirty="0"/>
          </a:p>
        </p:txBody>
      </p:sp>
      <p:sp>
        <p:nvSpPr>
          <p:cNvPr id="3" name="Content Placeholder 2"/>
          <p:cNvSpPr>
            <a:spLocks noGrp="1"/>
          </p:cNvSpPr>
          <p:nvPr>
            <p:ph idx="1"/>
          </p:nvPr>
        </p:nvSpPr>
        <p:spPr/>
        <p:txBody>
          <a:bodyPr/>
          <a:lstStyle/>
          <a:p>
            <a:pPr marL="0" lvl="0" indent="0" algn="l" rtl="0">
              <a:lnSpc>
                <a:spcPct val="90000"/>
              </a:lnSpc>
              <a:spcBef>
                <a:spcPts val="1000"/>
              </a:spcBef>
              <a:buNone/>
            </a:pPr>
            <a:r>
              <a:rPr lang="en-US" sz="2400" b="1" dirty="0">
                <a:solidFill>
                  <a:srgbClr val="FF0000"/>
                </a:solidFill>
                <a:latin typeface="Times New Roman" panose="02020603050405020304" pitchFamily="18" charset="0"/>
                <a:cs typeface="Times New Roman" panose="02020603050405020304" pitchFamily="18" charset="0"/>
              </a:rPr>
              <a:t>Elongation  </a:t>
            </a:r>
          </a:p>
          <a:p>
            <a:pPr marL="0" lvl="0" indent="0" algn="l" rtl="0">
              <a:lnSpc>
                <a:spcPct val="90000"/>
              </a:lnSpc>
              <a:spcBef>
                <a:spcPts val="1000"/>
              </a:spcBef>
              <a:buNone/>
            </a:pPr>
            <a:r>
              <a:rPr lang="en-US" sz="2000" b="1" dirty="0">
                <a:solidFill>
                  <a:srgbClr val="FF0000"/>
                </a:solidFill>
                <a:latin typeface="Times New Roman" panose="02020603050405020304" pitchFamily="18" charset="0"/>
                <a:cs typeface="Times New Roman" panose="02020603050405020304" pitchFamily="18" charset="0"/>
              </a:rPr>
              <a:t>   ⁂DNA polymerase (enzyme) responsible creating the new strand, adds new nucleotides to the exposed bases in the   5’ to 3’ direction</a:t>
            </a:r>
          </a:p>
          <a:p>
            <a:pPr marL="0" lvl="0" indent="0" algn="l" rtl="0">
              <a:lnSpc>
                <a:spcPct val="90000"/>
              </a:lnSpc>
              <a:spcBef>
                <a:spcPts val="1000"/>
              </a:spcBef>
              <a:buNone/>
            </a:pPr>
            <a:r>
              <a:rPr lang="en-US" sz="2000" b="1" dirty="0">
                <a:solidFill>
                  <a:srgbClr val="FF0000"/>
                </a:solidFill>
                <a:latin typeface="Times New Roman" panose="02020603050405020304" pitchFamily="18" charset="0"/>
                <a:cs typeface="Times New Roman" panose="02020603050405020304" pitchFamily="18" charset="0"/>
              </a:rPr>
              <a:t>    ⁂On one strand called the leading strand (built toward replication fork) completed in one piece, new DNA is synthesized continuously. Lagging strand (built moving away from the replication fork) is made in sections called Okazaki fragments. </a:t>
            </a:r>
          </a:p>
          <a:p>
            <a:endParaRPr lang="en-US" dirty="0"/>
          </a:p>
        </p:txBody>
      </p:sp>
      <p:pic>
        <p:nvPicPr>
          <p:cNvPr id="4" name="Picture 3">
            <a:extLst>
              <a:ext uri="{FF2B5EF4-FFF2-40B4-BE49-F238E27FC236}">
                <a16:creationId xmlns:a16="http://schemas.microsoft.com/office/drawing/2014/main" xmlns="" id="{4C2025A2-DF20-0143-4441-289ABAC5B9EB}"/>
              </a:ext>
            </a:extLst>
          </p:cNvPr>
          <p:cNvPicPr>
            <a:picLocks noChangeAspect="1"/>
          </p:cNvPicPr>
          <p:nvPr/>
        </p:nvPicPr>
        <p:blipFill>
          <a:blip r:embed="rId2"/>
          <a:stretch>
            <a:fillRect/>
          </a:stretch>
        </p:blipFill>
        <p:spPr>
          <a:xfrm>
            <a:off x="395537" y="4149080"/>
            <a:ext cx="8496944" cy="2699946"/>
          </a:xfrm>
          <a:prstGeom prst="rect">
            <a:avLst/>
          </a:prstGeom>
        </p:spPr>
      </p:pic>
    </p:spTree>
    <p:extLst>
      <p:ext uri="{BB962C8B-B14F-4D97-AF65-F5344CB8AC3E}">
        <p14:creationId xmlns:p14="http://schemas.microsoft.com/office/powerpoint/2010/main" val="2359687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b="1" dirty="0">
                <a:solidFill>
                  <a:prstClr val="black"/>
                </a:solidFill>
                <a:latin typeface="Times New Roman" panose="02020603050405020304" pitchFamily="18" charset="0"/>
                <a:cs typeface="Times New Roman" panose="02020603050405020304" pitchFamily="18" charset="0"/>
              </a:rPr>
              <a:t>Department of Anesthesia Techniques </a:t>
            </a:r>
            <a:br>
              <a:rPr lang="en-US" sz="2000" b="1" dirty="0">
                <a:solidFill>
                  <a:prstClr val="black"/>
                </a:solidFill>
                <a:latin typeface="Times New Roman" panose="02020603050405020304" pitchFamily="18" charset="0"/>
                <a:cs typeface="Times New Roman" panose="02020603050405020304" pitchFamily="18" charset="0"/>
              </a:rPr>
            </a:br>
            <a:r>
              <a:rPr lang="en-US" sz="2000" b="1" dirty="0">
                <a:solidFill>
                  <a:prstClr val="black"/>
                </a:solidFill>
                <a:latin typeface="Times New Roman" panose="02020603050405020304" pitchFamily="18" charset="0"/>
                <a:cs typeface="Times New Roman" panose="02020603050405020304" pitchFamily="18" charset="0"/>
              </a:rPr>
              <a:t>Title of the lecture:- DNA Replication</a:t>
            </a:r>
            <a:br>
              <a:rPr lang="en-US" sz="2000" b="1" dirty="0">
                <a:solidFill>
                  <a:prstClr val="black"/>
                </a:solidFill>
                <a:latin typeface="Times New Roman" panose="02020603050405020304" pitchFamily="18" charset="0"/>
                <a:cs typeface="Times New Roman" panose="02020603050405020304" pitchFamily="18" charset="0"/>
              </a:rPr>
            </a:br>
            <a:r>
              <a:rPr lang="en-US" sz="1800" b="1" dirty="0" err="1">
                <a:solidFill>
                  <a:prstClr val="black"/>
                </a:solidFill>
                <a:latin typeface="Times New Roman" panose="02020603050405020304" pitchFamily="18" charset="0"/>
                <a:cs typeface="Times New Roman" panose="02020603050405020304" pitchFamily="18" charset="0"/>
              </a:rPr>
              <a:t>Dr</a:t>
            </a:r>
            <a:r>
              <a:rPr lang="en-US" sz="1800" b="1" dirty="0">
                <a:solidFill>
                  <a:prstClr val="black"/>
                </a:solidFill>
                <a:latin typeface="Times New Roman" panose="02020603050405020304" pitchFamily="18" charset="0"/>
                <a:cs typeface="Times New Roman" panose="02020603050405020304" pitchFamily="18" charset="0"/>
              </a:rPr>
              <a:t> Mohammed </a:t>
            </a:r>
            <a:r>
              <a:rPr lang="en-US" sz="1800" b="1" dirty="0" err="1">
                <a:solidFill>
                  <a:prstClr val="black"/>
                </a:solidFill>
                <a:latin typeface="Times New Roman" panose="02020603050405020304" pitchFamily="18" charset="0"/>
                <a:cs typeface="Times New Roman" panose="02020603050405020304" pitchFamily="18" charset="0"/>
              </a:rPr>
              <a:t>Jasim</a:t>
            </a:r>
            <a:r>
              <a:rPr lang="en-US" sz="1800" b="1" dirty="0">
                <a:solidFill>
                  <a:prstClr val="black"/>
                </a:solidFill>
                <a:latin typeface="Times New Roman" panose="02020603050405020304" pitchFamily="18" charset="0"/>
                <a:cs typeface="Times New Roman" panose="02020603050405020304" pitchFamily="18" charset="0"/>
              </a:rPr>
              <a:t> </a:t>
            </a:r>
            <a:r>
              <a:rPr lang="en-US" sz="1800" b="1" dirty="0" err="1">
                <a:solidFill>
                  <a:prstClr val="black"/>
                </a:solidFill>
                <a:latin typeface="Times New Roman" panose="02020603050405020304" pitchFamily="18" charset="0"/>
                <a:cs typeface="Times New Roman" panose="02020603050405020304" pitchFamily="18" charset="0"/>
              </a:rPr>
              <a:t>Khulaif</a:t>
            </a:r>
            <a:r>
              <a:rPr lang="en-US" sz="1800" b="1" dirty="0">
                <a:solidFill>
                  <a:prstClr val="black"/>
                </a:solidFill>
                <a:latin typeface="Times New Roman" panose="02020603050405020304" pitchFamily="18" charset="0"/>
                <a:cs typeface="Times New Roman" panose="02020603050405020304" pitchFamily="18" charset="0"/>
              </a:rPr>
              <a:t/>
            </a:r>
            <a:br>
              <a:rPr lang="en-US" sz="1800" b="1" dirty="0">
                <a:solidFill>
                  <a:prstClr val="black"/>
                </a:solidFill>
                <a:latin typeface="Times New Roman" panose="02020603050405020304" pitchFamily="18" charset="0"/>
                <a:cs typeface="Times New Roman" panose="02020603050405020304" pitchFamily="18" charset="0"/>
              </a:rPr>
            </a:br>
            <a:r>
              <a:rPr lang="en-US" sz="1800" b="1" dirty="0">
                <a:solidFill>
                  <a:prstClr val="black"/>
                </a:solidFill>
                <a:latin typeface="Times New Roman" panose="02020603050405020304" pitchFamily="18" charset="0"/>
                <a:cs typeface="Times New Roman" panose="02020603050405020304" pitchFamily="18" charset="0"/>
              </a:rPr>
              <a:t>Ph.D. Medical </a:t>
            </a:r>
            <a:r>
              <a:rPr lang="en-US" sz="1800" b="1" dirty="0" err="1">
                <a:solidFill>
                  <a:prstClr val="black"/>
                </a:solidFill>
                <a:latin typeface="Times New Roman" panose="02020603050405020304" pitchFamily="18" charset="0"/>
                <a:cs typeface="Times New Roman" panose="02020603050405020304" pitchFamily="18" charset="0"/>
              </a:rPr>
              <a:t>Microbilogy</a:t>
            </a:r>
            <a:endParaRPr lang="en-US" dirty="0"/>
          </a:p>
        </p:txBody>
      </p:sp>
      <p:sp>
        <p:nvSpPr>
          <p:cNvPr id="3" name="Content Placeholder 2"/>
          <p:cNvSpPr>
            <a:spLocks noGrp="1"/>
          </p:cNvSpPr>
          <p:nvPr>
            <p:ph idx="1"/>
          </p:nvPr>
        </p:nvSpPr>
        <p:spPr/>
        <p:txBody>
          <a:bodyPr/>
          <a:lstStyle/>
          <a:p>
            <a:pPr marL="0" lvl="0" indent="0" algn="l" rtl="0">
              <a:lnSpc>
                <a:spcPct val="90000"/>
              </a:lnSpc>
              <a:spcBef>
                <a:spcPts val="1000"/>
              </a:spcBef>
              <a:buNone/>
            </a:pPr>
            <a:r>
              <a:rPr lang="en-US" sz="2400" b="1" dirty="0">
                <a:solidFill>
                  <a:srgbClr val="FF0000"/>
                </a:solidFill>
                <a:latin typeface="Times New Roman" panose="02020603050405020304" pitchFamily="18" charset="0"/>
                <a:cs typeface="Times New Roman" panose="02020603050405020304" pitchFamily="18" charset="0"/>
              </a:rPr>
              <a:t>Termination </a:t>
            </a:r>
          </a:p>
          <a:p>
            <a:pPr marL="0" lvl="0" indent="0" algn="l" rtl="0">
              <a:lnSpc>
                <a:spcPct val="90000"/>
              </a:lnSpc>
              <a:spcBef>
                <a:spcPts val="1000"/>
              </a:spcBef>
              <a:buNone/>
            </a:pPr>
            <a:r>
              <a:rPr lang="en-US" sz="2000" b="1" dirty="0">
                <a:solidFill>
                  <a:srgbClr val="FF0000"/>
                </a:solidFill>
                <a:latin typeface="Times New Roman" panose="02020603050405020304" pitchFamily="18" charset="0"/>
                <a:cs typeface="Times New Roman" panose="02020603050405020304" pitchFamily="18" charset="0"/>
              </a:rPr>
              <a:t>►DNA polymerase proofreads the new DNA checking for errors and repairing them; called excision</a:t>
            </a:r>
          </a:p>
          <a:p>
            <a:pPr marL="0" lvl="0" indent="0" algn="l" rtl="0">
              <a:lnSpc>
                <a:spcPct val="90000"/>
              </a:lnSpc>
              <a:spcBef>
                <a:spcPts val="1000"/>
              </a:spcBef>
              <a:buNone/>
            </a:pPr>
            <a:r>
              <a:rPr lang="en-US" sz="2000" b="1" dirty="0">
                <a:solidFill>
                  <a:srgbClr val="FF0000"/>
                </a:solidFill>
                <a:latin typeface="Times New Roman" panose="02020603050405020304" pitchFamily="18" charset="0"/>
                <a:cs typeface="Times New Roman" panose="02020603050405020304" pitchFamily="18" charset="0"/>
              </a:rPr>
              <a:t>    repair</a:t>
            </a:r>
          </a:p>
          <a:p>
            <a:pPr marL="0" lvl="0" indent="0" algn="l" rtl="0">
              <a:lnSpc>
                <a:spcPct val="90000"/>
              </a:lnSpc>
              <a:spcBef>
                <a:spcPts val="1000"/>
              </a:spcBef>
              <a:buNone/>
            </a:pPr>
            <a:r>
              <a:rPr lang="en-US" sz="2000" b="1" dirty="0">
                <a:solidFill>
                  <a:srgbClr val="FF0000"/>
                </a:solidFill>
                <a:latin typeface="Times New Roman" panose="02020603050405020304" pitchFamily="18" charset="0"/>
                <a:cs typeface="Times New Roman" panose="02020603050405020304" pitchFamily="18" charset="0"/>
              </a:rPr>
              <a:t>►DNA ligase(enzyme) helps join Okazaki segments together</a:t>
            </a:r>
          </a:p>
          <a:p>
            <a:pPr marL="0" lvl="0" indent="0" algn="l" rtl="0">
              <a:lnSpc>
                <a:spcPct val="90000"/>
              </a:lnSpc>
              <a:spcBef>
                <a:spcPts val="1000"/>
              </a:spcBef>
              <a:buNone/>
            </a:pPr>
            <a:endParaRPr lang="en-US" sz="2000" b="1" dirty="0">
              <a:solidFill>
                <a:prstClr val="black"/>
              </a:solidFill>
              <a:latin typeface="Times New Roman" panose="02020603050405020304" pitchFamily="18"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xmlns="" id="{8981649C-A4AE-CCAB-786A-0708E4316373}"/>
              </a:ext>
            </a:extLst>
          </p:cNvPr>
          <p:cNvPicPr>
            <a:picLocks noChangeAspect="1"/>
          </p:cNvPicPr>
          <p:nvPr/>
        </p:nvPicPr>
        <p:blipFill>
          <a:blip r:embed="rId2"/>
          <a:stretch>
            <a:fillRect/>
          </a:stretch>
        </p:blipFill>
        <p:spPr>
          <a:xfrm>
            <a:off x="467545" y="3672348"/>
            <a:ext cx="8352927" cy="3012255"/>
          </a:xfrm>
          <a:prstGeom prst="rect">
            <a:avLst/>
          </a:prstGeom>
        </p:spPr>
      </p:pic>
    </p:spTree>
    <p:extLst>
      <p:ext uri="{BB962C8B-B14F-4D97-AF65-F5344CB8AC3E}">
        <p14:creationId xmlns:p14="http://schemas.microsoft.com/office/powerpoint/2010/main" val="206778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endParaRPr lang="en-US" dirty="0" smtClean="0"/>
          </a:p>
          <a:p>
            <a:pPr algn="ctr"/>
            <a:endParaRPr lang="en-US" dirty="0"/>
          </a:p>
          <a:p>
            <a:pPr algn="ctr"/>
            <a:r>
              <a:rPr lang="en-US" sz="4800" b="1" dirty="0" smtClean="0">
                <a:solidFill>
                  <a:schemeClr val="accent6">
                    <a:lumMod val="75000"/>
                  </a:schemeClr>
                </a:solidFill>
              </a:rPr>
              <a:t>Thank you for your attention </a:t>
            </a:r>
            <a:endParaRPr lang="en-US" sz="4800" b="1" dirty="0">
              <a:solidFill>
                <a:schemeClr val="accent6">
                  <a:lumMod val="75000"/>
                </a:schemeClr>
              </a:solidFill>
            </a:endParaRPr>
          </a:p>
        </p:txBody>
      </p:sp>
    </p:spTree>
    <p:extLst>
      <p:ext uri="{BB962C8B-B14F-4D97-AF65-F5344CB8AC3E}">
        <p14:creationId xmlns:p14="http://schemas.microsoft.com/office/powerpoint/2010/main" val="315842091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902</TotalTime>
  <Words>234</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سمة Office</vt:lpstr>
      <vt:lpstr>Department of Anesthesia Techniques  Title of the lecture:- DNA Replication Dr Mohammed Jasim Khulaif Ph.D. Medical Microbilogy</vt:lpstr>
      <vt:lpstr>Department of Anesthesia Techniques  Title of the lecture:- DNA Replication Dr Mohammed Jasim Khulaif Ph.D. Medical Microbilogy</vt:lpstr>
      <vt:lpstr>Department of Anesthesia Techniques  Title of the lecture:- DNA Replication Dr Mohammed Jasim Khulaif Ph.D. Medical Microbilogy</vt:lpstr>
      <vt:lpstr>Department of Anesthesia Techniques  Title of the lecture:- DNA Replication Dr Mohammed Jasim Khulaif Ph.D. Medical Microbilogy</vt:lpstr>
      <vt:lpstr>Department of Anesthesia Techniques  Title of the lecture:- DNA Replication Dr Mohammed Jasim Khulaif Ph.D. Medical Microbilogy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 CENTER</dc:creator>
  <cp:lastModifiedBy>Maher</cp:lastModifiedBy>
  <cp:revision>8</cp:revision>
  <dcterms:created xsi:type="dcterms:W3CDTF">2025-02-06T20:46:32Z</dcterms:created>
  <dcterms:modified xsi:type="dcterms:W3CDTF">2025-02-07T14:15:58Z</dcterms:modified>
</cp:coreProperties>
</file>