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3" r:id="rId3"/>
    <p:sldId id="335" r:id="rId4"/>
    <p:sldId id="338" r:id="rId5"/>
    <p:sldId id="257" r:id="rId6"/>
    <p:sldId id="258" r:id="rId7"/>
    <p:sldId id="339" r:id="rId8"/>
    <p:sldId id="336" r:id="rId9"/>
    <p:sldId id="337" r:id="rId10"/>
    <p:sldId id="259" r:id="rId11"/>
    <p:sldId id="260" r:id="rId12"/>
    <p:sldId id="326" r:id="rId13"/>
    <p:sldId id="324" r:id="rId14"/>
    <p:sldId id="325" r:id="rId15"/>
    <p:sldId id="262" r:id="rId16"/>
    <p:sldId id="328" r:id="rId17"/>
    <p:sldId id="329" r:id="rId18"/>
    <p:sldId id="330" r:id="rId19"/>
    <p:sldId id="33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45291-2208-4DD4-B4B0-DCB3567000E6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Pysics department, University of Babylon, 2018.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32E66-F246-4D29-A85C-904F660C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4414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859F0-37A3-462E-93D5-1A0719D0016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2750E-9A4F-4E7F-8F0E-F37227384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1092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Pysics department, University of Babylon, 2018.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C2750E-9A4F-4E7F-8F0E-F37227384F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46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D5639AF-491C-4723-8F14-F6978A1C2810}" type="datetime1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22D0-E8C8-45BC-A16C-CAC3C9496E32}" type="datetime1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A4EC-D85B-4C7F-BD66-21FC5F468822}" type="datetime1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D703-CBC3-46BA-BE10-C58BA2D45B28}" type="datetime1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9C18-1CAC-4707-918A-CF07FEB00D54}" type="datetime1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8CE-4682-410F-8D5B-243200511464}" type="datetime1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DF28-031A-4E0C-AFC7-477AA493654A}" type="datetime1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1732-FBF7-49F8-B3E4-A3DA8A720142}" type="datetime1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3F4A-8621-4520-8C71-641E7AD4EAE0}" type="datetime1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0C2BF3D-FE6B-49FA-AC22-7007609849CE}" type="datetime1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7A7E677-DE25-4C83-B6A1-3E527C7DE3FB}" type="datetime1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0197924-E6EF-456B-9650-C43AC8E5BDBB}" type="datetime1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346" y="12211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Electronic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30443"/>
            <a:ext cx="9144000" cy="23622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Ass.Lecturer:Ammar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Karim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Kazam</a:t>
            </a:r>
            <a:endParaRPr lang="en-US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semester </a:t>
            </a:r>
          </a:p>
          <a:p>
            <a:pPr rtl="1"/>
            <a:endParaRPr lang="ar-IQ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" y="18197"/>
            <a:ext cx="1747225" cy="81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5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25475"/>
            <a:ext cx="7620000" cy="569912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let us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 model of the 1N4740A zener diode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ignoring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zener resistance) in the circuit of Figure 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Ideal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of IN4047A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I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0.25mA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V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10V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P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1W</a:t>
            </a:r>
          </a:p>
          <a:p>
            <a:pPr marL="0" indent="0" algn="just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minimum zener current, the voltage across the 220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resistor is</a:t>
            </a: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V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I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(0.25 mA)(220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Ω) = 55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mV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V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=V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+V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IN(min)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V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55mV+10V=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10.055V</a:t>
            </a:r>
          </a:p>
          <a:p>
            <a:pPr marL="0" indent="0" algn="just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maximum zener current, the voltage across the 220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resistor is</a:t>
            </a: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V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I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(100 mA)(220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Ω) = 22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 marL="0" indent="0" algn="just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                V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IN(max)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22V+ 10V =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32V</a:t>
            </a:r>
          </a:p>
          <a:p>
            <a:pPr marL="0" indent="0" algn="just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shows that this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zener diode can ideally regulate an input voltage from 10.055 to 32V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 an approximate 10V output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50062" y="5867400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7"/>
          <a:stretch/>
        </p:blipFill>
        <p:spPr bwMode="auto">
          <a:xfrm>
            <a:off x="5257800" y="1371600"/>
            <a:ext cx="2669273" cy="152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70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001000" cy="5562600"/>
          </a:xfrm>
        </p:spPr>
        <p:txBody>
          <a:bodyPr>
            <a:noAutofit/>
          </a:bodyPr>
          <a:lstStyle/>
          <a:p>
            <a:pPr marL="365760" lvl="1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Zener Regulation with variable load</a:t>
            </a:r>
          </a:p>
          <a:p>
            <a:pPr marL="365760" lvl="1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 shows a zener voltage regulator with a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 load resistor across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terminals.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zener diode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maintains a nearly constant voltage across R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long 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zener current is greater than I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than I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760" lvl="1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 algn="just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 algn="just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7: Zener regulation with a variable load.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3341" b="11513"/>
          <a:stretch/>
        </p:blipFill>
        <p:spPr bwMode="auto">
          <a:xfrm>
            <a:off x="2791536" y="3276600"/>
            <a:ext cx="3760787" cy="2256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937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7391400" cy="55625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=∞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(open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is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of the current pass through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Zener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diode.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connected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divided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diode and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current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R remains constant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long 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Zener is regulated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decreases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decreases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Zener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continues to regulate the voltage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reaches its minimum value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current is maximum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full-load condition exists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77000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3341" b="11513"/>
          <a:stretch/>
        </p:blipFill>
        <p:spPr bwMode="auto">
          <a:xfrm>
            <a:off x="2653506" y="768824"/>
            <a:ext cx="3899694" cy="2583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89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7" y="304800"/>
            <a:ext cx="6965245" cy="858818"/>
          </a:xfrm>
        </p:spPr>
        <p:txBody>
          <a:bodyPr>
            <a:normAutofit/>
          </a:bodyPr>
          <a:lstStyle/>
          <a:p>
            <a:pPr lvl="2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898" y="916477"/>
            <a:ext cx="7696202" cy="55721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Zener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diode in Figure 8 will maintain regulation.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value of R</a:t>
            </a:r>
            <a:r>
              <a:rPr lang="en-US" sz="18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used?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12 V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ZK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 mA and I</a:t>
            </a:r>
            <a:r>
              <a:rPr lang="en-US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50 mA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ideal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Zener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diode where Z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 Ω and V</a:t>
            </a:r>
            <a:r>
              <a:rPr lang="en-US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remains a constant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V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range of current values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 (R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=∞),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Zmax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I</a:t>
            </a:r>
            <a:r>
              <a:rPr lang="en-US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marL="0" indent="0" algn="just">
              <a:buNone/>
            </a:pPr>
            <a:endParaRPr lang="en-US" sz="1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(Z(max))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I</a:t>
            </a:r>
            <a:r>
              <a:rPr lang="en-US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(V</a:t>
            </a:r>
            <a:r>
              <a:rPr lang="en-US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-V</a:t>
            </a:r>
            <a:r>
              <a:rPr lang="en-US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R= 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24-12)/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470= 25.5 mA</a:t>
            </a:r>
          </a:p>
          <a:p>
            <a:pPr marL="0" indent="0" algn="just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this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is less than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mA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removed without disturbing regulation.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L(min)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A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L(max)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when 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minimum (I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L(max)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</a:t>
            </a:r>
            <a:r>
              <a:rPr lang="en-US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25.5 mA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mA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24.5 mA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minimum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of R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</a:p>
          <a:p>
            <a:pPr marL="0" indent="0" algn="just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(L(min))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=V</a:t>
            </a:r>
            <a:r>
              <a:rPr lang="en-US" sz="18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/I</a:t>
            </a:r>
            <a:r>
              <a:rPr lang="en-US" sz="18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(L(max</a:t>
            </a:r>
            <a:r>
              <a:rPr lang="en-US" sz="1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12 V/ 24.5 mA= 490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GB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maintained for any value of R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490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infinity.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5565284" y="2057400"/>
            <a:ext cx="2686650" cy="134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666" y="521732"/>
            <a:ext cx="6965245" cy="708495"/>
          </a:xfrm>
        </p:spPr>
        <p:txBody>
          <a:bodyPr>
            <a:normAutofit/>
          </a:bodyPr>
          <a:lstStyle/>
          <a:p>
            <a:pPr lvl="2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Zener Limiter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234" y="991388"/>
            <a:ext cx="7729688" cy="5411205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Zener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diodes can be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Figure 9 shows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basic ways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limiting action of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Zener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diode can be used.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negative alternation, the Zener acts as 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forward-biased diode and limits the negative voltage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to-0.7V,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in part (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Zener is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turned around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in part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peak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limited by Zener action and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voltage is limited to +0.7V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back-to-back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eners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peaks to the Zener voltage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0.7V,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shown in part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9: Basic Zener limiting action with a sinusoidal input voltage.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t="4125"/>
          <a:stretch/>
        </p:blipFill>
        <p:spPr bwMode="auto">
          <a:xfrm>
            <a:off x="2099460" y="3472645"/>
            <a:ext cx="4859655" cy="2079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472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15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1" y="685800"/>
            <a:ext cx="74622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Varactor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Diode	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varactor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diode is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special-purpose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diode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reverse bias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form a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voltage-controlled capacitor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rather than traditional diodes.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voltage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capacitance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hence the resonant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width of the depletion region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reverse bias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 are commonly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systems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Varactor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diodes are also referred to as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tuning diodes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reverse-biased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varactor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diode acts as a variable capacitor.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781300" y="3276600"/>
            <a:ext cx="3505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7" y="521732"/>
            <a:ext cx="6965245" cy="708495"/>
          </a:xfrm>
        </p:spPr>
        <p:txBody>
          <a:bodyPr>
            <a:normAutofit/>
          </a:bodyPr>
          <a:lstStyle/>
          <a:p>
            <a:pPr lvl="2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Diodes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091110"/>
            <a:ext cx="7620000" cy="529783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Diodes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section, three types of optoelectronic devices are introduced: 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light-emitting diode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quantum dots, and the photodiode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Light-Emitting Diode (LED)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Emitting Diodes (LEDs), diodes can be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 light electroluminescence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sense light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forward-biased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cross the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junction from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n-type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recombine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holes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p-type material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electrons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conduction band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at a higher energy than the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holes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valence band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in energy between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holes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of visible light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recombination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takes place, the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recombining electrons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in the form of 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7" y="521732"/>
            <a:ext cx="6965245" cy="708495"/>
          </a:xfrm>
        </p:spPr>
        <p:txBody>
          <a:bodyPr>
            <a:normAutofit/>
          </a:bodyPr>
          <a:lstStyle/>
          <a:p>
            <a:pPr lvl="2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Conduction Electrons and Holes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104758"/>
            <a:ext cx="7620000" cy="52978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emitted light tends to be monochromatic (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color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that depends on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 gap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other factors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A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exposed surface area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one layer of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semiconductive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permits the photons to be emitted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visible light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process, called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electroluminescence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illustrated in Figure 12. LEDs vary widely in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brightness–from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indicating lights and displays to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high-intensity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LEDs that are used in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traffic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signals, outdoor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general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illumination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17</a:t>
            </a:fld>
            <a:endParaRPr lang="en-US" dirty="0"/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t="10923" b="11023"/>
          <a:stretch/>
        </p:blipFill>
        <p:spPr bwMode="auto">
          <a:xfrm>
            <a:off x="1295400" y="3304118"/>
            <a:ext cx="1485900" cy="2048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1999" y="5342001"/>
            <a:ext cx="3101455" cy="918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568575" algn="l"/>
              </a:tabLst>
            </a:pP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11: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Symbol for an LED. When forward-biased, it emits light.</a:t>
            </a:r>
            <a:endParaRPr lang="en-US" sz="1600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2"/>
          <a:stretch/>
        </p:blipFill>
        <p:spPr bwMode="auto">
          <a:xfrm>
            <a:off x="5566012" y="3304118"/>
            <a:ext cx="1772285" cy="2334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87711" y="5565338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Figure12: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Electroluminescence 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forward-biased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666" y="488750"/>
            <a:ext cx="6965245" cy="535193"/>
          </a:xfrm>
        </p:spPr>
        <p:txBody>
          <a:bodyPr>
            <a:normAutofit fontScale="90000"/>
          </a:bodyPr>
          <a:lstStyle/>
          <a:p>
            <a:pPr lvl="2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Photodiode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288" y="961002"/>
            <a:ext cx="7620000" cy="52595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photodiode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device that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operates in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reverse bias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shown in Figure 13,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reverse light current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photodiode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small transparent window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allows light to strike the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junction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photodiode differs from a rectifier diode in that when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junction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exposed to light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reverse current increases with the light intensity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When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incident light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reverse current,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 almost negligible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is called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 current.</a:t>
            </a:r>
          </a:p>
          <a:p>
            <a:pPr marL="0" indent="0" algn="ctr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13:Photodiode.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1507" t="6620" r="1925" b="-2"/>
          <a:stretch/>
        </p:blipFill>
        <p:spPr bwMode="auto">
          <a:xfrm>
            <a:off x="1295400" y="4114800"/>
            <a:ext cx="6172200" cy="167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305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762000"/>
            <a:ext cx="7620000" cy="56405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are less likely to encounter several types of diodes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technician. Among these are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 diode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Schottky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 diode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step-recovery diode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tunnel diode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current regulator diode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Laser Diode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light is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monochromatic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consists of a single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color, not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mixture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colors, compared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incoherent light, which consists of a wide band of wavelengths.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diode normally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coherent light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whereas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 emits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incoherent light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Symbol for a Laser Diode.	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15504" b="22545"/>
          <a:stretch/>
        </p:blipFill>
        <p:spPr bwMode="auto">
          <a:xfrm>
            <a:off x="3657600" y="4724400"/>
            <a:ext cx="1905000" cy="83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206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057400"/>
            <a:ext cx="6965245" cy="2895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Chapter </a:t>
            </a:r>
            <a:r>
              <a:rPr lang="en-US" b="1" dirty="0" smtClean="0"/>
              <a:t>3</a:t>
            </a:r>
            <a:br>
              <a:rPr lang="en-US" b="1" dirty="0" smtClean="0"/>
            </a:br>
            <a:r>
              <a:rPr lang="en-US" b="1" dirty="0" smtClean="0"/>
              <a:t>Special-Purpose </a:t>
            </a:r>
            <a:r>
              <a:rPr lang="en-US" b="1" dirty="0"/>
              <a:t>Diodes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ar-IQ" dirty="0"/>
              <a:t/>
            </a:r>
            <a:br>
              <a:rPr lang="ar-IQ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78" y="496319"/>
            <a:ext cx="6965245" cy="706418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Zener Diode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31767"/>
            <a:ext cx="7696200" cy="4957795"/>
          </a:xfrm>
        </p:spPr>
        <p:txBody>
          <a:bodyPr>
            <a:noAutofit/>
          </a:bodyPr>
          <a:lstStyle/>
          <a:p>
            <a:pPr marL="0" indent="0" algn="just" eaLnBrk="0" hangingPunct="0">
              <a:buNone/>
            </a:pPr>
            <a:endParaRPr lang="en-U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zener diode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is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silicon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junction device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that is designed for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operation in the reverse-breakdown region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When a diode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reaches reverse breakdown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its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voltage remains almost constant even though the current changes drastically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and this is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key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to the zener diode operation.</a:t>
            </a:r>
          </a:p>
          <a:p>
            <a:pPr marL="0" indent="0" algn="just" eaLnBrk="0" hangingPunct="0">
              <a:buNone/>
            </a:pPr>
            <a:endParaRPr lang="en-US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major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application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for zener diodes is as a type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of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voltage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regulator for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providing stable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reference voltages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 use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power supplies,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voltmeters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other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instruments. </a:t>
            </a:r>
            <a:endParaRPr lang="en-U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endParaRPr lang="en-U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symbol for a zener diode is shown in Figure 1. </a:t>
            </a:r>
            <a:endParaRPr lang="en-U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1612" y="632754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78" y="496319"/>
            <a:ext cx="6965245" cy="70641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Diode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91215"/>
            <a:ext cx="7696200" cy="4957795"/>
          </a:xfrm>
        </p:spPr>
        <p:txBody>
          <a:bodyPr>
            <a:noAutofit/>
          </a:bodyPr>
          <a:lstStyle/>
          <a:p>
            <a:pPr marL="0" indent="0" algn="just" eaLnBrk="0" hangingPunct="0">
              <a:buNone/>
            </a:pPr>
            <a:endParaRPr lang="en-U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endParaRPr lang="en-U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endParaRPr lang="en-U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endParaRPr lang="en-U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endParaRPr lang="en-U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endParaRPr lang="en-U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 eaLnBrk="0" hangingPunct="0">
              <a:buNone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symbol for a zener diode is shown in Figure 1. </a:t>
            </a:r>
          </a:p>
          <a:p>
            <a:pPr marL="0" indent="0" algn="just" eaLnBrk="0" hangingPunct="0">
              <a:buNone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1612" y="632754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42394"/>
            <a:ext cx="3048000" cy="348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 rotWithShape="1">
          <a:blip r:embed="rId3"/>
          <a:srcRect l="3389" b="3176"/>
          <a:stretch/>
        </p:blipFill>
        <p:spPr bwMode="auto">
          <a:xfrm>
            <a:off x="4191000" y="1542395"/>
            <a:ext cx="4038600" cy="34868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66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78" y="496319"/>
            <a:ext cx="6965245" cy="70641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Forward </a:t>
            </a:r>
            <a:r>
              <a:rPr lang="en-GB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Bias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91215"/>
            <a:ext cx="7696200" cy="4957795"/>
          </a:xfrm>
        </p:spPr>
        <p:txBody>
          <a:bodyPr>
            <a:noAutofit/>
          </a:bodyPr>
          <a:lstStyle/>
          <a:p>
            <a:pPr marL="0" indent="0" algn="just" eaLnBrk="0" hangingPunct="0">
              <a:buNone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Zener diodes with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breakdown voltages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of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less than approximately 5V operate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 zener breakdown. </a:t>
            </a:r>
            <a:endParaRPr lang="en-U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Those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with breakdown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voltages greater than approximately 5V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operate mostly in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avalanche breakdown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Both types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are called zener diodes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0" hangingPunct="0"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Zeners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have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breakdown voltages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from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less than 1V to more than 250V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 eaLnBrk="0" hangingPunct="0"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As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reverse voltage (V</a:t>
            </a:r>
            <a:r>
              <a:rPr lang="en-US" sz="1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increases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reverse current (I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remains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extremely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small up to the knee of the curve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0" hangingPunc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Reverse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current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is also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called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zener current (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en-US" sz="2000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z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). </a:t>
            </a:r>
            <a:endParaRPr lang="en-U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endParaRPr lang="en-U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At the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knee point,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breakdown effect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begins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and the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internal </a:t>
            </a: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zener resistance (Z</a:t>
            </a:r>
            <a:r>
              <a:rPr lang="en-US" sz="2000" b="1" baseline="-25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Z</a:t>
            </a: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begins to decrease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endParaRPr lang="ar-IQ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reverse current increase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rapidly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The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zener breakdown (V</a:t>
            </a:r>
            <a:r>
              <a:rPr lang="en-US" sz="2000" b="1" baseline="-2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Z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voltage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remains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nearly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constant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1612" y="632754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3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566184"/>
                <a:ext cx="7772400" cy="5758416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§"/>
                </a:pPr>
                <a:endParaRPr lang="en-US" sz="1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§"/>
                </a:pPr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§"/>
                </a:pPr>
                <a:endParaRPr lang="en-US" sz="1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§"/>
                </a:pPr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§"/>
                </a:pPr>
                <a:endParaRPr lang="en-US" sz="1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§"/>
                </a:pPr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§"/>
                </a:pPr>
                <a:endParaRPr lang="en-US" sz="1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§"/>
                </a:pPr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§"/>
                </a:pPr>
                <a:endParaRPr lang="en-US" sz="1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</a:t>
                </a: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3: Reverse characteristic of a zener diode. </a:t>
                </a:r>
                <a:endPara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1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1800" b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usually specified at </a:t>
                </a:r>
                <a:r>
                  <a:rPr lang="en-US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value of the zener current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known as </a:t>
                </a:r>
                <a:r>
                  <a:rPr lang="en-US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test current. </a:t>
                </a:r>
                <a:endParaRPr lang="en-US" sz="1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zener </a:t>
                </a:r>
                <a:r>
                  <a:rPr lang="en-US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impedance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Z</a:t>
                </a:r>
                <a:r>
                  <a:rPr 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is the </a:t>
                </a:r>
                <a:r>
                  <a:rPr lang="en-US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ratio</a:t>
                </a:r>
                <a:r>
                  <a:rPr 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a </a:t>
                </a:r>
                <a:r>
                  <a:rPr lang="en-US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 in voltage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1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breakdown </a:t>
                </a:r>
                <a:r>
                  <a:rPr lang="en-US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region to the corresponding change in </a:t>
                </a:r>
                <a:r>
                  <a:rPr lang="en-US" sz="1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current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566184"/>
                <a:ext cx="7772400" cy="5758416"/>
              </a:xfrm>
              <a:blipFill>
                <a:blip r:embed="rId2"/>
                <a:stretch>
                  <a:fillRect l="-627" r="-10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5"/>
          <a:stretch/>
        </p:blipFill>
        <p:spPr bwMode="auto">
          <a:xfrm>
            <a:off x="2438400" y="576420"/>
            <a:ext cx="4419600" cy="289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89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566184"/>
                <a:ext cx="7620000" cy="5758416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zener </a:t>
                </a:r>
                <a:r>
                  <a:rPr lang="en-US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impedance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Z</a:t>
                </a:r>
                <a:r>
                  <a:rPr lang="en-US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is the </a:t>
                </a:r>
                <a:r>
                  <a:rPr lang="en-US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ratio</a:t>
                </a:r>
                <a:r>
                  <a:rPr lang="en-US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a </a:t>
                </a:r>
                <a:r>
                  <a:rPr lang="en-US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 in voltage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</a:t>
                </a:r>
                <a:r>
                  <a:rPr lang="en-US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breakdown region to the corresponding change in </a:t>
                </a:r>
                <a:r>
                  <a:rPr lang="en-US" sz="1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current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1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What is the zener impedance if the zener diode voltage changes from 4.79 V to 4.94 V when the current changes from 5.00 mA to 10.0 mA?  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HW 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566184"/>
                <a:ext cx="7620000" cy="5758416"/>
              </a:xfrm>
              <a:blipFill>
                <a:blip r:embed="rId2"/>
                <a:stretch>
                  <a:fillRect l="-320" t="-317" r="-8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202" y="5809152"/>
            <a:ext cx="711798" cy="515448"/>
          </a:xfrm>
        </p:spPr>
        <p:txBody>
          <a:bodyPr/>
          <a:lstStyle/>
          <a:p>
            <a:fld id="{405F97FB-85A4-49E9-BA53-E68A7A753320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447800" y="1905000"/>
            <a:ext cx="600522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78" y="496319"/>
            <a:ext cx="6965245" cy="70641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Zener Diode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91215"/>
            <a:ext cx="7696200" cy="4957795"/>
          </a:xfrm>
        </p:spPr>
        <p:txBody>
          <a:bodyPr>
            <a:noAutofit/>
          </a:bodyPr>
          <a:lstStyle/>
          <a:p>
            <a:pPr marL="0" indent="0" algn="just" eaLnBrk="0" hangingPunct="0">
              <a:buNone/>
            </a:pP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Zener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Regulation with a Variable Input Voltage</a:t>
            </a:r>
          </a:p>
          <a:p>
            <a:pPr marL="0" indent="0" algn="just" eaLnBrk="0" hangingPunct="0">
              <a:buNone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zener diode can be used as a type of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voltage regulator for providing stable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reference voltages,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as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shown in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Figure 5. </a:t>
            </a:r>
            <a:endParaRPr lang="en-U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endParaRPr lang="en-U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ability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to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keep reverse voltage constant across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its terminal is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key feature of the zener diode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It maintains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constant voltage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over a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range of reverse current values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endParaRPr lang="en-U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minimum reverse current I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ZK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must be maintained in order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 keep diode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in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regulation mode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Voltage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decreases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drastically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if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current is reduced below the knee of the curve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endParaRPr lang="en-U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Above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ZM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max current,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zener may get damaged permanently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1612" y="632754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1612" y="632754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 rotWithShape="1">
          <a:blip r:embed="rId2"/>
          <a:srcRect t="1313"/>
          <a:stretch/>
        </p:blipFill>
        <p:spPr bwMode="auto">
          <a:xfrm>
            <a:off x="2438400" y="685800"/>
            <a:ext cx="3971925" cy="4549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1206" y="5451136"/>
            <a:ext cx="7966312" cy="385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1000"/>
              </a:spcAft>
              <a:tabLst>
                <a:tab pos="2640965" algn="l"/>
              </a:tabLs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5: Zener regulation of a varying input voltage.</a:t>
            </a:r>
            <a:endParaRPr lang="en-US" b="1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4699</TotalTime>
  <Words>1585</Words>
  <Application>Microsoft Office PowerPoint</Application>
  <PresentationFormat>عرض على الشاشة (3:4)‏</PresentationFormat>
  <Paragraphs>222</Paragraphs>
  <Slides>19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Pushpin</vt:lpstr>
      <vt:lpstr>Electronic </vt:lpstr>
      <vt:lpstr>  Chapter 3 Special-Purpose Diodes   </vt:lpstr>
      <vt:lpstr>The Zener Diode </vt:lpstr>
      <vt:lpstr>Diode</vt:lpstr>
      <vt:lpstr>Forward Bias</vt:lpstr>
      <vt:lpstr>عرض تقديمي في PowerPoint</vt:lpstr>
      <vt:lpstr>عرض تقديمي في PowerPoint</vt:lpstr>
      <vt:lpstr>Zener Diode Applications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Example: </vt:lpstr>
      <vt:lpstr>Zener Limiter</vt:lpstr>
      <vt:lpstr>عرض تقديمي في PowerPoint</vt:lpstr>
      <vt:lpstr>Optical Diodes</vt:lpstr>
      <vt:lpstr>Conduction Electrons and Holes</vt:lpstr>
      <vt:lpstr>The Photodiode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الميكانيك الاحصائي</dc:title>
  <dc:creator>EDJ</dc:creator>
  <cp:lastModifiedBy>DR.Ahmed Saker 2O11</cp:lastModifiedBy>
  <cp:revision>211</cp:revision>
  <dcterms:created xsi:type="dcterms:W3CDTF">2018-02-25T19:08:07Z</dcterms:created>
  <dcterms:modified xsi:type="dcterms:W3CDTF">2023-09-16T20:22:28Z</dcterms:modified>
</cp:coreProperties>
</file>