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0"/>
  </p:notesMasterIdLst>
  <p:handoutMasterIdLst>
    <p:handoutMasterId r:id="rId11"/>
  </p:handoutMasterIdLst>
  <p:sldIdLst>
    <p:sldId id="354" r:id="rId2"/>
    <p:sldId id="323" r:id="rId3"/>
    <p:sldId id="348" r:id="rId4"/>
    <p:sldId id="324" r:id="rId5"/>
    <p:sldId id="325" r:id="rId6"/>
    <p:sldId id="262" r:id="rId7"/>
    <p:sldId id="328" r:id="rId8"/>
    <p:sldId id="32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3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445291-2208-4DD4-B4B0-DCB3567000E6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/>
              <a:t>Pysics department, University of Babylon, 2018.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B32E66-F246-4D29-A85C-904F660C7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644149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5859F0-37A3-462E-93D5-1A0719D00163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/>
              <a:t>Pysics department, University of Babylon, 2018.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C2750E-9A4F-4E7F-8F0E-F37227384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910920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FD5639AF-491C-4723-8F14-F6978A1C2810}" type="datetime1">
              <a:rPr lang="en-US" smtClean="0"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r>
              <a:rPr lang="en-GB"/>
              <a:t>Physics department, University of Babylon, 2018.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405F97FB-85A4-49E9-BA53-E68A7A7533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222D0-E8C8-45BC-A16C-CAC3C9496E32}" type="datetime1">
              <a:rPr lang="en-US" smtClean="0"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Physics department, University of Babylon, 2018.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F97FB-85A4-49E9-BA53-E68A7A7533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4A4EC-D85B-4C7F-BD66-21FC5F468822}" type="datetime1">
              <a:rPr lang="en-US" smtClean="0"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Physics department, University of Babylon, 2018.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F97FB-85A4-49E9-BA53-E68A7A7533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5D703-CBC3-46BA-BE10-C58BA2D45B28}" type="datetime1">
              <a:rPr lang="en-US" smtClean="0"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Physics department, University of Babylon, 2018.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F97FB-85A4-49E9-BA53-E68A7A7533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89C18-1CAC-4707-918A-CF07FEB00D54}" type="datetime1">
              <a:rPr lang="en-US" smtClean="0"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Physics department, University of Babylon, 2018.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F97FB-85A4-49E9-BA53-E68A7A7533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168CE-4682-410F-8D5B-243200511464}" type="datetime1">
              <a:rPr lang="en-US" smtClean="0"/>
              <a:t>1/26/2025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Physics department, University of Babylon, 2018.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F97FB-85A4-49E9-BA53-E68A7A75332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CDF28-031A-4E0C-AFC7-477AA493654A}" type="datetime1">
              <a:rPr lang="en-US" smtClean="0"/>
              <a:t>1/26/2025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Physics department, University of Babylon, 2018.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F97FB-85A4-49E9-BA53-E68A7A75332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21732-FBF7-49F8-B3E4-A3DA8A720142}" type="datetime1">
              <a:rPr lang="en-US" smtClean="0"/>
              <a:t>1/26/2025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Physics department, University of Babylon, 2018.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F97FB-85A4-49E9-BA53-E68A7A7533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33F4A-8621-4520-8C71-641E7AD4EAE0}" type="datetime1">
              <a:rPr lang="en-US" smtClean="0"/>
              <a:t>1/26/2025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Physics department, University of Babylon, 2018.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F97FB-85A4-49E9-BA53-E68A7A7533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F0C2BF3D-FE6B-49FA-AC22-7007609849CE}" type="datetime1">
              <a:rPr lang="en-US" smtClean="0"/>
              <a:t>1/26/2025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r>
              <a:rPr lang="en-GB"/>
              <a:t>Physics department, University of Babylon, 2018.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405F97FB-85A4-49E9-BA53-E68A7A7533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87A7E677-DE25-4C83-B6A1-3E527C7DE3FB}" type="datetime1">
              <a:rPr lang="en-US" smtClean="0"/>
              <a:t>1/26/2025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r>
              <a:rPr lang="en-GB"/>
              <a:t>Physics department, University of Babylon, 2018.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405F97FB-85A4-49E9-BA53-E68A7A7533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60197924-E6EF-456B-9650-C43AC8E5BDBB}" type="datetime1">
              <a:rPr lang="en-US" smtClean="0"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r>
              <a:rPr lang="en-GB"/>
              <a:t>Physics department, University of Babylon, 2018.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405F97FB-85A4-49E9-BA53-E68A7A75332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781421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/>
              <a:t>Analogue Electronic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924545"/>
            <a:ext cx="9144000" cy="1868097"/>
          </a:xfrm>
        </p:spPr>
        <p:txBody>
          <a:bodyPr>
            <a:noAutofit/>
          </a:bodyPr>
          <a:lstStyle/>
          <a:p>
            <a:pPr rtl="1"/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1"/>
            <a:endParaRPr lang="ar-IQ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طلبة جامعة المستقبل كلية التمريض">
            <a:extLst>
              <a:ext uri="{FF2B5EF4-FFF2-40B4-BE49-F238E27FC236}">
                <a16:creationId xmlns:a16="http://schemas.microsoft.com/office/drawing/2014/main" xmlns="" id="{EAD188D1-0F55-3C48-57F7-6F45EF965B8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33" t="13333" r="15850" b="16667"/>
          <a:stretch/>
        </p:blipFill>
        <p:spPr bwMode="auto">
          <a:xfrm>
            <a:off x="152400" y="161495"/>
            <a:ext cx="1828800" cy="1807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80715C76-931C-9AFD-3363-2568E8EE86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161495"/>
            <a:ext cx="182880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1412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057400"/>
            <a:ext cx="6965245" cy="28956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>Chapter 5</a:t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>Amplifiers</a:t>
            </a:r>
            <a:br>
              <a:rPr lang="en-US" b="1" dirty="0"/>
            </a:br>
            <a:r>
              <a:rPr lang="en-US" b="1" dirty="0" err="1"/>
              <a:t>Lec</a:t>
            </a:r>
            <a:r>
              <a:rPr lang="en-US" b="1" dirty="0"/>
              <a:t>. 10</a:t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dirty="0"/>
              <a:t/>
            </a:r>
            <a:br>
              <a:rPr lang="en-US" dirty="0"/>
            </a:br>
            <a:r>
              <a:rPr lang="ar-IQ" dirty="0"/>
              <a:t/>
            </a:r>
            <a:br>
              <a:rPr lang="ar-IQ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F97FB-85A4-49E9-BA53-E68A7A75332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0565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7620000" cy="56388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Amplifier Operation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DC Quantities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upper case Roman subscripts.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(The second letter in the subscript indicates the reference point).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 Quantities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time-varying signals use lowercase subscripts. Example: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b="1" baseline="-25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Instantaneous quantities are represented by lowercase letters and subscripts such as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Internal transistor resistances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indicated as lowercase quantities with a prime and an appropriate subscript. An example is the internal ac emitter resistance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ŕ</a:t>
            </a:r>
            <a:r>
              <a:rPr lang="en-US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. 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External resistances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indicated as capital R with either a capital or lowercase subscript, depending on if it is a DC or AC resistance. Examples: R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F97FB-85A4-49E9-BA53-E68A7A75332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088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62000"/>
            <a:ext cx="7500327" cy="557219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Figure 1 shows an example of a specific waveform for the collector emitter voltage. </a:t>
            </a:r>
          </a:p>
          <a:p>
            <a:pPr marL="0" indent="0" algn="just">
              <a:buNone/>
            </a:pP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F97FB-85A4-49E9-BA53-E68A7A753320}" type="slidenum">
              <a:rPr lang="en-US" smtClean="0"/>
              <a:t>4</a:t>
            </a:fld>
            <a:endParaRPr lang="en-US"/>
          </a:p>
        </p:txBody>
      </p:sp>
      <p:pic>
        <p:nvPicPr>
          <p:cNvPr id="6" name="Picture 5"/>
          <p:cNvPicPr/>
          <p:nvPr/>
        </p:nvPicPr>
        <p:blipFill>
          <a:blip r:embed="rId2"/>
          <a:stretch>
            <a:fillRect/>
          </a:stretch>
        </p:blipFill>
        <p:spPr>
          <a:xfrm>
            <a:off x="2221718" y="1981200"/>
            <a:ext cx="4733290" cy="3424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2384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09601"/>
            <a:ext cx="7603122" cy="5562599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Linear Amplifier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GB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GB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linear amplifier </a:t>
            </a:r>
            <a:r>
              <a:rPr lang="en-GB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amplifies</a:t>
            </a:r>
            <a:r>
              <a:rPr lang="en-GB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GB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signal without distortion</a:t>
            </a:r>
            <a:r>
              <a:rPr lang="en-GB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so the </a:t>
            </a:r>
            <a:r>
              <a:rPr lang="en-GB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output signal is an exact amplified replica of the input signal.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vo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ltage-divider-biased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transistor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with a sinusoidal AC source capacitive coupled to the base through C</a:t>
            </a:r>
            <a:r>
              <a:rPr lang="en-US" sz="2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a load capacitive coupled to the collector through C</a:t>
            </a:r>
            <a:r>
              <a:rPr lang="en-US" sz="2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shown in Figure 2.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endParaRPr lang="ar-IQ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the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amplifier shown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notice that the 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voltage waveform is inverted between the input and output but has the same shape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011911" y="6402593"/>
            <a:ext cx="554023" cy="365125"/>
          </a:xfrm>
        </p:spPr>
        <p:txBody>
          <a:bodyPr/>
          <a:lstStyle/>
          <a:p>
            <a:fld id="{405F97FB-85A4-49E9-BA53-E68A7A753320}" type="slidenum">
              <a:rPr lang="en-US" smtClean="0"/>
              <a:t>5</a:t>
            </a:fld>
            <a:endParaRPr lang="en-US" dirty="0"/>
          </a:p>
        </p:txBody>
      </p:sp>
      <p:pic>
        <p:nvPicPr>
          <p:cNvPr id="6" name="Picture 5"/>
          <p:cNvPicPr/>
          <p:nvPr/>
        </p:nvPicPr>
        <p:blipFill rotWithShape="1">
          <a:blip r:embed="rId2"/>
          <a:srcRect l="2112" t="2903"/>
          <a:stretch/>
        </p:blipFill>
        <p:spPr bwMode="auto">
          <a:xfrm>
            <a:off x="2487412" y="2590800"/>
            <a:ext cx="5355047" cy="27432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Rectangle 1"/>
          <p:cNvSpPr/>
          <p:nvPr/>
        </p:nvSpPr>
        <p:spPr>
          <a:xfrm>
            <a:off x="1120882" y="4295790"/>
            <a:ext cx="1007648" cy="3850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  <a:tabLst>
                <a:tab pos="1089025" algn="l"/>
              </a:tabLst>
            </a:pP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Figure 2</a:t>
            </a:r>
            <a:endParaRPr lang="en-US" b="1" dirty="0">
              <a:effectLst/>
              <a:latin typeface="Cambria Math" panose="020405030504060302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47221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F97FB-85A4-49E9-BA53-E68A7A753320}" type="slidenum">
              <a:rPr lang="en-US" smtClean="0"/>
              <a:t>6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685800"/>
            <a:ext cx="769619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Transistor AC Models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assume the operation of a transistor in an amplifier circuit,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representing the device by a model circuit is often useful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transistor model circuit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various internal transistor parameters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 its operation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Transistor models are described in this section based on resistance or 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 parameters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Another system of parameters is 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called h parameters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The 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five r parameters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commonly used for BJTs are given in the following. </a:t>
            </a:r>
          </a:p>
          <a:p>
            <a:pPr algn="just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Table 1. The lowercase letter r with a prime denotes resistances internal to the transistor.</a:t>
            </a:r>
          </a:p>
          <a:p>
            <a:pPr algn="just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399" y="3725783"/>
            <a:ext cx="5105400" cy="2486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516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1999" y="685800"/>
            <a:ext cx="7620000" cy="5703145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explain this model circuit in terms of a transistor’s AC operation as follows: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resistance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ŕ</a:t>
            </a:r>
            <a:r>
              <a:rPr lang="en-US" sz="20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appears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emitter and base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terminals. This is the resistance “seen” looking into the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emitter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a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forward-biased transistor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The 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collector effectively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acts as a dependent current source of α</a:t>
            </a:r>
            <a:r>
              <a:rPr lang="en-US" sz="20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0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or, equivalently, β</a:t>
            </a:r>
            <a:r>
              <a:rPr lang="en-US" sz="20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0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represented by the diamond-shaped symbol; these factors are shown in Figure 3.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3: Relation of transistor symbol to r-parameter model.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also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temperature-dependent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is based on an ambient temperature of 20°C.</a:t>
            </a:r>
          </a:p>
          <a:p>
            <a:pPr marL="0" indent="0" algn="ctr">
              <a:lnSpc>
                <a:spcPct val="120000"/>
              </a:lnSpc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011911" y="6402593"/>
            <a:ext cx="554023" cy="365125"/>
          </a:xfrm>
        </p:spPr>
        <p:txBody>
          <a:bodyPr/>
          <a:lstStyle/>
          <a:p>
            <a:fld id="{405F97FB-85A4-49E9-BA53-E68A7A753320}" type="slidenum">
              <a:rPr lang="en-US" smtClean="0"/>
              <a:t>7</a:t>
            </a:fld>
            <a:endParaRPr lang="en-US" dirty="0"/>
          </a:p>
        </p:txBody>
      </p:sp>
      <p:pic>
        <p:nvPicPr>
          <p:cNvPr id="9" name="Picture 8"/>
          <p:cNvPicPr/>
          <p:nvPr/>
        </p:nvPicPr>
        <p:blipFill>
          <a:blip r:embed="rId2"/>
          <a:stretch>
            <a:fillRect/>
          </a:stretch>
        </p:blipFill>
        <p:spPr>
          <a:xfrm>
            <a:off x="3772340" y="2819400"/>
            <a:ext cx="4495800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01541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9376" y="762000"/>
            <a:ext cx="6965245" cy="708495"/>
          </a:xfrm>
        </p:spPr>
        <p:txBody>
          <a:bodyPr>
            <a:normAutofit/>
          </a:bodyPr>
          <a:lstStyle/>
          <a:p>
            <a:pPr lvl="2" algn="ct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H.W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9376" y="1470495"/>
            <a:ext cx="6858002" cy="541199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H.W 1: Determine the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ŕ</a:t>
            </a:r>
            <a:r>
              <a:rPr lang="en-US" sz="18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a transistor that is operating with a DC emitter current of 2 mA.</a:t>
            </a:r>
          </a:p>
          <a:p>
            <a:pPr marL="0" indent="0" algn="just">
              <a:buNone/>
            </a:pP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H.W 2: What is IE if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ŕ</a:t>
            </a:r>
            <a:r>
              <a:rPr lang="en-US" sz="18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8Ω?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011911" y="6402593"/>
            <a:ext cx="554023" cy="365125"/>
          </a:xfrm>
        </p:spPr>
        <p:txBody>
          <a:bodyPr/>
          <a:lstStyle/>
          <a:p>
            <a:fld id="{405F97FB-85A4-49E9-BA53-E68A7A753320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9033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5896</TotalTime>
  <Words>457</Words>
  <Application>Microsoft Office PowerPoint</Application>
  <PresentationFormat>عرض على الشاشة (3:4)‏</PresentationFormat>
  <Paragraphs>60</Paragraphs>
  <Slides>8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Pushpin</vt:lpstr>
      <vt:lpstr>Analogue Electronic</vt:lpstr>
      <vt:lpstr>  Chapter 5  Amplifiers Lec. 10    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H.W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الميكانيك الاحصائي</dc:title>
  <dc:creator>EDJ</dc:creator>
  <cp:lastModifiedBy>DR.Ahmed Saker 2O11</cp:lastModifiedBy>
  <cp:revision>272</cp:revision>
  <dcterms:created xsi:type="dcterms:W3CDTF">2018-02-25T19:08:07Z</dcterms:created>
  <dcterms:modified xsi:type="dcterms:W3CDTF">2025-01-26T12:37:29Z</dcterms:modified>
</cp:coreProperties>
</file>