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handoutMasterIdLst>
    <p:handoutMasterId r:id="rId32"/>
  </p:handoutMasterIdLst>
  <p:sldIdLst>
    <p:sldId id="256" r:id="rId2"/>
    <p:sldId id="323" r:id="rId3"/>
    <p:sldId id="335" r:id="rId4"/>
    <p:sldId id="257" r:id="rId5"/>
    <p:sldId id="258" r:id="rId6"/>
    <p:sldId id="336" r:id="rId7"/>
    <p:sldId id="337" r:id="rId8"/>
    <p:sldId id="259" r:id="rId9"/>
    <p:sldId id="338" r:id="rId10"/>
    <p:sldId id="260" r:id="rId11"/>
    <p:sldId id="339" r:id="rId12"/>
    <p:sldId id="326" r:id="rId13"/>
    <p:sldId id="261" r:id="rId14"/>
    <p:sldId id="340" r:id="rId15"/>
    <p:sldId id="324" r:id="rId16"/>
    <p:sldId id="325" r:id="rId17"/>
    <p:sldId id="341" r:id="rId18"/>
    <p:sldId id="342" r:id="rId19"/>
    <p:sldId id="343" r:id="rId20"/>
    <p:sldId id="328" r:id="rId21"/>
    <p:sldId id="344" r:id="rId22"/>
    <p:sldId id="345" r:id="rId23"/>
    <p:sldId id="346" r:id="rId24"/>
    <p:sldId id="347" r:id="rId25"/>
    <p:sldId id="348" r:id="rId26"/>
    <p:sldId id="349" r:id="rId27"/>
    <p:sldId id="350" r:id="rId28"/>
    <p:sldId id="351" r:id="rId29"/>
    <p:sldId id="35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p:cViewPr>
        <p:scale>
          <a:sx n="76" d="100"/>
          <a:sy n="76" d="100"/>
        </p:scale>
        <p:origin x="-1122"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45291-2208-4DD4-B4B0-DCB3567000E6}" type="datetimeFigureOut">
              <a:rPr lang="en-US" smtClean="0"/>
              <a:t>9/16/2023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B32E66-F246-4D29-A85C-904F660C7965}" type="slidenum">
              <a:rPr lang="en-US" smtClean="0"/>
              <a:t>‹#›</a:t>
            </a:fld>
            <a:endParaRPr lang="en-US"/>
          </a:p>
        </p:txBody>
      </p:sp>
    </p:spTree>
    <p:extLst>
      <p:ext uri="{BB962C8B-B14F-4D97-AF65-F5344CB8AC3E}">
        <p14:creationId xmlns:p14="http://schemas.microsoft.com/office/powerpoint/2010/main" val="35346441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859F0-37A3-462E-93D5-1A0719D00163}" type="datetimeFigureOut">
              <a:rPr lang="en-US" smtClean="0"/>
              <a:t>9/16/2023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2750E-9A4F-4E7F-8F0E-F37227384F54}" type="slidenum">
              <a:rPr lang="en-US" smtClean="0"/>
              <a:t>‹#›</a:t>
            </a:fld>
            <a:endParaRPr lang="en-US"/>
          </a:p>
        </p:txBody>
      </p:sp>
    </p:spTree>
    <p:extLst>
      <p:ext uri="{BB962C8B-B14F-4D97-AF65-F5344CB8AC3E}">
        <p14:creationId xmlns:p14="http://schemas.microsoft.com/office/powerpoint/2010/main" val="34849109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D5639AF-491C-4723-8F14-F6978A1C2810}" type="datetime1">
              <a:rPr lang="en-US" smtClean="0"/>
              <a:t>9/16/2023</a:t>
            </a:fld>
            <a:endParaRPr lang="en-US"/>
          </a:p>
        </p:txBody>
      </p:sp>
      <p:sp>
        <p:nvSpPr>
          <p:cNvPr id="5" name="Footer Placeholder 4"/>
          <p:cNvSpPr>
            <a:spLocks noGrp="1"/>
          </p:cNvSpPr>
          <p:nvPr>
            <p:ph type="ftr" sz="quarter" idx="11"/>
          </p:nvPr>
        </p:nvSpPr>
        <p:spPr>
          <a:xfrm>
            <a:off x="1174044" y="5357592"/>
            <a:ext cx="5034845" cy="365125"/>
          </a:xfrm>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05F97FB-85A4-49E9-BA53-E68A7A7533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222D0-E8C8-45BC-A16C-CAC3C9496E32}" type="datetime1">
              <a:rPr lang="en-US" smtClean="0"/>
              <a:t>9/16/2023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4A4EC-D85B-4C7F-BD66-21FC5F468822}" type="datetime1">
              <a:rPr lang="en-US" smtClean="0"/>
              <a:t>9/16/2023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5D703-CBC3-46BA-BE10-C58BA2D45B28}" type="datetime1">
              <a:rPr lang="en-US" smtClean="0"/>
              <a:t>9/16/2023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89C18-1CAC-4707-918A-CF07FEB00D54}" type="datetime1">
              <a:rPr lang="en-US" smtClean="0"/>
              <a:t>9/16/2023</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47168CE-4682-410F-8D5B-243200511464}" type="datetime1">
              <a:rPr lang="en-US" smtClean="0"/>
              <a:t>9/16/2023</a:t>
            </a:fld>
            <a:endParaRPr lang="en-US"/>
          </a:p>
        </p:txBody>
      </p:sp>
      <p:sp>
        <p:nvSpPr>
          <p:cNvPr id="6" name="Footer Placeholder 5"/>
          <p:cNvSpPr>
            <a:spLocks noGrp="1"/>
          </p:cNvSpPr>
          <p:nvPr>
            <p:ph type="ftr" sz="quarter" idx="11"/>
          </p:nvPr>
        </p:nvSpPr>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p:txBody>
          <a:bodyPr/>
          <a:lstStyle/>
          <a:p>
            <a:fld id="{405F97FB-85A4-49E9-BA53-E68A7A75332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D4CDF28-031A-4E0C-AFC7-477AA493654A}" type="datetime1">
              <a:rPr lang="en-US" smtClean="0"/>
              <a:t>9/16/2023</a:t>
            </a:fld>
            <a:endParaRPr lang="en-US"/>
          </a:p>
        </p:txBody>
      </p:sp>
      <p:sp>
        <p:nvSpPr>
          <p:cNvPr id="8" name="Footer Placeholder 7"/>
          <p:cNvSpPr>
            <a:spLocks noGrp="1"/>
          </p:cNvSpPr>
          <p:nvPr>
            <p:ph type="ftr" sz="quarter" idx="11"/>
          </p:nvPr>
        </p:nvSpPr>
        <p:spPr/>
        <p:txBody>
          <a:bodyPr/>
          <a:lstStyle/>
          <a:p>
            <a:r>
              <a:rPr lang="en-GB"/>
              <a:t>Physics department, University of Babylon, 2018.</a:t>
            </a:r>
            <a:endParaRPr lang="en-US"/>
          </a:p>
        </p:txBody>
      </p:sp>
      <p:sp>
        <p:nvSpPr>
          <p:cNvPr id="9" name="Slide Number Placeholder 8"/>
          <p:cNvSpPr>
            <a:spLocks noGrp="1"/>
          </p:cNvSpPr>
          <p:nvPr>
            <p:ph type="sldNum" sz="quarter" idx="12"/>
          </p:nvPr>
        </p:nvSpPr>
        <p:spPr/>
        <p:txBody>
          <a:bodyPr/>
          <a:lstStyle/>
          <a:p>
            <a:fld id="{405F97FB-85A4-49E9-BA53-E68A7A75332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21732-FBF7-49F8-B3E4-A3DA8A720142}" type="datetime1">
              <a:rPr lang="en-US" smtClean="0"/>
              <a:t>9/16/2023</a:t>
            </a:fld>
            <a:endParaRPr lang="en-US"/>
          </a:p>
        </p:txBody>
      </p:sp>
      <p:sp>
        <p:nvSpPr>
          <p:cNvPr id="4" name="Footer Placeholder 3"/>
          <p:cNvSpPr>
            <a:spLocks noGrp="1"/>
          </p:cNvSpPr>
          <p:nvPr>
            <p:ph type="ftr" sz="quarter" idx="11"/>
          </p:nvPr>
        </p:nvSpPr>
        <p:spPr/>
        <p:txBody>
          <a:bodyPr/>
          <a:lstStyle/>
          <a:p>
            <a:r>
              <a:rPr lang="en-GB"/>
              <a:t>Physics department, University of Babylon, 2018.</a:t>
            </a:r>
            <a:endParaRPr lang="en-US"/>
          </a:p>
        </p:txBody>
      </p:sp>
      <p:sp>
        <p:nvSpPr>
          <p:cNvPr id="5" name="Slide Number Placeholder 4"/>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3F4A-8621-4520-8C71-641E7AD4EAE0}" type="datetime1">
              <a:rPr lang="en-US" smtClean="0"/>
              <a:t>9/16/2023</a:t>
            </a:fld>
            <a:endParaRPr lang="en-US"/>
          </a:p>
        </p:txBody>
      </p:sp>
      <p:sp>
        <p:nvSpPr>
          <p:cNvPr id="3" name="Footer Placeholder 2"/>
          <p:cNvSpPr>
            <a:spLocks noGrp="1"/>
          </p:cNvSpPr>
          <p:nvPr>
            <p:ph type="ftr" sz="quarter" idx="11"/>
          </p:nvPr>
        </p:nvSpPr>
        <p:spPr/>
        <p:txBody>
          <a:bodyPr/>
          <a:lstStyle/>
          <a:p>
            <a:r>
              <a:rPr lang="en-GB"/>
              <a:t>Physics department, University of Babylon, 2018.</a:t>
            </a:r>
            <a:endParaRPr lang="en-US"/>
          </a:p>
        </p:txBody>
      </p:sp>
      <p:sp>
        <p:nvSpPr>
          <p:cNvPr id="4" name="Slide Number Placeholder 3"/>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0C2BF3D-FE6B-49FA-AC22-7007609849CE}" type="datetime1">
              <a:rPr lang="en-US" smtClean="0"/>
              <a:t>9/16/2023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05F97FB-85A4-49E9-BA53-E68A7A7533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7A7E677-DE25-4C83-B6A1-3E527C7DE3FB}" type="datetime1">
              <a:rPr lang="en-US" smtClean="0"/>
              <a:t>9/16/2023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05F97FB-85A4-49E9-BA53-E68A7A7533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0197924-E6EF-456B-9650-C43AC8E5BDBB}" type="datetime1">
              <a:rPr lang="en-US" smtClean="0"/>
              <a:t>9/16/2023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GB"/>
              <a:t>Physics department, University of Babylon, 2018.</a:t>
            </a: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05F97FB-85A4-49E9-BA53-E68A7A7533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346" y="1221175"/>
            <a:ext cx="7772400" cy="147002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Electronic </a:t>
            </a:r>
            <a:endParaRPr lang="en-US" dirty="0"/>
          </a:p>
        </p:txBody>
      </p:sp>
      <p:sp>
        <p:nvSpPr>
          <p:cNvPr id="3" name="Subtitle 2"/>
          <p:cNvSpPr>
            <a:spLocks noGrp="1"/>
          </p:cNvSpPr>
          <p:nvPr>
            <p:ph type="subTitle" idx="1"/>
          </p:nvPr>
        </p:nvSpPr>
        <p:spPr>
          <a:xfrm>
            <a:off x="0" y="3048000"/>
            <a:ext cx="9144000" cy="2363643"/>
          </a:xfrm>
        </p:spPr>
        <p:txBody>
          <a:bodyPr>
            <a:noAutofit/>
          </a:bodyPr>
          <a:lstStyle/>
          <a:p>
            <a:r>
              <a:rPr lang="en-US" b="1" dirty="0" err="1">
                <a:solidFill>
                  <a:schemeClr val="tx1"/>
                </a:solidFill>
                <a:latin typeface="Times New Roman" panose="02020603050405020304" pitchFamily="18" charset="0"/>
                <a:cs typeface="Times New Roman" panose="02020603050405020304" pitchFamily="18" charset="0"/>
              </a:rPr>
              <a:t>Ass.Lecturer:Ammar</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Karim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Kazam</a:t>
            </a:r>
            <a:endParaRPr lang="en-US" b="1" dirty="0">
              <a:solidFill>
                <a:schemeClr val="tx1"/>
              </a:solidFill>
              <a:latin typeface="Times New Roman" panose="02020603050405020304" pitchFamily="18" charset="0"/>
              <a:cs typeface="Times New Roman" panose="02020603050405020304" pitchFamily="18" charset="0"/>
            </a:endParaRPr>
          </a:p>
          <a:p>
            <a:r>
              <a:rPr lang="en-US" b="1" dirty="0" smtClean="0">
                <a:solidFill>
                  <a:schemeClr val="tx1"/>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a:p>
            <a:pPr rtl="1"/>
            <a:r>
              <a:rPr lang="en-US" dirty="0" smtClean="0">
                <a:solidFill>
                  <a:schemeClr val="tx1"/>
                </a:solidFill>
                <a:latin typeface="Times New Roman" panose="02020603050405020304" pitchFamily="18" charset="0"/>
                <a:cs typeface="Times New Roman" panose="02020603050405020304" pitchFamily="18" charset="0"/>
              </a:rPr>
              <a:t>1</a:t>
            </a:r>
            <a:r>
              <a:rPr lang="en-US" baseline="30000" dirty="0" smtClean="0">
                <a:solidFill>
                  <a:schemeClr val="tx1"/>
                </a:solidFill>
                <a:latin typeface="Times New Roman" panose="02020603050405020304" pitchFamily="18" charset="0"/>
                <a:cs typeface="Times New Roman" panose="02020603050405020304" pitchFamily="18" charset="0"/>
              </a:rPr>
              <a:t>st</a:t>
            </a:r>
            <a:r>
              <a:rPr lang="en-US" dirty="0" smtClean="0">
                <a:solidFill>
                  <a:schemeClr val="tx1"/>
                </a:solidFill>
                <a:latin typeface="Times New Roman" panose="02020603050405020304" pitchFamily="18" charset="0"/>
                <a:cs typeface="Times New Roman" panose="02020603050405020304" pitchFamily="18" charset="0"/>
              </a:rPr>
              <a:t> semester </a:t>
            </a:r>
          </a:p>
          <a:p>
            <a:pPr rtl="1"/>
            <a:endParaRPr lang="en-US" dirty="0" smtClean="0">
              <a:solidFill>
                <a:schemeClr val="tx1"/>
              </a:solidFill>
              <a:latin typeface="Times New Roman" panose="02020603050405020304" pitchFamily="18" charset="0"/>
              <a:cs typeface="Times New Roman" panose="02020603050405020304" pitchFamily="18" charset="0"/>
            </a:endParaRPr>
          </a:p>
          <a:p>
            <a:pPr rtl="1"/>
            <a:endParaRPr lang="ar-IQ" sz="2400" dirty="0">
              <a:solidFill>
                <a:schemeClr val="tx1"/>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 y="18197"/>
            <a:ext cx="1747225" cy="81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556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001000" cy="5562600"/>
          </a:xfrm>
        </p:spPr>
        <p:txBody>
          <a:bodyPr>
            <a:noAutofit/>
          </a:bodyPr>
          <a:lstStyle/>
          <a:p>
            <a:pPr marL="365760" lvl="1" indent="0" algn="just">
              <a:buNone/>
            </a:pPr>
            <a:r>
              <a:rPr lang="en-US" sz="2400" b="1" dirty="0">
                <a:latin typeface="Times New Roman" panose="02020603050405020304" pitchFamily="18" charset="0"/>
                <a:cs typeface="Times New Roman" panose="02020603050405020304" pitchFamily="18" charset="0"/>
              </a:rPr>
              <a:t>V-I Characteristic for Reverse </a:t>
            </a:r>
            <a:r>
              <a:rPr lang="en-US" sz="2400" b="1" dirty="0" smtClean="0">
                <a:latin typeface="Times New Roman" panose="02020603050405020304" pitchFamily="18" charset="0"/>
                <a:cs typeface="Times New Roman" panose="02020603050405020304" pitchFamily="18" charset="0"/>
              </a:rPr>
              <a:t>Bias</a:t>
            </a:r>
          </a:p>
          <a:p>
            <a:pPr marL="365760" lvl="1" indent="0" algn="just">
              <a:buNone/>
            </a:pPr>
            <a:r>
              <a:rPr lang="en-US" sz="2400" dirty="0" smtClean="0">
                <a:latin typeface="Times New Roman" panose="02020603050405020304" pitchFamily="18" charset="0"/>
                <a:cs typeface="Times New Roman" panose="02020603050405020304" pitchFamily="18" charset="0"/>
              </a:rPr>
              <a:t>With </a:t>
            </a:r>
            <a:r>
              <a:rPr lang="en-US" sz="2400" b="1" dirty="0">
                <a:latin typeface="Times New Roman" panose="02020603050405020304" pitchFamily="18" charset="0"/>
                <a:cs typeface="Times New Roman" panose="02020603050405020304" pitchFamily="18" charset="0"/>
              </a:rPr>
              <a:t>0V reverse voltage </a:t>
            </a:r>
            <a:r>
              <a:rPr lang="en-US" sz="2400" dirty="0">
                <a:latin typeface="Times New Roman" panose="02020603050405020304" pitchFamily="18" charset="0"/>
                <a:cs typeface="Times New Roman" panose="02020603050405020304" pitchFamily="18" charset="0"/>
              </a:rPr>
              <a:t>there is </a:t>
            </a:r>
            <a:r>
              <a:rPr lang="en-US" sz="2400" dirty="0">
                <a:solidFill>
                  <a:srgbClr val="FF0000"/>
                </a:solidFill>
                <a:latin typeface="Times New Roman" panose="02020603050405020304" pitchFamily="18" charset="0"/>
                <a:cs typeface="Times New Roman" panose="02020603050405020304" pitchFamily="18" charset="0"/>
              </a:rPr>
              <a:t>no reverse current</a:t>
            </a:r>
            <a:r>
              <a:rPr lang="en-US" sz="2400" dirty="0" smtClean="0">
                <a:latin typeface="Times New Roman" panose="02020603050405020304" pitchFamily="18" charset="0"/>
                <a:cs typeface="Times New Roman" panose="02020603050405020304" pitchFamily="18" charset="0"/>
              </a:rPr>
              <a:t>.</a:t>
            </a:r>
            <a:endParaRPr lang="ar-IQ" sz="2400" dirty="0" smtClean="0">
              <a:latin typeface="Times New Roman" panose="02020603050405020304" pitchFamily="18" charset="0"/>
              <a:cs typeface="Times New Roman" panose="02020603050405020304" pitchFamily="18" charset="0"/>
            </a:endParaRPr>
          </a:p>
          <a:p>
            <a:pPr marL="365760" lvl="1" indent="0" algn="just">
              <a:buNone/>
            </a:pPr>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is </a:t>
            </a:r>
            <a:r>
              <a:rPr lang="en-US" sz="2400" b="1" dirty="0">
                <a:solidFill>
                  <a:srgbClr val="FF0000"/>
                </a:solidFill>
                <a:latin typeface="Times New Roman" panose="02020603050405020304" pitchFamily="18" charset="0"/>
                <a:cs typeface="Times New Roman" panose="02020603050405020304" pitchFamily="18" charset="0"/>
              </a:rPr>
              <a:t>only</a:t>
            </a:r>
            <a:r>
              <a:rPr lang="en-US" sz="2400" dirty="0">
                <a:latin typeface="Times New Roman" panose="02020603050405020304" pitchFamily="18" charset="0"/>
                <a:cs typeface="Times New Roman" panose="02020603050405020304" pitchFamily="18" charset="0"/>
              </a:rPr>
              <a:t> a </a:t>
            </a:r>
            <a:r>
              <a:rPr lang="en-US" sz="2400" b="1" dirty="0">
                <a:latin typeface="Times New Roman" panose="02020603050405020304" pitchFamily="18" charset="0"/>
                <a:cs typeface="Times New Roman" panose="02020603050405020304" pitchFamily="18" charset="0"/>
              </a:rPr>
              <a:t>small current through the junction </a:t>
            </a:r>
            <a:r>
              <a:rPr lang="en-US" sz="2400" dirty="0">
                <a:latin typeface="Times New Roman" panose="02020603050405020304" pitchFamily="18" charset="0"/>
                <a:cs typeface="Times New Roman" panose="02020603050405020304" pitchFamily="18" charset="0"/>
              </a:rPr>
              <a:t>as the </a:t>
            </a:r>
            <a:r>
              <a:rPr lang="en-US" sz="2400" dirty="0">
                <a:solidFill>
                  <a:srgbClr val="FF0000"/>
                </a:solidFill>
                <a:latin typeface="Times New Roman" panose="02020603050405020304" pitchFamily="18" charset="0"/>
                <a:cs typeface="Times New Roman" panose="02020603050405020304" pitchFamily="18" charset="0"/>
              </a:rPr>
              <a:t>reverse voltage increases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65760" lvl="1" indent="0" algn="just">
              <a:buNone/>
            </a:pPr>
            <a:endParaRPr lang="en-US" sz="2400" dirty="0" smtClean="0">
              <a:latin typeface="Times New Roman" panose="02020603050405020304" pitchFamily="18" charset="0"/>
              <a:cs typeface="Times New Roman" panose="02020603050405020304" pitchFamily="18" charset="0"/>
            </a:endParaRPr>
          </a:p>
          <a:p>
            <a:pPr marL="365760" lvl="1" indent="0" algn="just">
              <a:buNone/>
            </a:pPr>
            <a:r>
              <a:rPr lang="en-US" sz="2400" b="1" dirty="0" smtClean="0">
                <a:latin typeface="Times New Roman" panose="02020603050405020304" pitchFamily="18" charset="0"/>
                <a:cs typeface="Times New Roman" panose="02020603050405020304" pitchFamily="18" charset="0"/>
              </a:rPr>
              <a:t>At </a:t>
            </a:r>
            <a:r>
              <a:rPr lang="en-US" sz="2400" b="1" dirty="0">
                <a:latin typeface="Times New Roman" panose="02020603050405020304" pitchFamily="18" charset="0"/>
                <a:cs typeface="Times New Roman" panose="02020603050405020304" pitchFamily="18" charset="0"/>
              </a:rPr>
              <a:t>a point</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reverse current </a:t>
            </a:r>
            <a:r>
              <a:rPr lang="en-US" sz="2400" dirty="0">
                <a:solidFill>
                  <a:srgbClr val="FF0000"/>
                </a:solidFill>
                <a:latin typeface="Times New Roman" panose="02020603050405020304" pitchFamily="18" charset="0"/>
                <a:cs typeface="Times New Roman" panose="02020603050405020304" pitchFamily="18" charset="0"/>
              </a:rPr>
              <a:t>shoots up </a:t>
            </a:r>
            <a:r>
              <a:rPr lang="en-US" sz="2400" dirty="0">
                <a:latin typeface="Times New Roman" panose="02020603050405020304" pitchFamily="18" charset="0"/>
                <a:cs typeface="Times New Roman" panose="02020603050405020304" pitchFamily="18" charset="0"/>
              </a:rPr>
              <a:t>with the breakdown of diode. The voltage called </a:t>
            </a:r>
            <a:r>
              <a:rPr lang="en-US" sz="2400" b="1" dirty="0">
                <a:latin typeface="Times New Roman" panose="02020603050405020304" pitchFamily="18" charset="0"/>
                <a:cs typeface="Times New Roman" panose="02020603050405020304" pitchFamily="18" charset="0"/>
              </a:rPr>
              <a:t>breakdown voltage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65760" lvl="1" indent="0" algn="just">
              <a:buNone/>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is </a:t>
            </a:r>
            <a:r>
              <a:rPr lang="en-US" sz="2400" dirty="0">
                <a:solidFill>
                  <a:srgbClr val="FF0000"/>
                </a:solidFill>
                <a:latin typeface="Times New Roman" panose="02020603050405020304" pitchFamily="18" charset="0"/>
                <a:cs typeface="Times New Roman" panose="02020603050405020304" pitchFamily="18" charset="0"/>
              </a:rPr>
              <a:t>not normal mode of operation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65760" lvl="1" indent="0" algn="just">
              <a:buNone/>
            </a:pPr>
            <a:endParaRPr lang="en-US" sz="2400" dirty="0" smtClean="0">
              <a:latin typeface="Times New Roman" panose="02020603050405020304" pitchFamily="18" charset="0"/>
              <a:cs typeface="Times New Roman" panose="02020603050405020304" pitchFamily="18" charset="0"/>
            </a:endParaRPr>
          </a:p>
          <a:p>
            <a:pPr marL="365760" lvl="1" indent="0" algn="just">
              <a:buNone/>
            </a:pPr>
            <a:r>
              <a:rPr lang="en-US" sz="2400" b="1" dirty="0" smtClean="0">
                <a:latin typeface="Times New Roman" panose="02020603050405020304" pitchFamily="18" charset="0"/>
                <a:cs typeface="Times New Roman" panose="02020603050405020304" pitchFamily="18" charset="0"/>
              </a:rPr>
              <a:t>After </a:t>
            </a:r>
            <a:r>
              <a:rPr lang="en-US" sz="2400" b="1" dirty="0">
                <a:latin typeface="Times New Roman" panose="02020603050405020304" pitchFamily="18" charset="0"/>
                <a:cs typeface="Times New Roman" panose="02020603050405020304" pitchFamily="18" charset="0"/>
              </a:rPr>
              <a:t>this point </a:t>
            </a: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reverse voltage remains at approximately VBR</a:t>
            </a:r>
            <a:r>
              <a:rPr lang="en-US" sz="2400" dirty="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but</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IR increase very rapidly</a:t>
            </a:r>
            <a:r>
              <a:rPr lang="en-US" sz="2400" dirty="0" smtClean="0">
                <a:latin typeface="Times New Roman" panose="02020603050405020304" pitchFamily="18" charset="0"/>
                <a:cs typeface="Times New Roman" panose="02020603050405020304" pitchFamily="18" charset="0"/>
              </a:rPr>
              <a:t>. </a:t>
            </a:r>
          </a:p>
          <a:p>
            <a:pPr marL="365760" lvl="1" indent="0" algn="just">
              <a:buNone/>
            </a:pPr>
            <a:r>
              <a:rPr lang="en-US" sz="2400" b="1" dirty="0" smtClean="0">
                <a:latin typeface="Times New Roman" panose="02020603050405020304" pitchFamily="18" charset="0"/>
                <a:cs typeface="Times New Roman" panose="02020603050405020304" pitchFamily="18" charset="0"/>
              </a:rPr>
              <a:t>Break </a:t>
            </a:r>
            <a:r>
              <a:rPr lang="en-US" sz="2400" b="1" dirty="0">
                <a:latin typeface="Times New Roman" panose="02020603050405020304" pitchFamily="18" charset="0"/>
                <a:cs typeface="Times New Roman" panose="02020603050405020304" pitchFamily="18" charset="0"/>
              </a:rPr>
              <a:t>down voltage</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depends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 </a:t>
            </a:r>
            <a:r>
              <a:rPr lang="en-US" sz="2400" b="1" dirty="0">
                <a:latin typeface="Times New Roman" panose="02020603050405020304" pitchFamily="18" charset="0"/>
                <a:cs typeface="Times New Roman" panose="02020603050405020304" pitchFamily="18" charset="0"/>
              </a:rPr>
              <a:t>doping level</a:t>
            </a:r>
            <a:r>
              <a:rPr lang="en-US" sz="2400" dirty="0">
                <a:latin typeface="Times New Roman" panose="02020603050405020304" pitchFamily="18" charset="0"/>
                <a:cs typeface="Times New Roman" panose="02020603050405020304" pitchFamily="18" charset="0"/>
              </a:rPr>
              <a:t>, set by </a:t>
            </a:r>
            <a:r>
              <a:rPr lang="en-US" sz="2400" dirty="0" smtClean="0">
                <a:latin typeface="Times New Roman" panose="02020603050405020304" pitchFamily="18" charset="0"/>
                <a:cs typeface="Times New Roman" panose="02020603050405020304" pitchFamily="18" charset="0"/>
              </a:rPr>
              <a:t>manufacturer</a:t>
            </a:r>
            <a:r>
              <a:rPr lang="en-US" sz="2400" dirty="0">
                <a:latin typeface="Times New Roman" panose="02020603050405020304" pitchFamily="18" charset="0"/>
                <a:cs typeface="Times New Roman" panose="02020603050405020304" pitchFamily="18" charset="0"/>
              </a:rPr>
              <a:t>. </a:t>
            </a:r>
          </a:p>
          <a:p>
            <a:pPr marL="365760" lvl="1" indent="0" algn="just">
              <a:buNone/>
            </a:pPr>
            <a:endParaRPr lang="en-US" sz="2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10</a:t>
            </a:fld>
            <a:endParaRPr lang="en-US" dirty="0"/>
          </a:p>
        </p:txBody>
      </p:sp>
    </p:spTree>
    <p:extLst>
      <p:ext uri="{BB962C8B-B14F-4D97-AF65-F5344CB8AC3E}">
        <p14:creationId xmlns:p14="http://schemas.microsoft.com/office/powerpoint/2010/main" val="1599370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543800" cy="5562600"/>
          </a:xfrm>
        </p:spPr>
        <p:txBody>
          <a:bodyPr>
            <a:noAutofit/>
          </a:bodyPr>
          <a:lstStyle/>
          <a:p>
            <a:pPr marL="365760" lvl="1" indent="0" algn="just">
              <a:buNone/>
            </a:pPr>
            <a:r>
              <a:rPr lang="en-US" sz="2000" dirty="0" smtClean="0">
                <a:latin typeface="Times New Roman" panose="02020603050405020304" pitchFamily="18" charset="0"/>
                <a:cs typeface="Times New Roman" panose="02020603050405020304" pitchFamily="18" charset="0"/>
              </a:rPr>
              <a:t>Combine </a:t>
            </a:r>
            <a:r>
              <a:rPr lang="en-US" sz="2000" dirty="0">
                <a:latin typeface="Times New Roman" panose="02020603050405020304" pitchFamily="18" charset="0"/>
                <a:cs typeface="Times New Roman" panose="02020603050405020304" pitchFamily="18" charset="0"/>
              </a:rPr>
              <a:t>the curves for both forward bias and reverse bias, and you have the </a:t>
            </a:r>
            <a:r>
              <a:rPr lang="en-US" sz="2000" b="1" dirty="0">
                <a:latin typeface="Times New Roman" panose="02020603050405020304" pitchFamily="18" charset="0"/>
                <a:cs typeface="Times New Roman" panose="02020603050405020304" pitchFamily="18" charset="0"/>
              </a:rPr>
              <a:t>complete V-I characteristic </a:t>
            </a:r>
            <a:r>
              <a:rPr lang="en-US" sz="2000" dirty="0">
                <a:latin typeface="Times New Roman" panose="02020603050405020304" pitchFamily="18" charset="0"/>
                <a:cs typeface="Times New Roman" panose="02020603050405020304" pitchFamily="18" charset="0"/>
              </a:rPr>
              <a:t>curve </a:t>
            </a: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a diode, as shown in Figure 6</a:t>
            </a:r>
            <a:r>
              <a:rPr lang="en-US" sz="2000" dirty="0" smtClean="0">
                <a:latin typeface="Times New Roman" panose="02020603050405020304" pitchFamily="18" charset="0"/>
                <a:cs typeface="Times New Roman" panose="02020603050405020304" pitchFamily="18" charset="0"/>
              </a:rPr>
              <a:t>.</a:t>
            </a:r>
          </a:p>
          <a:p>
            <a:pPr marL="365760" lvl="1" indent="0" algn="just">
              <a:buNone/>
            </a:pPr>
            <a:endParaRPr lang="en-US" sz="2000" dirty="0">
              <a:latin typeface="Times New Roman" panose="02020603050405020304" pitchFamily="18" charset="0"/>
              <a:cs typeface="Times New Roman" panose="02020603050405020304" pitchFamily="18" charset="0"/>
            </a:endParaRPr>
          </a:p>
          <a:p>
            <a:pPr marL="365760" lvl="1" indent="0" algn="just">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11</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52700" y="1676400"/>
            <a:ext cx="4114799" cy="3429000"/>
          </a:xfrm>
          <a:prstGeom prst="rect">
            <a:avLst/>
          </a:prstGeom>
        </p:spPr>
      </p:pic>
    </p:spTree>
    <p:extLst>
      <p:ext uri="{BB962C8B-B14F-4D97-AF65-F5344CB8AC3E}">
        <p14:creationId xmlns:p14="http://schemas.microsoft.com/office/powerpoint/2010/main" val="2705992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11676"/>
            <a:ext cx="7772400" cy="5712923"/>
          </a:xfrm>
        </p:spPr>
        <p:txBody>
          <a:bodyPr>
            <a:noAutofit/>
          </a:bodyPr>
          <a:lstStyle/>
          <a:p>
            <a:pPr algn="just">
              <a:buFont typeface="Wingdings" panose="05000000000000000000" pitchFamily="2" charset="2"/>
              <a:buChar char="§"/>
            </a:pPr>
            <a:r>
              <a:rPr lang="en-US" sz="1900" b="1" dirty="0">
                <a:solidFill>
                  <a:srgbClr val="FF0000"/>
                </a:solidFill>
                <a:latin typeface="Times New Roman" panose="02020603050405020304" pitchFamily="18" charset="0"/>
                <a:cs typeface="Times New Roman" panose="02020603050405020304" pitchFamily="18" charset="0"/>
              </a:rPr>
              <a:t>Diode models</a:t>
            </a:r>
          </a:p>
          <a:p>
            <a:pPr marL="0" indent="0" algn="just">
              <a:buNone/>
            </a:pPr>
            <a:r>
              <a:rPr lang="en-US" sz="1900" b="1" dirty="0">
                <a:latin typeface="Times New Roman" panose="02020603050405020304" pitchFamily="18" charset="0"/>
                <a:cs typeface="Times New Roman" panose="02020603050405020304" pitchFamily="18" charset="0"/>
              </a:rPr>
              <a:t>The </a:t>
            </a:r>
            <a:r>
              <a:rPr lang="en-US" sz="1900" b="1" dirty="0">
                <a:solidFill>
                  <a:srgbClr val="FF0000"/>
                </a:solidFill>
                <a:latin typeface="Times New Roman" panose="02020603050405020304" pitchFamily="18" charset="0"/>
                <a:cs typeface="Times New Roman" panose="02020603050405020304" pitchFamily="18" charset="0"/>
              </a:rPr>
              <a:t>Ideal</a:t>
            </a:r>
            <a:r>
              <a:rPr lang="en-US" sz="1900" b="1" dirty="0">
                <a:latin typeface="Times New Roman" panose="02020603050405020304" pitchFamily="18" charset="0"/>
                <a:cs typeface="Times New Roman" panose="02020603050405020304" pitchFamily="18" charset="0"/>
              </a:rPr>
              <a:t> Diode Mode</a:t>
            </a:r>
          </a:p>
          <a:p>
            <a:pPr marL="0" indent="0" algn="just">
              <a:buNone/>
            </a:pPr>
            <a:r>
              <a:rPr lang="en-US" sz="1900" dirty="0" smtClean="0">
                <a:latin typeface="Times New Roman" panose="02020603050405020304" pitchFamily="18" charset="0"/>
                <a:cs typeface="Times New Roman" panose="02020603050405020304" pitchFamily="18" charset="0"/>
              </a:rPr>
              <a:t>1- When </a:t>
            </a:r>
            <a:r>
              <a:rPr lang="en-US" sz="1900" dirty="0">
                <a:latin typeface="Times New Roman" panose="02020603050405020304" pitchFamily="18" charset="0"/>
                <a:cs typeface="Times New Roman" panose="02020603050405020304" pitchFamily="18" charset="0"/>
              </a:rPr>
              <a:t>the diode is </a:t>
            </a:r>
            <a:r>
              <a:rPr lang="en-US" sz="1900" b="1" dirty="0">
                <a:solidFill>
                  <a:srgbClr val="FF0000"/>
                </a:solidFill>
                <a:latin typeface="Times New Roman" panose="02020603050405020304" pitchFamily="18" charset="0"/>
                <a:cs typeface="Times New Roman" panose="02020603050405020304" pitchFamily="18" charset="0"/>
              </a:rPr>
              <a:t>forward-biased</a:t>
            </a:r>
            <a:r>
              <a:rPr lang="en-US" sz="1900" dirty="0">
                <a:latin typeface="Times New Roman" panose="02020603050405020304" pitchFamily="18" charset="0"/>
                <a:cs typeface="Times New Roman" panose="02020603050405020304" pitchFamily="18" charset="0"/>
              </a:rPr>
              <a:t>, it ideally acts like a </a:t>
            </a:r>
            <a:r>
              <a:rPr lang="en-US" sz="1900" b="1" dirty="0">
                <a:solidFill>
                  <a:srgbClr val="FF0000"/>
                </a:solidFill>
                <a:latin typeface="Times New Roman" panose="02020603050405020304" pitchFamily="18" charset="0"/>
                <a:cs typeface="Times New Roman" panose="02020603050405020304" pitchFamily="18" charset="0"/>
              </a:rPr>
              <a:t>closed (on) switch</a:t>
            </a:r>
            <a:r>
              <a:rPr lang="en-US" sz="1900" dirty="0">
                <a:latin typeface="Times New Roman" panose="02020603050405020304" pitchFamily="18" charset="0"/>
                <a:cs typeface="Times New Roman" panose="02020603050405020304" pitchFamily="18" charset="0"/>
              </a:rPr>
              <a:t>, as shown in Figure 7. </a:t>
            </a:r>
            <a:endParaRPr lang="en-US" sz="1900" dirty="0" smtClean="0">
              <a:latin typeface="Times New Roman" panose="02020603050405020304" pitchFamily="18" charset="0"/>
              <a:cs typeface="Times New Roman" panose="02020603050405020304" pitchFamily="18" charset="0"/>
            </a:endParaRPr>
          </a:p>
          <a:p>
            <a:pPr marL="0" indent="0" algn="just">
              <a:buNone/>
            </a:pPr>
            <a:r>
              <a:rPr lang="en-US" sz="1900" dirty="0" smtClean="0">
                <a:latin typeface="Times New Roman" panose="02020603050405020304" pitchFamily="18" charset="0"/>
                <a:cs typeface="Times New Roman" panose="02020603050405020304" pitchFamily="18" charset="0"/>
              </a:rPr>
              <a:t>2- When </a:t>
            </a:r>
            <a:r>
              <a:rPr lang="en-US" sz="1900" dirty="0">
                <a:latin typeface="Times New Roman" panose="02020603050405020304" pitchFamily="18" charset="0"/>
                <a:cs typeface="Times New Roman" panose="02020603050405020304" pitchFamily="18" charset="0"/>
              </a:rPr>
              <a:t>the diode is </a:t>
            </a:r>
            <a:r>
              <a:rPr lang="en-US" sz="1900" b="1" dirty="0">
                <a:solidFill>
                  <a:srgbClr val="FF0000"/>
                </a:solidFill>
                <a:latin typeface="Times New Roman" panose="02020603050405020304" pitchFamily="18" charset="0"/>
                <a:cs typeface="Times New Roman" panose="02020603050405020304" pitchFamily="18" charset="0"/>
              </a:rPr>
              <a:t>reverse-biased</a:t>
            </a:r>
            <a:r>
              <a:rPr lang="en-US" sz="1900" dirty="0">
                <a:latin typeface="Times New Roman" panose="02020603050405020304" pitchFamily="18" charset="0"/>
                <a:cs typeface="Times New Roman" panose="02020603050405020304" pitchFamily="18" charset="0"/>
              </a:rPr>
              <a:t>, it ideally acts like an </a:t>
            </a:r>
            <a:r>
              <a:rPr lang="en-US" sz="1900" b="1" dirty="0">
                <a:solidFill>
                  <a:srgbClr val="FF0000"/>
                </a:solidFill>
                <a:latin typeface="Times New Roman" panose="02020603050405020304" pitchFamily="18" charset="0"/>
                <a:cs typeface="Times New Roman" panose="02020603050405020304" pitchFamily="18" charset="0"/>
              </a:rPr>
              <a:t>open (off) switch</a:t>
            </a:r>
            <a:r>
              <a:rPr lang="en-US" sz="1900" dirty="0">
                <a:latin typeface="Times New Roman" panose="02020603050405020304" pitchFamily="18" charset="0"/>
                <a:cs typeface="Times New Roman" panose="02020603050405020304" pitchFamily="18" charset="0"/>
              </a:rPr>
              <a:t>, as shown in part (</a:t>
            </a:r>
            <a:r>
              <a:rPr lang="en-US" sz="1900" b="1" dirty="0">
                <a:solidFill>
                  <a:srgbClr val="FF0000"/>
                </a:solidFill>
                <a:latin typeface="Times New Roman" panose="02020603050405020304" pitchFamily="18" charset="0"/>
                <a:cs typeface="Times New Roman" panose="02020603050405020304" pitchFamily="18" charset="0"/>
              </a:rPr>
              <a:t>b</a:t>
            </a:r>
            <a:r>
              <a:rPr lang="en-US" sz="1900" dirty="0">
                <a:latin typeface="Times New Roman" panose="02020603050405020304" pitchFamily="18" charset="0"/>
                <a:cs typeface="Times New Roman" panose="02020603050405020304" pitchFamily="18" charset="0"/>
              </a:rPr>
              <a:t>). </a:t>
            </a:r>
            <a:endParaRPr lang="en-US" sz="1900" dirty="0" smtClean="0">
              <a:latin typeface="Times New Roman" panose="02020603050405020304" pitchFamily="18" charset="0"/>
              <a:cs typeface="Times New Roman" panose="02020603050405020304" pitchFamily="18" charset="0"/>
            </a:endParaRPr>
          </a:p>
          <a:p>
            <a:pPr marL="0" indent="0" algn="just">
              <a:buNone/>
            </a:pP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barrier potential, the forward dynamic resistance, and the reverse current are all neglected. </a:t>
            </a:r>
            <a:endParaRPr lang="en-US" sz="1900" dirty="0" smtClean="0">
              <a:latin typeface="Times New Roman" panose="02020603050405020304" pitchFamily="18" charset="0"/>
              <a:cs typeface="Times New Roman" panose="02020603050405020304" pitchFamily="18" charset="0"/>
            </a:endParaRPr>
          </a:p>
          <a:p>
            <a:pPr marL="0" indent="0" algn="just">
              <a:buNone/>
            </a:pPr>
            <a:r>
              <a:rPr lang="en-US" sz="1900" dirty="0" smtClean="0">
                <a:latin typeface="Times New Roman" panose="02020603050405020304" pitchFamily="18" charset="0"/>
                <a:cs typeface="Times New Roman" panose="02020603050405020304" pitchFamily="18" charset="0"/>
              </a:rPr>
              <a:t>In </a:t>
            </a:r>
            <a:r>
              <a:rPr lang="en-US" sz="1900" dirty="0">
                <a:latin typeface="Times New Roman" panose="02020603050405020304" pitchFamily="18" charset="0"/>
                <a:cs typeface="Times New Roman" panose="02020603050405020304" pitchFamily="18" charset="0"/>
              </a:rPr>
              <a:t>Figure 7c, the ideal V-I characteristic curve graphically depicts the ideal diode operation</a:t>
            </a:r>
            <a:r>
              <a:rPr lang="en-US" sz="1900" dirty="0" smtClean="0">
                <a:latin typeface="Times New Roman" panose="02020603050405020304" pitchFamily="18" charset="0"/>
                <a:cs typeface="Times New Roman" panose="02020603050405020304" pitchFamily="18" charset="0"/>
              </a:rPr>
              <a:t>.</a:t>
            </a:r>
          </a:p>
          <a:p>
            <a:pPr marL="0" indent="0" algn="just">
              <a:buNone/>
            </a:pP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0" y="6477000"/>
            <a:ext cx="554023" cy="365125"/>
          </a:xfrm>
        </p:spPr>
        <p:txBody>
          <a:bodyPr/>
          <a:lstStyle/>
          <a:p>
            <a:fld id="{405F97FB-85A4-49E9-BA53-E68A7A753320}" type="slidenum">
              <a:rPr lang="en-US" smtClean="0">
                <a:solidFill>
                  <a:schemeClr val="bg1"/>
                </a:solidFill>
              </a:rPr>
              <a:t>12</a:t>
            </a:fld>
            <a:endParaRPr lang="en-US" dirty="0">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3696" t="1652"/>
          <a:stretch/>
        </p:blipFill>
        <p:spPr bwMode="auto">
          <a:xfrm>
            <a:off x="2667000" y="3733800"/>
            <a:ext cx="4079240" cy="2482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8981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620000" cy="5638800"/>
          </a:xfrm>
        </p:spPr>
        <p:txBody>
          <a:bodyPr>
            <a:normAutofit/>
          </a:bodyPr>
          <a:lstStyle/>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The Practical Diode Model</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practical model </a:t>
            </a:r>
            <a:r>
              <a:rPr lang="en-US" sz="2000" dirty="0">
                <a:latin typeface="Times New Roman" panose="02020603050405020304" pitchFamily="18" charset="0"/>
                <a:cs typeface="Times New Roman" panose="02020603050405020304" pitchFamily="18" charset="0"/>
              </a:rPr>
              <a:t>includes the </a:t>
            </a:r>
            <a:r>
              <a:rPr lang="en-US" sz="2000" b="1" dirty="0">
                <a:latin typeface="Times New Roman" panose="02020603050405020304" pitchFamily="18" charset="0"/>
                <a:cs typeface="Times New Roman" panose="02020603050405020304" pitchFamily="18" charset="0"/>
              </a:rPr>
              <a:t>barrier potential</a:t>
            </a:r>
            <a:r>
              <a:rPr lang="en-US" sz="2000" dirty="0">
                <a:latin typeface="Times New Roman" panose="02020603050405020304" pitchFamily="18" charset="0"/>
                <a:cs typeface="Times New Roman" panose="02020603050405020304" pitchFamily="18" charset="0"/>
              </a:rPr>
              <a:t>. The characteristic curve for the practical diode model is shown in Figure 8c</a:t>
            </a:r>
            <a:r>
              <a:rPr lang="en-US" sz="20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Since the </a:t>
            </a:r>
            <a:r>
              <a:rPr lang="en-US" sz="2000" b="1" dirty="0">
                <a:latin typeface="Times New Roman" panose="02020603050405020304" pitchFamily="18" charset="0"/>
                <a:cs typeface="Times New Roman" panose="02020603050405020304" pitchFamily="18" charset="0"/>
              </a:rPr>
              <a:t>barrier potential </a:t>
            </a:r>
            <a:r>
              <a:rPr lang="en-US" sz="2000" dirty="0">
                <a:latin typeface="Times New Roman" panose="02020603050405020304" pitchFamily="18" charset="0"/>
                <a:cs typeface="Times New Roman" panose="02020603050405020304" pitchFamily="18" charset="0"/>
              </a:rPr>
              <a:t>is included and </a:t>
            </a:r>
            <a:r>
              <a:rPr lang="en-US" sz="2000" b="1" dirty="0">
                <a:latin typeface="Times New Roman" panose="02020603050405020304" pitchFamily="18" charset="0"/>
                <a:cs typeface="Times New Roman" panose="02020603050405020304" pitchFamily="18" charset="0"/>
              </a:rPr>
              <a:t>the dynamic resistance is neglected</a:t>
            </a:r>
            <a:r>
              <a:rPr lang="en-US" sz="2000" dirty="0">
                <a:latin typeface="Times New Roman" panose="02020603050405020304" pitchFamily="18" charset="0"/>
                <a:cs typeface="Times New Roman" panose="02020603050405020304" pitchFamily="18" charset="0"/>
              </a:rPr>
              <a:t>, the diode is assumed to have a voltage across it when forward-biased, as indicated by the curve to the right of the origin</a:t>
            </a:r>
            <a:r>
              <a:rPr lang="en-US" sz="2000" dirty="0" smtClean="0">
                <a:latin typeface="Times New Roman" panose="02020603050405020304" pitchFamily="18" charset="0"/>
                <a:cs typeface="Times New Roman" panose="02020603050405020304" pitchFamily="18" charset="0"/>
              </a:rPr>
              <a:t>.</a:t>
            </a:r>
            <a:endParaRPr lang="ar-IQ"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practical model</a:t>
            </a:r>
            <a:r>
              <a:rPr lang="en-US" sz="2000" dirty="0">
                <a:latin typeface="Times New Roman" panose="02020603050405020304" pitchFamily="18" charset="0"/>
                <a:cs typeface="Times New Roman" panose="02020603050405020304" pitchFamily="18" charset="0"/>
              </a:rPr>
              <a:t> is useful in </a:t>
            </a:r>
            <a:r>
              <a:rPr lang="en-US" sz="2000" b="1" dirty="0">
                <a:latin typeface="Times New Roman" panose="02020603050405020304" pitchFamily="18" charset="0"/>
                <a:cs typeface="Times New Roman" panose="02020603050405020304" pitchFamily="18" charset="0"/>
              </a:rPr>
              <a:t>lower-voltage circuits </a:t>
            </a:r>
            <a:r>
              <a:rPr lang="en-US" sz="2000" dirty="0">
                <a:latin typeface="Times New Roman" panose="02020603050405020304" pitchFamily="18" charset="0"/>
                <a:cs typeface="Times New Roman" panose="02020603050405020304" pitchFamily="18" charset="0"/>
              </a:rPr>
              <a:t>and in </a:t>
            </a:r>
            <a:r>
              <a:rPr lang="en-US" sz="2000" b="1" dirty="0">
                <a:latin typeface="Times New Roman" panose="02020603050405020304" pitchFamily="18" charset="0"/>
                <a:cs typeface="Times New Roman" panose="02020603050405020304" pitchFamily="18" charset="0"/>
              </a:rPr>
              <a:t>designing basic diode </a:t>
            </a:r>
            <a:r>
              <a:rPr lang="en-US" sz="2000" dirty="0">
                <a:latin typeface="Times New Roman" panose="02020603050405020304" pitchFamily="18" charset="0"/>
                <a:cs typeface="Times New Roman" panose="02020603050405020304" pitchFamily="18" charset="0"/>
              </a:rPr>
              <a:t>circuits. The </a:t>
            </a:r>
            <a:r>
              <a:rPr lang="en-US" sz="2000" b="1" dirty="0">
                <a:latin typeface="Times New Roman" panose="02020603050405020304" pitchFamily="18" charset="0"/>
                <a:cs typeface="Times New Roman" panose="02020603050405020304" pitchFamily="18" charset="0"/>
              </a:rPr>
              <a:t>forward current </a:t>
            </a:r>
            <a:r>
              <a:rPr lang="en-US" sz="2000" dirty="0">
                <a:latin typeface="Times New Roman" panose="02020603050405020304" pitchFamily="18" charset="0"/>
                <a:cs typeface="Times New Roman" panose="02020603050405020304" pitchFamily="18" charset="0"/>
              </a:rPr>
              <a:t>is determined using </a:t>
            </a:r>
            <a:r>
              <a:rPr lang="en-US" sz="2000" b="1" dirty="0">
                <a:solidFill>
                  <a:srgbClr val="FF0000"/>
                </a:solidFill>
                <a:latin typeface="Times New Roman" panose="02020603050405020304" pitchFamily="18" charset="0"/>
                <a:cs typeface="Times New Roman" panose="02020603050405020304" pitchFamily="18" charset="0"/>
              </a:rPr>
              <a:t>first Kirchhoff’s voltage law </a:t>
            </a:r>
            <a:r>
              <a:rPr lang="en-US" sz="2000" dirty="0">
                <a:latin typeface="Times New Roman" panose="02020603050405020304" pitchFamily="18" charset="0"/>
                <a:cs typeface="Times New Roman" panose="02020603050405020304" pitchFamily="18" charset="0"/>
              </a:rPr>
              <a:t>to Figure 8a</a:t>
            </a:r>
            <a:r>
              <a:rPr lang="en-US" sz="2000" dirty="0" smtClean="0">
                <a:latin typeface="Times New Roman" panose="02020603050405020304" pitchFamily="18" charset="0"/>
                <a:cs typeface="Times New Roman" panose="02020603050405020304" pitchFamily="18" charset="0"/>
              </a:rPr>
              <a:t>:</a:t>
            </a:r>
            <a:endParaRPr lang="ar-IQ"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13</a:t>
            </a:fld>
            <a:endParaRPr lang="en-US"/>
          </a:p>
        </p:txBody>
      </p:sp>
      <p:pic>
        <p:nvPicPr>
          <p:cNvPr id="8" name="Content Placeholder 6"/>
          <p:cNvPicPr>
            <a:picLocks/>
          </p:cNvPicPr>
          <p:nvPr/>
        </p:nvPicPr>
        <p:blipFill rotWithShape="1">
          <a:blip r:embed="rId2">
            <a:extLst>
              <a:ext uri="{28A0092B-C50C-407E-A947-70E740481C1C}">
                <a14:useLocalDpi xmlns:a14="http://schemas.microsoft.com/office/drawing/2010/main" val="0"/>
              </a:ext>
            </a:extLst>
          </a:blip>
          <a:srcRect l="1162" t="2379" b="1"/>
          <a:stretch/>
        </p:blipFill>
        <p:spPr bwMode="auto">
          <a:xfrm>
            <a:off x="1392637" y="4068761"/>
            <a:ext cx="6358725" cy="21055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7157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5F97FB-85A4-49E9-BA53-E68A7A753320}" type="slidenum">
              <a:rPr lang="en-US" smtClean="0"/>
              <a:t>14</a:t>
            </a:fld>
            <a:endParaRPr lang="en-US"/>
          </a:p>
        </p:txBody>
      </p:sp>
      <p:pic>
        <p:nvPicPr>
          <p:cNvPr id="2" name="Picture 1"/>
          <p:cNvPicPr>
            <a:picLocks noChangeAspect="1"/>
          </p:cNvPicPr>
          <p:nvPr/>
        </p:nvPicPr>
        <p:blipFill>
          <a:blip r:embed="rId2"/>
          <a:stretch>
            <a:fillRect/>
          </a:stretch>
        </p:blipFill>
        <p:spPr>
          <a:xfrm>
            <a:off x="1524000" y="912567"/>
            <a:ext cx="5825937" cy="2577848"/>
          </a:xfrm>
          <a:prstGeom prst="rect">
            <a:avLst/>
          </a:prstGeom>
        </p:spPr>
      </p:pic>
      <p:pic>
        <p:nvPicPr>
          <p:cNvPr id="7" name="Content Placeholder 6"/>
          <p:cNvPicPr>
            <a:picLocks noGrp="1"/>
          </p:cNvPicPr>
          <p:nvPr>
            <p:ph idx="1"/>
          </p:nvPr>
        </p:nvPicPr>
        <p:blipFill rotWithShape="1">
          <a:blip r:embed="rId3">
            <a:extLst>
              <a:ext uri="{28A0092B-C50C-407E-A947-70E740481C1C}">
                <a14:useLocalDpi xmlns:a14="http://schemas.microsoft.com/office/drawing/2010/main" val="0"/>
              </a:ext>
            </a:extLst>
          </a:blip>
          <a:srcRect l="1162" t="2379" b="1"/>
          <a:stretch/>
        </p:blipFill>
        <p:spPr bwMode="auto">
          <a:xfrm>
            <a:off x="1257605" y="3886200"/>
            <a:ext cx="6358725" cy="1922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0686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9988"/>
            <a:ext cx="7462227" cy="6002639"/>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Example 1: (a) Determine the forward voltage and forward current for the diode in Figure </a:t>
            </a:r>
            <a:r>
              <a:rPr lang="en-US" sz="1800" dirty="0" smtClean="0">
                <a:latin typeface="Times New Roman" panose="02020603050405020304" pitchFamily="18" charset="0"/>
                <a:cs typeface="Times New Roman" panose="02020603050405020304" pitchFamily="18" charset="0"/>
              </a:rPr>
              <a:t>10 (</a:t>
            </a:r>
            <a:r>
              <a:rPr lang="en-US" sz="1800" dirty="0">
                <a:latin typeface="Times New Roman" panose="02020603050405020304" pitchFamily="18" charset="0"/>
                <a:cs typeface="Times New Roman" panose="02020603050405020304" pitchFamily="18" charset="0"/>
              </a:rPr>
              <a:t>a) for each of ideal and practical diode models. Also, find the voltage across the limiting resistor in each case. </a:t>
            </a:r>
          </a:p>
          <a:p>
            <a:pPr marL="0" indent="0" algn="just">
              <a:buNone/>
            </a:pPr>
            <a:r>
              <a:rPr lang="en-US" sz="1800" dirty="0">
                <a:latin typeface="Times New Roman" panose="02020603050405020304" pitchFamily="18" charset="0"/>
                <a:cs typeface="Times New Roman" panose="02020603050405020304" pitchFamily="18" charset="0"/>
              </a:rPr>
              <a:t>(b) Determine the reverse voltage and reverse current for the diode in Figure 10(b) for each of the diode models. Also, find the voltage across the limiting resistor in each case. Assume IR = 1μA. (H.W</a:t>
            </a:r>
            <a:r>
              <a:rPr lang="en-US" sz="1800" dirty="0" smtClean="0">
                <a:latin typeface="Times New Roman" panose="02020603050405020304" pitchFamily="18" charset="0"/>
                <a:cs typeface="Times New Roman" panose="02020603050405020304" pitchFamily="18" charset="0"/>
              </a:rPr>
              <a:t>.)</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05F97FB-85A4-49E9-BA53-E68A7A753320}" type="slidenum">
              <a:rPr lang="en-US" smtClean="0"/>
              <a:t>15</a:t>
            </a:fld>
            <a:endParaRPr lang="en-US"/>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5101621" y="2349540"/>
            <a:ext cx="3352800" cy="1828800"/>
          </a:xfrm>
          <a:prstGeom prst="rect">
            <a:avLst/>
          </a:prstGeom>
        </p:spPr>
      </p:pic>
      <p:pic>
        <p:nvPicPr>
          <p:cNvPr id="10" name="Picture 9"/>
          <p:cNvPicPr/>
          <p:nvPr/>
        </p:nvPicPr>
        <p:blipFill rotWithShape="1">
          <a:blip r:embed="rId3"/>
          <a:srcRect l="12902" t="2386" b="32965"/>
          <a:stretch/>
        </p:blipFill>
        <p:spPr bwMode="auto">
          <a:xfrm>
            <a:off x="838200" y="2666999"/>
            <a:ext cx="4417415" cy="35072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2384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729688" cy="5955632"/>
          </a:xfrm>
        </p:spPr>
        <p:txBody>
          <a:bodyPr>
            <a:normAutofit/>
          </a:bodyPr>
          <a:lstStyle/>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The DC power supply</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power supply </a:t>
            </a:r>
            <a:r>
              <a:rPr lang="en-US" sz="2000" dirty="0">
                <a:latin typeface="Times New Roman" panose="02020603050405020304" pitchFamily="18" charset="0"/>
                <a:cs typeface="Times New Roman" panose="02020603050405020304" pitchFamily="18" charset="0"/>
              </a:rPr>
              <a:t>is an essential part of each </a:t>
            </a:r>
            <a:r>
              <a:rPr lang="en-US" sz="2000" dirty="0" smtClean="0">
                <a:latin typeface="Times New Roman" panose="02020603050405020304" pitchFamily="18" charset="0"/>
                <a:cs typeface="Times New Roman" panose="02020603050405020304" pitchFamily="18" charset="0"/>
              </a:rPr>
              <a:t>electronic system from the simplest to the most complex. A basic block diagram of the complete power supply is shown in the below Figure. </a:t>
            </a: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smtClean="0">
                <a:latin typeface="Times New Roman" panose="02020603050405020304" pitchFamily="18" charset="0"/>
                <a:cs typeface="Times New Roman" panose="02020603050405020304" pitchFamily="18" charset="0"/>
              </a:rPr>
              <a:t>transformer changes </a:t>
            </a:r>
            <a:r>
              <a:rPr lang="en-US" sz="2000" dirty="0" smtClean="0">
                <a:solidFill>
                  <a:srgbClr val="FF0000"/>
                </a:solidFill>
                <a:latin typeface="Times New Roman" panose="02020603050405020304" pitchFamily="18" charset="0"/>
                <a:cs typeface="Times New Roman" panose="02020603050405020304" pitchFamily="18" charset="0"/>
              </a:rPr>
              <a:t>ac voltages based </a:t>
            </a:r>
            <a:r>
              <a:rPr lang="en-US" sz="2000" dirty="0" smtClean="0">
                <a:latin typeface="Times New Roman" panose="02020603050405020304" pitchFamily="18" charset="0"/>
                <a:cs typeface="Times New Roman" panose="02020603050405020304" pitchFamily="18" charset="0"/>
              </a:rPr>
              <a:t>on the </a:t>
            </a:r>
            <a:r>
              <a:rPr lang="en-US" sz="2000" b="1" dirty="0" smtClean="0">
                <a:latin typeface="Times New Roman" panose="02020603050405020304" pitchFamily="18" charset="0"/>
                <a:cs typeface="Times New Roman" panose="02020603050405020304" pitchFamily="18" charset="0"/>
              </a:rPr>
              <a:t>turns ratio</a:t>
            </a:r>
            <a:r>
              <a:rPr lang="en-US" sz="2000" dirty="0" smtClean="0">
                <a:latin typeface="Times New Roman" panose="02020603050405020304" pitchFamily="18" charset="0"/>
                <a:cs typeface="Times New Roman" panose="02020603050405020304" pitchFamily="18" charset="0"/>
              </a:rPr>
              <a:t> between </a:t>
            </a:r>
            <a:r>
              <a:rPr lang="en-US" sz="2000" dirty="0" smtClean="0">
                <a:solidFill>
                  <a:srgbClr val="FF0000"/>
                </a:solidFill>
                <a:latin typeface="Times New Roman" panose="02020603050405020304" pitchFamily="18" charset="0"/>
                <a:cs typeface="Times New Roman" panose="02020603050405020304" pitchFamily="18" charset="0"/>
              </a:rPr>
              <a:t>the </a:t>
            </a:r>
            <a:r>
              <a:rPr lang="en-US" sz="2000" b="1" dirty="0" smtClean="0">
                <a:solidFill>
                  <a:srgbClr val="FF0000"/>
                </a:solidFill>
                <a:latin typeface="Times New Roman" panose="02020603050405020304" pitchFamily="18" charset="0"/>
                <a:cs typeface="Times New Roman" panose="02020603050405020304" pitchFamily="18" charset="0"/>
              </a:rPr>
              <a:t>primary</a:t>
            </a:r>
            <a:r>
              <a:rPr lang="en-US" sz="2000" dirty="0" smtClean="0">
                <a:solidFill>
                  <a:srgbClr val="FF0000"/>
                </a:solidFill>
                <a:latin typeface="Times New Roman" panose="02020603050405020304" pitchFamily="18" charset="0"/>
                <a:cs typeface="Times New Roman" panose="02020603050405020304" pitchFamily="18" charset="0"/>
              </a:rPr>
              <a:t> and </a:t>
            </a:r>
            <a:r>
              <a:rPr lang="en-US" sz="2000" b="1" dirty="0" smtClean="0">
                <a:solidFill>
                  <a:srgbClr val="FF0000"/>
                </a:solidFill>
                <a:latin typeface="Times New Roman" panose="02020603050405020304" pitchFamily="18" charset="0"/>
                <a:cs typeface="Times New Roman" panose="02020603050405020304" pitchFamily="18" charset="0"/>
              </a:rPr>
              <a:t>secondary</a:t>
            </a:r>
            <a:r>
              <a:rPr lang="en-US" sz="2000"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rectifier converts </a:t>
            </a: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ac </a:t>
            </a:r>
            <a:r>
              <a:rPr lang="en-US" sz="2000" dirty="0" smtClean="0">
                <a:solidFill>
                  <a:srgbClr val="FF0000"/>
                </a:solidFill>
                <a:latin typeface="Times New Roman" panose="02020603050405020304" pitchFamily="18" charset="0"/>
                <a:cs typeface="Times New Roman" panose="02020603050405020304" pitchFamily="18" charset="0"/>
              </a:rPr>
              <a:t>input </a:t>
            </a:r>
            <a:r>
              <a:rPr lang="en-US" sz="2000" dirty="0">
                <a:solidFill>
                  <a:srgbClr val="FF0000"/>
                </a:solidFill>
                <a:latin typeface="Times New Roman" panose="02020603050405020304" pitchFamily="18" charset="0"/>
                <a:cs typeface="Times New Roman" panose="02020603050405020304" pitchFamily="18" charset="0"/>
              </a:rPr>
              <a:t>voltage </a:t>
            </a:r>
            <a:r>
              <a:rPr lang="en-US" sz="2000" dirty="0">
                <a:latin typeface="Times New Roman" panose="02020603050405020304" pitchFamily="18" charset="0"/>
                <a:cs typeface="Times New Roman" panose="02020603050405020304" pitchFamily="18" charset="0"/>
              </a:rPr>
              <a:t>to </a:t>
            </a:r>
            <a:r>
              <a:rPr lang="en-US" sz="2000" dirty="0">
                <a:solidFill>
                  <a:srgbClr val="FF0000"/>
                </a:solidFill>
                <a:latin typeface="Times New Roman" panose="02020603050405020304" pitchFamily="18" charset="0"/>
                <a:cs typeface="Times New Roman" panose="02020603050405020304" pitchFamily="18" charset="0"/>
              </a:rPr>
              <a:t>dc voltage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filter eliminates</a:t>
            </a:r>
            <a:r>
              <a:rPr lang="en-US" sz="2000" dirty="0">
                <a:latin typeface="Times New Roman" panose="02020603050405020304" pitchFamily="18" charset="0"/>
                <a:cs typeface="Times New Roman" panose="02020603050405020304" pitchFamily="18" charset="0"/>
              </a:rPr>
              <a:t> the fluctuations in the rectified voltage and produces a </a:t>
            </a:r>
            <a:r>
              <a:rPr lang="en-US" sz="2000" b="1" dirty="0">
                <a:solidFill>
                  <a:srgbClr val="FF0000"/>
                </a:solidFill>
                <a:latin typeface="Times New Roman" panose="02020603050405020304" pitchFamily="18" charset="0"/>
                <a:cs typeface="Times New Roman" panose="02020603050405020304" pitchFamily="18" charset="0"/>
              </a:rPr>
              <a:t>relatively smooth dc voltage</a:t>
            </a:r>
            <a:r>
              <a:rPr lang="en-US" sz="2000" b="1" dirty="0" smtClean="0">
                <a:solidFill>
                  <a:srgbClr val="FF0000"/>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regulator</a:t>
            </a:r>
            <a:r>
              <a:rPr lang="en-US" sz="2000" dirty="0">
                <a:latin typeface="Times New Roman" panose="02020603050405020304" pitchFamily="18" charset="0"/>
                <a:cs typeface="Times New Roman" panose="02020603050405020304" pitchFamily="18" charset="0"/>
              </a:rPr>
              <a:t> is a </a:t>
            </a:r>
            <a:r>
              <a:rPr lang="en-US" sz="2000" dirty="0">
                <a:solidFill>
                  <a:srgbClr val="FF0000"/>
                </a:solidFill>
                <a:latin typeface="Times New Roman" panose="02020603050405020304" pitchFamily="18" charset="0"/>
                <a:cs typeface="Times New Roman" panose="02020603050405020304" pitchFamily="18" charset="0"/>
              </a:rPr>
              <a:t>circuit</a:t>
            </a:r>
            <a:r>
              <a:rPr lang="en-US" sz="2000" dirty="0">
                <a:latin typeface="Times New Roman" panose="02020603050405020304" pitchFamily="18" charset="0"/>
                <a:cs typeface="Times New Roman" panose="02020603050405020304" pitchFamily="18" charset="0"/>
              </a:rPr>
              <a:t> that maintains a </a:t>
            </a:r>
            <a:r>
              <a:rPr lang="en-US" sz="2000" dirty="0">
                <a:solidFill>
                  <a:srgbClr val="FF0000"/>
                </a:solidFill>
                <a:latin typeface="Times New Roman" panose="02020603050405020304" pitchFamily="18" charset="0"/>
                <a:cs typeface="Times New Roman" panose="02020603050405020304" pitchFamily="18" charset="0"/>
              </a:rPr>
              <a:t>constant </a:t>
            </a:r>
            <a:r>
              <a:rPr lang="en-US" sz="2000" dirty="0">
                <a:latin typeface="Times New Roman" panose="02020603050405020304" pitchFamily="18" charset="0"/>
                <a:cs typeface="Times New Roman" panose="02020603050405020304" pitchFamily="18" charset="0"/>
              </a:rPr>
              <a:t>dc voltage</a:t>
            </a:r>
            <a:r>
              <a:rPr lang="en-US" sz="2000" dirty="0">
                <a:solidFill>
                  <a:srgbClr val="FF0000"/>
                </a:solidFill>
                <a:latin typeface="Times New Roman" panose="02020603050405020304" pitchFamily="18" charset="0"/>
                <a:cs typeface="Times New Roman" panose="02020603050405020304" pitchFamily="18" charset="0"/>
              </a:rPr>
              <a:t> for variations in the input line voltage or in the load</a:t>
            </a:r>
            <a:r>
              <a:rPr lang="en-US" sz="20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16</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209800" y="4426473"/>
            <a:ext cx="5111750" cy="1976120"/>
          </a:xfrm>
          <a:prstGeom prst="rect">
            <a:avLst/>
          </a:prstGeom>
        </p:spPr>
      </p:pic>
    </p:spTree>
    <p:extLst>
      <p:ext uri="{BB962C8B-B14F-4D97-AF65-F5344CB8AC3E}">
        <p14:creationId xmlns:p14="http://schemas.microsoft.com/office/powerpoint/2010/main" val="1064722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729688" cy="5955632"/>
          </a:xfrm>
        </p:spPr>
        <p:txBody>
          <a:bodyPr>
            <a:normAutofit/>
          </a:bodyPr>
          <a:lstStyle/>
          <a:p>
            <a:pPr algn="just">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Half-Wave Rectifiers</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Because of their </a:t>
            </a:r>
            <a:r>
              <a:rPr lang="en-US" sz="1800" b="1" dirty="0">
                <a:latin typeface="Times New Roman" panose="02020603050405020304" pitchFamily="18" charset="0"/>
                <a:cs typeface="Times New Roman" panose="02020603050405020304" pitchFamily="18" charset="0"/>
              </a:rPr>
              <a:t>ability</a:t>
            </a:r>
            <a:r>
              <a:rPr lang="en-US" sz="1800" dirty="0">
                <a:latin typeface="Times New Roman" panose="02020603050405020304" pitchFamily="18" charset="0"/>
                <a:cs typeface="Times New Roman" panose="02020603050405020304" pitchFamily="18" charset="0"/>
              </a:rPr>
              <a:t> to </a:t>
            </a:r>
            <a:r>
              <a:rPr lang="en-US" sz="1800" dirty="0">
                <a:solidFill>
                  <a:srgbClr val="FF0000"/>
                </a:solidFill>
                <a:latin typeface="Times New Roman" panose="02020603050405020304" pitchFamily="18" charset="0"/>
                <a:cs typeface="Times New Roman" panose="02020603050405020304" pitchFamily="18" charset="0"/>
              </a:rPr>
              <a:t>conduct current in one direction </a:t>
            </a:r>
            <a:r>
              <a:rPr lang="en-US" sz="1800" dirty="0">
                <a:latin typeface="Times New Roman" panose="02020603050405020304" pitchFamily="18" charset="0"/>
                <a:cs typeface="Times New Roman" panose="02020603050405020304" pitchFamily="18" charset="0"/>
              </a:rPr>
              <a:t>and </a:t>
            </a:r>
            <a:r>
              <a:rPr lang="en-US" sz="1800" dirty="0">
                <a:solidFill>
                  <a:srgbClr val="FF0000"/>
                </a:solidFill>
                <a:latin typeface="Times New Roman" panose="02020603050405020304" pitchFamily="18" charset="0"/>
                <a:cs typeface="Times New Roman" panose="02020603050405020304" pitchFamily="18" charset="0"/>
              </a:rPr>
              <a:t>block current in the other direction</a:t>
            </a:r>
            <a:r>
              <a:rPr lang="en-US" sz="1800" dirty="0">
                <a:latin typeface="Times New Roman" panose="02020603050405020304" pitchFamily="18" charset="0"/>
                <a:cs typeface="Times New Roman" panose="02020603050405020304" pitchFamily="18" charset="0"/>
              </a:rPr>
              <a:t>, diodes are used in circuits called rectifiers that convert </a:t>
            </a:r>
            <a:r>
              <a:rPr lang="en-US" sz="1800" b="1" dirty="0" smtClean="0">
                <a:latin typeface="Times New Roman" panose="02020603050405020304" pitchFamily="18" charset="0"/>
                <a:cs typeface="Times New Roman" panose="02020603050405020304" pitchFamily="18" charset="0"/>
              </a:rPr>
              <a:t>AC</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voltage into </a:t>
            </a:r>
            <a:r>
              <a:rPr lang="en-US" sz="1800" b="1" dirty="0" smtClean="0">
                <a:latin typeface="Times New Roman" panose="02020603050405020304" pitchFamily="18" charset="0"/>
                <a:cs typeface="Times New Roman" panose="02020603050405020304" pitchFamily="18" charset="0"/>
              </a:rPr>
              <a:t>DC </a:t>
            </a:r>
            <a:r>
              <a:rPr lang="en-US" sz="1800" dirty="0" smtClean="0">
                <a:latin typeface="Times New Roman" panose="02020603050405020304" pitchFamily="18" charset="0"/>
                <a:cs typeface="Times New Roman" panose="02020603050405020304" pitchFamily="18" charset="0"/>
              </a:rPr>
              <a:t>voltage</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800" b="1" dirty="0" smtClean="0">
                <a:latin typeface="Times New Roman" panose="02020603050405020304" pitchFamily="18" charset="0"/>
                <a:cs typeface="Times New Roman" panose="02020603050405020304" pitchFamily="18" charset="0"/>
              </a:rPr>
              <a:t>Rectifiers</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are found in all </a:t>
            </a:r>
            <a:r>
              <a:rPr lang="en-US" sz="1800" b="1" dirty="0">
                <a:solidFill>
                  <a:srgbClr val="FF0000"/>
                </a:solidFill>
                <a:latin typeface="Times New Roman" panose="02020603050405020304" pitchFamily="18" charset="0"/>
                <a:cs typeface="Times New Roman" panose="02020603050405020304" pitchFamily="18" charset="0"/>
              </a:rPr>
              <a:t>dc power </a:t>
            </a:r>
            <a:r>
              <a:rPr lang="en-US" sz="1800" dirty="0">
                <a:latin typeface="Times New Roman" panose="02020603050405020304" pitchFamily="18" charset="0"/>
                <a:cs typeface="Times New Roman" panose="02020603050405020304" pitchFamily="18" charset="0"/>
              </a:rPr>
              <a:t>supplies that operate from an ac voltage source. </a:t>
            </a:r>
            <a:endParaRPr lang="en-US"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When </a:t>
            </a:r>
            <a:r>
              <a:rPr lang="en-US" sz="1800" dirty="0">
                <a:solidFill>
                  <a:srgbClr val="FF0000"/>
                </a:solidFill>
                <a:latin typeface="Times New Roman" panose="02020603050405020304" pitchFamily="18" charset="0"/>
                <a:cs typeface="Times New Roman" panose="02020603050405020304" pitchFamily="18" charset="0"/>
              </a:rPr>
              <a:t>connected with ac voltage</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diode</a:t>
            </a:r>
            <a:r>
              <a:rPr lang="en-US" sz="1800" dirty="0">
                <a:latin typeface="Times New Roman" panose="02020603050405020304" pitchFamily="18" charset="0"/>
                <a:cs typeface="Times New Roman" panose="02020603050405020304" pitchFamily="18" charset="0"/>
              </a:rPr>
              <a:t> only allows </a:t>
            </a:r>
            <a:r>
              <a:rPr lang="en-US" sz="1800" dirty="0">
                <a:solidFill>
                  <a:srgbClr val="FF0000"/>
                </a:solidFill>
                <a:latin typeface="Times New Roman" panose="02020603050405020304" pitchFamily="18" charset="0"/>
                <a:cs typeface="Times New Roman" panose="02020603050405020304" pitchFamily="18" charset="0"/>
              </a:rPr>
              <a:t>half cycle passing </a:t>
            </a:r>
            <a:r>
              <a:rPr lang="en-US" sz="1800" dirty="0">
                <a:latin typeface="Times New Roman" panose="02020603050405020304" pitchFamily="18" charset="0"/>
                <a:cs typeface="Times New Roman" panose="02020603050405020304" pitchFamily="18" charset="0"/>
              </a:rPr>
              <a:t>through it and hence </a:t>
            </a:r>
            <a:r>
              <a:rPr lang="en-US" sz="1800" dirty="0">
                <a:solidFill>
                  <a:srgbClr val="FF0000"/>
                </a:solidFill>
                <a:latin typeface="Times New Roman" panose="02020603050405020304" pitchFamily="18" charset="0"/>
                <a:cs typeface="Times New Roman" panose="02020603050405020304" pitchFamily="18" charset="0"/>
              </a:rPr>
              <a:t>convert ac into dc</a:t>
            </a:r>
            <a:r>
              <a:rPr lang="en-US" sz="1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As the </a:t>
            </a:r>
            <a:r>
              <a:rPr lang="en-US" sz="1800" dirty="0">
                <a:solidFill>
                  <a:srgbClr val="FF0000"/>
                </a:solidFill>
                <a:latin typeface="Times New Roman" panose="02020603050405020304" pitchFamily="18" charset="0"/>
                <a:cs typeface="Times New Roman" panose="02020603050405020304" pitchFamily="18" charset="0"/>
              </a:rPr>
              <a:t>half of the wave get rectified</a:t>
            </a:r>
            <a:r>
              <a:rPr lang="en-US" sz="1800" dirty="0">
                <a:latin typeface="Times New Roman" panose="02020603050405020304" pitchFamily="18" charset="0"/>
                <a:cs typeface="Times New Roman" panose="02020603050405020304" pitchFamily="18" charset="0"/>
              </a:rPr>
              <a:t>, the process called </a:t>
            </a:r>
            <a:r>
              <a:rPr lang="en-US" sz="1800" dirty="0">
                <a:solidFill>
                  <a:srgbClr val="FF0000"/>
                </a:solidFill>
                <a:latin typeface="Times New Roman" panose="02020603050405020304" pitchFamily="18" charset="0"/>
                <a:cs typeface="Times New Roman" panose="02020603050405020304" pitchFamily="18" charset="0"/>
              </a:rPr>
              <a:t>half-wave rectification</a:t>
            </a:r>
            <a:r>
              <a:rPr lang="en-US" sz="1800" dirty="0">
                <a:latin typeface="Times New Roman" panose="02020603050405020304" pitchFamily="18" charset="0"/>
                <a:cs typeface="Times New Roman" panose="02020603050405020304" pitchFamily="18" charset="0"/>
              </a:rPr>
              <a:t>. The output frequency is the same as the input</a:t>
            </a:r>
            <a:r>
              <a:rPr lang="en-US" sz="1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17</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t="3822" b="21863"/>
          <a:stretch/>
        </p:blipFill>
        <p:spPr bwMode="auto">
          <a:xfrm>
            <a:off x="2781300" y="3862316"/>
            <a:ext cx="3599815" cy="24291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3156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7729688" cy="5955632"/>
          </a:xfrm>
        </p:spPr>
        <p:txBody>
          <a:bodyPr>
            <a:normAutofit/>
          </a:bodyPr>
          <a:lstStyle/>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average value </a:t>
            </a:r>
            <a:r>
              <a:rPr lang="en-US" sz="2000" dirty="0">
                <a:latin typeface="Times New Roman" panose="02020603050405020304" pitchFamily="18" charset="0"/>
                <a:cs typeface="Times New Roman" panose="02020603050405020304" pitchFamily="18" charset="0"/>
              </a:rPr>
              <a:t>(VAVG) of </a:t>
            </a:r>
            <a:r>
              <a:rPr lang="en-US" sz="2000" b="1" dirty="0">
                <a:latin typeface="Times New Roman" panose="02020603050405020304" pitchFamily="18" charset="0"/>
                <a:cs typeface="Times New Roman" panose="02020603050405020304" pitchFamily="18" charset="0"/>
              </a:rPr>
              <a:t>half-wave rectified voltage </a:t>
            </a:r>
            <a:r>
              <a:rPr lang="en-US" sz="2000" b="1" dirty="0">
                <a:solidFill>
                  <a:srgbClr val="FF0000"/>
                </a:solidFill>
                <a:latin typeface="Times New Roman" panose="02020603050405020304" pitchFamily="18" charset="0"/>
                <a:cs typeface="Times New Roman" panose="02020603050405020304" pitchFamily="18" charset="0"/>
              </a:rPr>
              <a:t>if</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its </a:t>
            </a:r>
            <a:r>
              <a:rPr lang="en-US" sz="2000" dirty="0">
                <a:solidFill>
                  <a:srgbClr val="FF0000"/>
                </a:solidFill>
                <a:latin typeface="Times New Roman" panose="02020603050405020304" pitchFamily="18" charset="0"/>
                <a:cs typeface="Times New Roman" panose="02020603050405020304" pitchFamily="18" charset="0"/>
              </a:rPr>
              <a:t>peak amplitude is 50 V </a:t>
            </a:r>
            <a:r>
              <a:rPr lang="en-US" sz="2000" dirty="0" smtClean="0">
                <a:solidFill>
                  <a:srgbClr val="FF0000"/>
                </a:solidFill>
                <a:latin typeface="Times New Roman" panose="02020603050405020304" pitchFamily="18" charset="0"/>
                <a:cs typeface="Times New Roman" panose="02020603050405020304" pitchFamily="18" charset="0"/>
              </a:rPr>
              <a:t>is</a:t>
            </a:r>
          </a:p>
          <a:p>
            <a:pPr marL="0" indent="0" algn="just">
              <a:buNone/>
            </a:pP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   VAVG </a:t>
            </a: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VP/π = 50/3.14 = 15.9V , VAVG </a:t>
            </a:r>
            <a:r>
              <a:rPr lang="en-US" sz="1800" b="1" dirty="0">
                <a:latin typeface="Times New Roman" panose="02020603050405020304" pitchFamily="18" charset="0"/>
                <a:cs typeface="Times New Roman" panose="02020603050405020304" pitchFamily="18" charset="0"/>
              </a:rPr>
              <a:t>is approximately 31.8% of </a:t>
            </a:r>
            <a:r>
              <a:rPr lang="en-US" sz="1800" b="1" dirty="0" err="1">
                <a:latin typeface="Times New Roman" panose="02020603050405020304" pitchFamily="18" charset="0"/>
                <a:cs typeface="Times New Roman" panose="02020603050405020304" pitchFamily="18" charset="0"/>
              </a:rPr>
              <a:t>Vp</a:t>
            </a:r>
            <a:endParaRPr lang="en-US" sz="1800" b="1" dirty="0">
              <a:latin typeface="Times New Roman" panose="02020603050405020304" pitchFamily="18" charset="0"/>
              <a:cs typeface="Times New Roman" panose="02020603050405020304" pitchFamily="18" charset="0"/>
            </a:endParaRPr>
          </a:p>
          <a:p>
            <a:pPr marL="0" indent="0" algn="just">
              <a:buNone/>
            </a:pPr>
            <a:r>
              <a:rPr lang="en-US" sz="2000" b="1" dirty="0" smtClean="0">
                <a:latin typeface="Times New Roman" panose="02020603050405020304" pitchFamily="18" charset="0"/>
                <a:cs typeface="Times New Roman" panose="02020603050405020304" pitchFamily="18" charset="0"/>
              </a:rPr>
              <a:t>     PIV</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Vp</a:t>
            </a:r>
            <a:r>
              <a:rPr lang="en-US" sz="2000" b="1" dirty="0">
                <a:latin typeface="Times New Roman" panose="02020603050405020304" pitchFamily="18" charset="0"/>
                <a:cs typeface="Times New Roman" panose="02020603050405020304" pitchFamily="18" charset="0"/>
              </a:rPr>
              <a:t>(in</a:t>
            </a:r>
            <a:r>
              <a:rPr lang="en-US" sz="2000" b="1"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18</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t="3822" b="21863"/>
          <a:stretch/>
        </p:blipFill>
        <p:spPr bwMode="auto">
          <a:xfrm>
            <a:off x="2133600" y="2330116"/>
            <a:ext cx="5562600" cy="3156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6314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542844" cy="5466477"/>
          </a:xfrm>
        </p:spPr>
        <p:txBody>
          <a:bodyPr>
            <a:normAutofit/>
          </a:bodyPr>
          <a:lstStyle/>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PIV</a:t>
            </a:r>
            <a:r>
              <a:rPr lang="en-US" sz="2000" dirty="0">
                <a:latin typeface="Times New Roman" panose="02020603050405020304" pitchFamily="18" charset="0"/>
                <a:cs typeface="Times New Roman" panose="02020603050405020304" pitchFamily="18" charset="0"/>
              </a:rPr>
              <a:t>: Peak </a:t>
            </a:r>
            <a:r>
              <a:rPr lang="en-US" sz="2000" dirty="0">
                <a:solidFill>
                  <a:srgbClr val="FF0000"/>
                </a:solidFill>
                <a:latin typeface="Times New Roman" panose="02020603050405020304" pitchFamily="18" charset="0"/>
                <a:cs typeface="Times New Roman" panose="02020603050405020304" pitchFamily="18" charset="0"/>
              </a:rPr>
              <a:t>inverse </a:t>
            </a:r>
            <a:r>
              <a:rPr lang="en-US" sz="2000" dirty="0" smtClean="0">
                <a:solidFill>
                  <a:srgbClr val="FF0000"/>
                </a:solidFill>
                <a:latin typeface="Times New Roman" panose="02020603050405020304" pitchFamily="18" charset="0"/>
                <a:cs typeface="Times New Roman" panose="02020603050405020304" pitchFamily="18" charset="0"/>
              </a:rPr>
              <a:t>voltage </a:t>
            </a:r>
            <a:r>
              <a:rPr lang="en-US" sz="2000" dirty="0" smtClean="0">
                <a:latin typeface="Times New Roman" panose="02020603050405020304" pitchFamily="18" charset="0"/>
                <a:cs typeface="Times New Roman" panose="02020603050405020304" pitchFamily="18" charset="0"/>
              </a:rPr>
              <a:t>= is </a:t>
            </a: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maximum</a:t>
            </a:r>
            <a:r>
              <a:rPr lang="en-US" sz="2000" dirty="0">
                <a:latin typeface="Times New Roman" panose="02020603050405020304" pitchFamily="18" charset="0"/>
                <a:cs typeface="Times New Roman" panose="02020603050405020304" pitchFamily="18" charset="0"/>
              </a:rPr>
              <a:t> voltage occurs at the peak of each half-cycle of the input voltage when the diode is reverse-biased</a:t>
            </a:r>
            <a:r>
              <a:rPr lang="en-US" sz="20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diode must be </a:t>
            </a:r>
            <a:r>
              <a:rPr lang="en-US" sz="2000" b="1" dirty="0">
                <a:latin typeface="Times New Roman" panose="02020603050405020304" pitchFamily="18" charset="0"/>
                <a:cs typeface="Times New Roman" panose="02020603050405020304" pitchFamily="18" charset="0"/>
              </a:rPr>
              <a:t>capable of withstanding </a:t>
            </a:r>
            <a:r>
              <a:rPr lang="en-US" sz="2000" dirty="0">
                <a:latin typeface="Times New Roman" panose="02020603050405020304" pitchFamily="18" charset="0"/>
                <a:cs typeface="Times New Roman" panose="02020603050405020304" pitchFamily="18" charset="0"/>
              </a:rPr>
              <a:t>this amount voltage.</a:t>
            </a:r>
          </a:p>
          <a:p>
            <a:pPr marL="0" indent="0" algn="just">
              <a:buNone/>
            </a:pPr>
            <a:r>
              <a:rPr lang="en-US" sz="2000" dirty="0">
                <a:latin typeface="Times New Roman" panose="02020603050405020304" pitchFamily="18" charset="0"/>
                <a:cs typeface="Times New Roman" panose="02020603050405020304" pitchFamily="18" charset="0"/>
              </a:rPr>
              <a:t>  </a:t>
            </a:r>
          </a:p>
          <a:p>
            <a:pPr marL="0" indent="0" algn="just">
              <a:buNone/>
            </a:pPr>
            <a:r>
              <a:rPr lang="en-US" sz="2000" dirty="0" smtClean="0">
                <a:latin typeface="Times New Roman" panose="02020603050405020304" pitchFamily="18" charset="0"/>
                <a:cs typeface="Times New Roman" panose="02020603050405020304" pitchFamily="18" charset="0"/>
              </a:rPr>
              <a:t>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Figure </a:t>
            </a:r>
            <a:r>
              <a:rPr lang="en-US" sz="2000" b="1" dirty="0" smtClean="0">
                <a:latin typeface="Times New Roman" panose="02020603050405020304" pitchFamily="18" charset="0"/>
                <a:cs typeface="Times New Roman" panose="02020603050405020304" pitchFamily="18" charset="0"/>
              </a:rPr>
              <a:t>13</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19</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895600" y="2819400"/>
            <a:ext cx="4460240" cy="2915920"/>
          </a:xfrm>
          <a:prstGeom prst="rect">
            <a:avLst/>
          </a:prstGeom>
        </p:spPr>
      </p:pic>
    </p:spTree>
    <p:extLst>
      <p:ext uri="{BB962C8B-B14F-4D97-AF65-F5344CB8AC3E}">
        <p14:creationId xmlns:p14="http://schemas.microsoft.com/office/powerpoint/2010/main" val="1678371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7400"/>
            <a:ext cx="6965245" cy="2895600"/>
          </a:xfrm>
        </p:spPr>
        <p:txBody>
          <a:bodyPr>
            <a:normAutofit fontScale="90000"/>
          </a:bodyPr>
          <a:lstStyle/>
          <a:p>
            <a:r>
              <a:rPr lang="en-US" b="1" dirty="0"/>
              <a:t/>
            </a:r>
            <a:br>
              <a:rPr lang="en-US" b="1" dirty="0"/>
            </a:br>
            <a:r>
              <a:rPr lang="en-US" b="1" dirty="0"/>
              <a:t/>
            </a:r>
            <a:br>
              <a:rPr lang="en-US" b="1" dirty="0"/>
            </a:br>
            <a:r>
              <a:rPr lang="en-US" b="1" dirty="0"/>
              <a:t>Chapter </a:t>
            </a:r>
            <a:r>
              <a:rPr lang="en-US" b="1" dirty="0" smtClean="0"/>
              <a:t>Two </a:t>
            </a:r>
            <a:br>
              <a:rPr lang="en-US" b="1" dirty="0" smtClean="0"/>
            </a:br>
            <a:r>
              <a:rPr lang="en-US" b="1" dirty="0" smtClean="0"/>
              <a:t>Diode </a:t>
            </a:r>
            <a:r>
              <a:rPr lang="en-US" b="1" dirty="0"/>
              <a:t>and </a:t>
            </a:r>
            <a:r>
              <a:rPr lang="en-US" b="1" dirty="0" smtClean="0"/>
              <a:t>its Application </a:t>
            </a:r>
            <a:r>
              <a:rPr lang="en-US" b="1" dirty="0"/>
              <a:t/>
            </a:r>
            <a:br>
              <a:rPr lang="en-US" b="1" dirty="0"/>
            </a:br>
            <a:r>
              <a:rPr lang="en-US" b="1" dirty="0"/>
              <a:t/>
            </a:r>
            <a:br>
              <a:rPr lang="en-US" b="1" dirty="0"/>
            </a:br>
            <a:r>
              <a:rPr lang="en-US" b="1" dirty="0"/>
              <a:t>Lecture </a:t>
            </a:r>
            <a:r>
              <a:rPr lang="en-US" b="1" dirty="0" smtClean="0"/>
              <a:t>2</a:t>
            </a:r>
            <a:r>
              <a:rPr lang="en-US" dirty="0"/>
              <a:t/>
            </a:r>
            <a:br>
              <a:rPr lang="en-US" dirty="0"/>
            </a:br>
            <a:r>
              <a:rPr lang="ar-IQ" dirty="0"/>
              <a:t/>
            </a:r>
            <a:br>
              <a:rPr lang="ar-IQ" dirty="0"/>
            </a:br>
            <a:endParaRPr lang="en-US" dirty="0"/>
          </a:p>
        </p:txBody>
      </p:sp>
      <p:sp>
        <p:nvSpPr>
          <p:cNvPr id="4" name="Slide Number Placeholder 3"/>
          <p:cNvSpPr>
            <a:spLocks noGrp="1"/>
          </p:cNvSpPr>
          <p:nvPr>
            <p:ph type="sldNum" sz="quarter" idx="12"/>
          </p:nvPr>
        </p:nvSpPr>
        <p:spPr/>
        <p:txBody>
          <a:bodyPr/>
          <a:lstStyle/>
          <a:p>
            <a:fld id="{405F97FB-85A4-49E9-BA53-E68A7A753320}" type="slidenum">
              <a:rPr lang="en-US" smtClean="0"/>
              <a:t>2</a:t>
            </a:fld>
            <a:endParaRPr lang="en-US" dirty="0"/>
          </a:p>
        </p:txBody>
      </p:sp>
    </p:spTree>
    <p:extLst>
      <p:ext uri="{BB962C8B-B14F-4D97-AF65-F5344CB8AC3E}">
        <p14:creationId xmlns:p14="http://schemas.microsoft.com/office/powerpoint/2010/main" val="1542056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6" y="457200"/>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Full wave rectifiers</a:t>
            </a:r>
          </a:p>
        </p:txBody>
      </p:sp>
      <p:sp>
        <p:nvSpPr>
          <p:cNvPr id="3" name="Content Placeholder 2"/>
          <p:cNvSpPr>
            <a:spLocks noGrp="1"/>
          </p:cNvSpPr>
          <p:nvPr>
            <p:ph idx="1"/>
          </p:nvPr>
        </p:nvSpPr>
        <p:spPr>
          <a:xfrm>
            <a:off x="838200" y="1165695"/>
            <a:ext cx="7467600" cy="5297835"/>
          </a:xfrm>
        </p:spPr>
        <p:txBody>
          <a:bodyPr>
            <a:normAutofit fontScale="92500" lnSpcReduction="20000"/>
          </a:bodyPr>
          <a:lstStyle/>
          <a:p>
            <a:pPr marL="0" indent="0" algn="just">
              <a:buNone/>
            </a:pPr>
            <a:r>
              <a:rPr lang="en-US" sz="2000" dirty="0" smtClean="0">
                <a:latin typeface="Times New Roman" panose="02020603050405020304" pitchFamily="18" charset="0"/>
                <a:cs typeface="Times New Roman" panose="02020603050405020304" pitchFamily="18" charset="0"/>
              </a:rPr>
              <a:t>Although </a:t>
            </a:r>
            <a:r>
              <a:rPr lang="en-US" sz="2000" dirty="0">
                <a:latin typeface="Times New Roman" panose="02020603050405020304" pitchFamily="18" charset="0"/>
                <a:cs typeface="Times New Roman" panose="02020603050405020304" pitchFamily="18" charset="0"/>
              </a:rPr>
              <a:t>half-wave rectifiers have some applications, the full-wave rectifier is the </a:t>
            </a:r>
            <a:r>
              <a:rPr lang="en-US" sz="2000" dirty="0" smtClean="0">
                <a:latin typeface="Times New Roman" panose="02020603050405020304" pitchFamily="18" charset="0"/>
                <a:cs typeface="Times New Roman" panose="02020603050405020304" pitchFamily="18" charset="0"/>
              </a:rPr>
              <a:t>most commonly </a:t>
            </a:r>
            <a:r>
              <a:rPr lang="en-US" sz="2000" dirty="0">
                <a:solidFill>
                  <a:srgbClr val="FF0000"/>
                </a:solidFill>
                <a:latin typeface="Times New Roman" panose="02020603050405020304" pitchFamily="18" charset="0"/>
                <a:cs typeface="Times New Roman" panose="02020603050405020304" pitchFamily="18" charset="0"/>
              </a:rPr>
              <a:t>used</a:t>
            </a:r>
            <a:r>
              <a:rPr lang="en-US" sz="2000" dirty="0">
                <a:latin typeface="Times New Roman" panose="02020603050405020304" pitchFamily="18" charset="0"/>
                <a:cs typeface="Times New Roman" panose="02020603050405020304" pitchFamily="18" charset="0"/>
              </a:rPr>
              <a:t> type in </a:t>
            </a:r>
            <a:r>
              <a:rPr lang="en-US" sz="2000" b="1" dirty="0">
                <a:latin typeface="Times New Roman" panose="02020603050405020304" pitchFamily="18" charset="0"/>
                <a:cs typeface="Times New Roman" panose="02020603050405020304" pitchFamily="18" charset="0"/>
              </a:rPr>
              <a:t>dc power supplies</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full-wave rectifier </a:t>
            </a:r>
            <a:r>
              <a:rPr lang="en-US" sz="2000" b="1" dirty="0">
                <a:latin typeface="Times New Roman" panose="02020603050405020304" pitchFamily="18" charset="0"/>
                <a:cs typeface="Times New Roman" panose="02020603050405020304" pitchFamily="18" charset="0"/>
              </a:rPr>
              <a:t>allows</a:t>
            </a:r>
            <a:r>
              <a:rPr lang="en-US" sz="2000" dirty="0">
                <a:latin typeface="Times New Roman" panose="02020603050405020304" pitchFamily="18" charset="0"/>
                <a:cs typeface="Times New Roman" panose="02020603050405020304" pitchFamily="18" charset="0"/>
              </a:rPr>
              <a:t> unidirectional (</a:t>
            </a:r>
            <a:r>
              <a:rPr lang="en-US" sz="2000" dirty="0">
                <a:solidFill>
                  <a:srgbClr val="FF0000"/>
                </a:solidFill>
                <a:latin typeface="Times New Roman" panose="02020603050405020304" pitchFamily="18" charset="0"/>
                <a:cs typeface="Times New Roman" panose="02020603050405020304" pitchFamily="18" charset="0"/>
              </a:rPr>
              <a:t>one-way) current </a:t>
            </a:r>
            <a:r>
              <a:rPr lang="en-US" sz="2000" dirty="0">
                <a:latin typeface="Times New Roman" panose="02020603050405020304" pitchFamily="18" charset="0"/>
                <a:cs typeface="Times New Roman" panose="02020603050405020304" pitchFamily="18" charset="0"/>
              </a:rPr>
              <a:t>through the load during the entire of the input </a:t>
            </a:r>
            <a:r>
              <a:rPr lang="en-US" sz="2000" dirty="0" smtClean="0">
                <a:latin typeface="Times New Roman" panose="02020603050405020304" pitchFamily="18" charset="0"/>
                <a:cs typeface="Times New Roman" panose="02020603050405020304" pitchFamily="18" charset="0"/>
              </a:rPr>
              <a:t>cycle. </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Whereas, </a:t>
            </a: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half-wave rectifier </a:t>
            </a:r>
            <a:r>
              <a:rPr lang="en-US" sz="2000" dirty="0">
                <a:latin typeface="Times New Roman" panose="02020603050405020304" pitchFamily="18" charset="0"/>
                <a:cs typeface="Times New Roman" panose="02020603050405020304" pitchFamily="18" charset="0"/>
              </a:rPr>
              <a:t>allows current through the </a:t>
            </a:r>
            <a:r>
              <a:rPr lang="en-US" sz="2000" dirty="0">
                <a:solidFill>
                  <a:srgbClr val="FF0000"/>
                </a:solidFill>
                <a:latin typeface="Times New Roman" panose="02020603050405020304" pitchFamily="18" charset="0"/>
                <a:cs typeface="Times New Roman" panose="02020603050405020304" pitchFamily="18" charset="0"/>
              </a:rPr>
              <a:t>load only during one-half of the cycle</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output voltage have twice the input frequency.</a:t>
            </a:r>
          </a:p>
          <a:p>
            <a:pPr marL="0" indent="0" algn="just">
              <a:buNone/>
            </a:pPr>
            <a:r>
              <a:rPr lang="en-US" sz="2000" dirty="0">
                <a:latin typeface="Times New Roman" panose="02020603050405020304" pitchFamily="18" charset="0"/>
                <a:cs typeface="Times New Roman" panose="02020603050405020304" pitchFamily="18" charset="0"/>
              </a:rPr>
              <a:t>VAVG = </a:t>
            </a:r>
            <a:r>
              <a:rPr lang="en-US" sz="2000" dirty="0">
                <a:solidFill>
                  <a:srgbClr val="FF0000"/>
                </a:solidFill>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VP/π=         </a:t>
            </a:r>
            <a:r>
              <a:rPr lang="en-US" sz="2000" dirty="0" smtClean="0">
                <a:latin typeface="Times New Roman" panose="02020603050405020304" pitchFamily="18" charset="0"/>
                <a:cs typeface="Times New Roman" panose="02020603050405020304" pitchFamily="18" charset="0"/>
              </a:rPr>
              <a:t>VAVG </a:t>
            </a:r>
            <a:r>
              <a:rPr lang="en-US" sz="2000" dirty="0">
                <a:latin typeface="Times New Roman" panose="02020603050405020304" pitchFamily="18" charset="0"/>
                <a:cs typeface="Times New Roman" panose="02020603050405020304" pitchFamily="18" charset="0"/>
              </a:rPr>
              <a:t>is approximately </a:t>
            </a:r>
            <a:r>
              <a:rPr lang="en-US" sz="2000" dirty="0" smtClean="0">
                <a:solidFill>
                  <a:srgbClr val="FF0000"/>
                </a:solidFill>
                <a:latin typeface="Times New Roman" panose="02020603050405020304" pitchFamily="18" charset="0"/>
                <a:cs typeface="Times New Roman" panose="02020603050405020304" pitchFamily="18" charset="0"/>
              </a:rPr>
              <a:t>63.7 % of </a:t>
            </a:r>
            <a:r>
              <a:rPr lang="en-US" sz="2000" dirty="0" err="1" smtClean="0">
                <a:solidFill>
                  <a:srgbClr val="FF0000"/>
                </a:solidFill>
                <a:latin typeface="Times New Roman" panose="02020603050405020304" pitchFamily="18" charset="0"/>
                <a:cs typeface="Times New Roman" panose="02020603050405020304" pitchFamily="18" charset="0"/>
              </a:rPr>
              <a:t>Vp</a:t>
            </a:r>
            <a:endParaRPr lang="en-US" sz="20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Figure 14 </a:t>
            </a: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20</a:t>
            </a:fld>
            <a:endParaRPr lang="en-US" dirty="0"/>
          </a:p>
        </p:txBody>
      </p:sp>
      <p:pic>
        <p:nvPicPr>
          <p:cNvPr id="9" name="Picture 8"/>
          <p:cNvPicPr/>
          <p:nvPr/>
        </p:nvPicPr>
        <p:blipFill rotWithShape="1">
          <a:blip r:embed="rId2">
            <a:extLst>
              <a:ext uri="{28A0092B-C50C-407E-A947-70E740481C1C}">
                <a14:useLocalDpi xmlns:a14="http://schemas.microsoft.com/office/drawing/2010/main" val="0"/>
              </a:ext>
            </a:extLst>
          </a:blip>
          <a:srcRect l="3101" t="19312" b="5757"/>
          <a:stretch/>
        </p:blipFill>
        <p:spPr bwMode="auto">
          <a:xfrm>
            <a:off x="1524000" y="4511649"/>
            <a:ext cx="5791200" cy="1402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0154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6" y="625614"/>
            <a:ext cx="6965245" cy="708495"/>
          </a:xfrm>
        </p:spPr>
        <p:txBody>
          <a:bodyPr>
            <a:normAutofit fontScale="90000"/>
          </a:bodyPr>
          <a:lstStyle/>
          <a:p>
            <a:pPr lvl="2" algn="ctr"/>
            <a:r>
              <a:rPr lang="en-US" sz="3200" b="1" dirty="0">
                <a:latin typeface="Times New Roman" panose="02020603050405020304" pitchFamily="18" charset="0"/>
                <a:cs typeface="Times New Roman" panose="02020603050405020304" pitchFamily="18" charset="0"/>
              </a:rPr>
              <a:t>Center-Tapped Full-Wave Rectifier Operation</a:t>
            </a:r>
          </a:p>
        </p:txBody>
      </p:sp>
      <p:sp>
        <p:nvSpPr>
          <p:cNvPr id="3" name="Content Placeholder 2"/>
          <p:cNvSpPr>
            <a:spLocks noGrp="1"/>
          </p:cNvSpPr>
          <p:nvPr>
            <p:ph idx="1"/>
          </p:nvPr>
        </p:nvSpPr>
        <p:spPr>
          <a:xfrm>
            <a:off x="761999" y="1458510"/>
            <a:ext cx="7620000" cy="5297835"/>
          </a:xfrm>
        </p:spPr>
        <p:txBody>
          <a:bodyPr>
            <a:normAutofit/>
          </a:bodyPr>
          <a:lstStyle/>
          <a:p>
            <a:pPr marL="0" indent="0" algn="just">
              <a:buNone/>
            </a:pPr>
            <a:r>
              <a:rPr lang="en-US" sz="2000" dirty="0" smtClean="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center-tapped rectifier </a:t>
            </a:r>
            <a:r>
              <a:rPr lang="en-US" sz="2000" dirty="0">
                <a:latin typeface="Times New Roman" panose="02020603050405020304" pitchFamily="18" charset="0"/>
                <a:cs typeface="Times New Roman" panose="02020603050405020304" pitchFamily="18" charset="0"/>
              </a:rPr>
              <a:t>is used </a:t>
            </a:r>
            <a:r>
              <a:rPr lang="en-US" sz="2000" dirty="0">
                <a:solidFill>
                  <a:srgbClr val="FF0000"/>
                </a:solidFill>
                <a:latin typeface="Times New Roman" panose="02020603050405020304" pitchFamily="18" charset="0"/>
                <a:cs typeface="Times New Roman" panose="02020603050405020304" pitchFamily="18" charset="0"/>
              </a:rPr>
              <a:t>two diodes </a:t>
            </a:r>
            <a:r>
              <a:rPr lang="en-US" sz="2000" dirty="0">
                <a:latin typeface="Times New Roman" panose="02020603050405020304" pitchFamily="18" charset="0"/>
                <a:cs typeface="Times New Roman" panose="02020603050405020304" pitchFamily="18" charset="0"/>
              </a:rPr>
              <a:t>that connected to the </a:t>
            </a:r>
            <a:r>
              <a:rPr lang="en-US" sz="2000" dirty="0" smtClean="0">
                <a:latin typeface="Times New Roman" panose="02020603050405020304" pitchFamily="18" charset="0"/>
                <a:cs typeface="Times New Roman" panose="02020603050405020304" pitchFamily="18" charset="0"/>
              </a:rPr>
              <a:t>secondary </a:t>
            </a:r>
            <a:r>
              <a:rPr lang="en-US" sz="2000" dirty="0">
                <a:latin typeface="Times New Roman" panose="02020603050405020304" pitchFamily="18" charset="0"/>
                <a:cs typeface="Times New Roman" panose="02020603050405020304" pitchFamily="18" charset="0"/>
              </a:rPr>
              <a:t>of a center-tapped transformer, as shown in Figure 14</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21</a:t>
            </a:fld>
            <a:endParaRPr lang="en-US" dirty="0"/>
          </a:p>
        </p:txBody>
      </p:sp>
      <p:pic>
        <p:nvPicPr>
          <p:cNvPr id="7" name="Picture 6"/>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914401" y="2330609"/>
            <a:ext cx="3730842" cy="2469991"/>
          </a:xfrm>
          <a:prstGeom prst="rect">
            <a:avLst/>
          </a:prstGeom>
        </p:spPr>
      </p:pic>
      <p:pic>
        <p:nvPicPr>
          <p:cNvPr id="8" name="Picture 7"/>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829177" y="2340676"/>
            <a:ext cx="3468156" cy="3815472"/>
          </a:xfrm>
          <a:prstGeom prst="rect">
            <a:avLst/>
          </a:prstGeom>
        </p:spPr>
      </p:pic>
      <p:sp>
        <p:nvSpPr>
          <p:cNvPr id="5" name="Rectangle 4"/>
          <p:cNvSpPr/>
          <p:nvPr/>
        </p:nvSpPr>
        <p:spPr>
          <a:xfrm>
            <a:off x="717335" y="5426718"/>
            <a:ext cx="3473663" cy="729430"/>
          </a:xfrm>
          <a:prstGeom prst="rect">
            <a:avLst/>
          </a:prstGeom>
        </p:spPr>
        <p:txBody>
          <a:bodyPr wrap="square">
            <a:spAutoFit/>
          </a:bodyPr>
          <a:lstStyle/>
          <a:p>
            <a:pPr algn="ctr">
              <a:lnSpc>
                <a:spcPct val="115000"/>
              </a:lnSpc>
              <a:spcBef>
                <a:spcPts val="300"/>
              </a:spcBef>
              <a:tabLst>
                <a:tab pos="2048510" algn="l"/>
              </a:tabLst>
            </a:pPr>
            <a:r>
              <a:rPr lang="en-US" b="1" dirty="0">
                <a:latin typeface="Times New Roman" panose="02020603050405020304" pitchFamily="18" charset="0"/>
                <a:ea typeface="Calibri" panose="020F0502020204030204" pitchFamily="34" charset="0"/>
                <a:cs typeface="Arial" panose="020B0604020202020204" pitchFamily="34" charset="0"/>
              </a:rPr>
              <a:t>Figure 16: Basic operation of a center-tapped full-wave rectifier.</a:t>
            </a:r>
            <a:endParaRPr lang="en-US" b="1" dirty="0">
              <a:effectLst/>
              <a:latin typeface="Cambria Math"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5992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623528"/>
            <a:ext cx="6965245" cy="500376"/>
          </a:xfrm>
        </p:spPr>
        <p:txBody>
          <a:bodyPr>
            <a:normAutofit fontScale="90000"/>
          </a:bodyPr>
          <a:lstStyle/>
          <a:p>
            <a:pPr lvl="2" algn="ctr"/>
            <a:r>
              <a:rPr lang="en-US" sz="3200" b="1" dirty="0">
                <a:latin typeface="Times New Roman" panose="02020603050405020304" pitchFamily="18" charset="0"/>
                <a:cs typeface="Times New Roman" panose="02020603050405020304" pitchFamily="18" charset="0"/>
              </a:rPr>
              <a:t>The Bridge Full-wave rectifiers</a:t>
            </a:r>
          </a:p>
        </p:txBody>
      </p:sp>
      <p:sp>
        <p:nvSpPr>
          <p:cNvPr id="3" name="Content Placeholder 2"/>
          <p:cNvSpPr>
            <a:spLocks noGrp="1"/>
          </p:cNvSpPr>
          <p:nvPr>
            <p:ph idx="1"/>
          </p:nvPr>
        </p:nvSpPr>
        <p:spPr>
          <a:xfrm>
            <a:off x="761998" y="1287320"/>
            <a:ext cx="7620000" cy="5297835"/>
          </a:xfrm>
        </p:spPr>
        <p:txBody>
          <a:bodyPr>
            <a:normAutofit/>
          </a:bodyPr>
          <a:lstStyle/>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Bridge Full-Wave rectifier uses </a:t>
            </a:r>
            <a:r>
              <a:rPr lang="en-US" sz="2000" b="1" dirty="0">
                <a:latin typeface="Times New Roman" panose="02020603050405020304" pitchFamily="18" charset="0"/>
                <a:cs typeface="Times New Roman" panose="02020603050405020304" pitchFamily="18" charset="0"/>
              </a:rPr>
              <a:t>four diodes </a:t>
            </a:r>
            <a:r>
              <a:rPr lang="en-US" sz="2000" dirty="0">
                <a:latin typeface="Times New Roman" panose="02020603050405020304" pitchFamily="18" charset="0"/>
                <a:cs typeface="Times New Roman" panose="02020603050405020304" pitchFamily="18" charset="0"/>
              </a:rPr>
              <a:t>connected across the entire secondary as shown in Figure 16</a:t>
            </a: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22</a:t>
            </a:fld>
            <a:endParaRPr lang="en-US" dirty="0"/>
          </a:p>
        </p:txBody>
      </p:sp>
      <p:pic>
        <p:nvPicPr>
          <p:cNvPr id="9" name="Picture 8"/>
          <p:cNvPicPr/>
          <p:nvPr/>
        </p:nvPicPr>
        <p:blipFill>
          <a:blip r:embed="rId2"/>
          <a:stretch>
            <a:fillRect/>
          </a:stretch>
        </p:blipFill>
        <p:spPr>
          <a:xfrm>
            <a:off x="2209800" y="2133600"/>
            <a:ext cx="4953000" cy="3962399"/>
          </a:xfrm>
          <a:prstGeom prst="rect">
            <a:avLst/>
          </a:prstGeom>
        </p:spPr>
      </p:pic>
    </p:spTree>
    <p:extLst>
      <p:ext uri="{BB962C8B-B14F-4D97-AF65-F5344CB8AC3E}">
        <p14:creationId xmlns:p14="http://schemas.microsoft.com/office/powerpoint/2010/main" val="171810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6" y="625615"/>
            <a:ext cx="6965245" cy="500376"/>
          </a:xfrm>
        </p:spPr>
        <p:txBody>
          <a:bodyPr>
            <a:normAutofit fontScale="90000"/>
          </a:bodyPr>
          <a:lstStyle/>
          <a:p>
            <a:pPr lvl="2" algn="ctr"/>
            <a:r>
              <a:rPr lang="en-US" sz="3200" b="1" dirty="0">
                <a:latin typeface="Times New Roman" panose="02020603050405020304" pitchFamily="18" charset="0"/>
                <a:cs typeface="Times New Roman" panose="02020603050405020304" pitchFamily="18" charset="0"/>
              </a:rPr>
              <a:t>Diode Limiters</a:t>
            </a:r>
          </a:p>
        </p:txBody>
      </p:sp>
      <p:sp>
        <p:nvSpPr>
          <p:cNvPr id="3" name="Content Placeholder 2"/>
          <p:cNvSpPr>
            <a:spLocks noGrp="1"/>
          </p:cNvSpPr>
          <p:nvPr>
            <p:ph idx="1"/>
          </p:nvPr>
        </p:nvSpPr>
        <p:spPr>
          <a:xfrm>
            <a:off x="761998" y="1133191"/>
            <a:ext cx="7620000" cy="5297835"/>
          </a:xfrm>
        </p:spPr>
        <p:txBody>
          <a:bodyPr>
            <a:normAutofit/>
          </a:bodyPr>
          <a:lstStyle/>
          <a:p>
            <a:pPr marL="0" indent="0" algn="just">
              <a:buNone/>
            </a:pPr>
            <a:r>
              <a:rPr lang="en-US" sz="2000" dirty="0" smtClean="0">
                <a:latin typeface="Times New Roman" panose="02020603050405020304" pitchFamily="18" charset="0"/>
                <a:cs typeface="Times New Roman" panose="02020603050405020304" pitchFamily="18" charset="0"/>
              </a:rPr>
              <a:t>Diode </a:t>
            </a:r>
            <a:r>
              <a:rPr lang="en-US" sz="2000" dirty="0">
                <a:latin typeface="Times New Roman" panose="02020603050405020304" pitchFamily="18" charset="0"/>
                <a:cs typeface="Times New Roman" panose="02020603050405020304" pitchFamily="18" charset="0"/>
              </a:rPr>
              <a:t>circuits, called </a:t>
            </a:r>
            <a:r>
              <a:rPr lang="en-US" sz="2000" b="1" dirty="0">
                <a:solidFill>
                  <a:srgbClr val="FF0000"/>
                </a:solidFill>
                <a:latin typeface="Times New Roman" panose="02020603050405020304" pitchFamily="18" charset="0"/>
                <a:cs typeface="Times New Roman" panose="02020603050405020304" pitchFamily="18" charset="0"/>
              </a:rPr>
              <a:t>limiters or clippers</a:t>
            </a:r>
            <a:r>
              <a:rPr lang="en-US" sz="2000" dirty="0">
                <a:latin typeface="Times New Roman" panose="02020603050405020304" pitchFamily="18" charset="0"/>
                <a:cs typeface="Times New Roman" panose="02020603050405020304" pitchFamily="18" charset="0"/>
              </a:rPr>
              <a:t>, are used to </a:t>
            </a:r>
            <a:r>
              <a:rPr lang="en-US" sz="2000" b="1" dirty="0">
                <a:latin typeface="Times New Roman" panose="02020603050405020304" pitchFamily="18" charset="0"/>
                <a:cs typeface="Times New Roman" panose="02020603050405020304" pitchFamily="18" charset="0"/>
              </a:rPr>
              <a:t>clip off portions of signal voltages above </a:t>
            </a:r>
            <a:r>
              <a:rPr lang="en-US" sz="2000" dirty="0">
                <a:latin typeface="Times New Roman" panose="02020603050405020304" pitchFamily="18" charset="0"/>
                <a:cs typeface="Times New Roman" panose="02020603050405020304" pitchFamily="18" charset="0"/>
              </a:rPr>
              <a:t>or </a:t>
            </a:r>
            <a:r>
              <a:rPr lang="en-US" sz="2000" b="1" dirty="0">
                <a:latin typeface="Times New Roman" panose="02020603050405020304" pitchFamily="18" charset="0"/>
                <a:cs typeface="Times New Roman" panose="02020603050405020304" pitchFamily="18" charset="0"/>
              </a:rPr>
              <a:t>below certain levels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b="1" dirty="0" smtClean="0">
                <a:latin typeface="Times New Roman" panose="02020603050405020304" pitchFamily="18" charset="0"/>
                <a:cs typeface="Times New Roman" panose="02020603050405020304" pitchFamily="18" charset="0"/>
              </a:rPr>
              <a:t>Point </a:t>
            </a:r>
            <a:r>
              <a:rPr lang="en-US" sz="2000" b="1"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is limited to </a:t>
            </a:r>
            <a:r>
              <a:rPr lang="en-US" sz="2000" dirty="0">
                <a:solidFill>
                  <a:srgbClr val="FF0000"/>
                </a:solidFill>
                <a:latin typeface="Times New Roman" panose="02020603050405020304" pitchFamily="18" charset="0"/>
                <a:cs typeface="Times New Roman" panose="02020603050405020304" pitchFamily="18" charset="0"/>
              </a:rPr>
              <a:t>+0.7V </a:t>
            </a:r>
            <a:r>
              <a:rPr lang="en-US" sz="2000" dirty="0">
                <a:latin typeface="Times New Roman" panose="02020603050405020304" pitchFamily="18" charset="0"/>
                <a:cs typeface="Times New Roman" panose="02020603050405020304" pitchFamily="18" charset="0"/>
              </a:rPr>
              <a:t>when the input voltage exceeds this value (Figure 18(a)).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diode is </a:t>
            </a:r>
            <a:r>
              <a:rPr lang="en-US" sz="2000" b="1" dirty="0">
                <a:latin typeface="Times New Roman" panose="02020603050405020304" pitchFamily="18" charset="0"/>
                <a:cs typeface="Times New Roman" panose="02020603050405020304" pitchFamily="18" charset="0"/>
              </a:rPr>
              <a:t>turned around</a:t>
            </a:r>
            <a:r>
              <a:rPr lang="en-US" sz="2000" dirty="0">
                <a:latin typeface="Times New Roman" panose="02020603050405020304" pitchFamily="18" charset="0"/>
                <a:cs typeface="Times New Roman" panose="02020603050405020304" pitchFamily="18" charset="0"/>
              </a:rPr>
              <a:t>, as in Figure 18(b), the negative part of the input voltage is clipped off. When the diode is forward-biased during the negative part of the input voltage, </a:t>
            </a:r>
            <a:r>
              <a:rPr lang="en-US" sz="2000" b="1" dirty="0">
                <a:latin typeface="Times New Roman" panose="02020603050405020304" pitchFamily="18" charset="0"/>
                <a:cs typeface="Times New Roman" panose="02020603050405020304" pitchFamily="18" charset="0"/>
              </a:rPr>
              <a:t>point A</a:t>
            </a:r>
            <a:r>
              <a:rPr lang="en-US" sz="2000" dirty="0">
                <a:latin typeface="Times New Roman" panose="02020603050405020304" pitchFamily="18" charset="0"/>
                <a:cs typeface="Times New Roman" panose="02020603050405020304" pitchFamily="18" charset="0"/>
              </a:rPr>
              <a:t> is held </a:t>
            </a:r>
            <a:r>
              <a:rPr lang="en-US" sz="2000" dirty="0">
                <a:solidFill>
                  <a:srgbClr val="FF0000"/>
                </a:solidFill>
                <a:latin typeface="Times New Roman" panose="02020603050405020304" pitchFamily="18" charset="0"/>
                <a:cs typeface="Times New Roman" panose="02020603050405020304" pitchFamily="18" charset="0"/>
              </a:rPr>
              <a:t>at -0.7V </a:t>
            </a:r>
            <a:r>
              <a:rPr lang="en-US" sz="2000" dirty="0">
                <a:latin typeface="Times New Roman" panose="02020603050405020304" pitchFamily="18" charset="0"/>
                <a:cs typeface="Times New Roman" panose="02020603050405020304" pitchFamily="18" charset="0"/>
              </a:rPr>
              <a:t>by the diode drop</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Figure 18: Examples of </a:t>
            </a:r>
            <a:r>
              <a:rPr lang="en-US" sz="2000" dirty="0" smtClean="0">
                <a:latin typeface="Times New Roman" panose="02020603050405020304" pitchFamily="18" charset="0"/>
                <a:cs typeface="Times New Roman" panose="02020603050405020304" pitchFamily="18" charset="0"/>
              </a:rPr>
              <a:t>diode</a:t>
            </a:r>
          </a:p>
          <a:p>
            <a:pPr marL="0" indent="0" algn="just">
              <a:buNone/>
            </a:pPr>
            <a:r>
              <a:rPr lang="en-US" sz="2000" dirty="0" smtClean="0">
                <a:latin typeface="Times New Roman" panose="02020603050405020304" pitchFamily="18" charset="0"/>
                <a:cs typeface="Times New Roman" panose="02020603050405020304" pitchFamily="18" charset="0"/>
              </a:rPr>
              <a:t>limiters </a:t>
            </a:r>
            <a:r>
              <a:rPr lang="en-US" sz="2000" dirty="0">
                <a:latin typeface="Times New Roman" panose="02020603050405020304" pitchFamily="18" charset="0"/>
                <a:cs typeface="Times New Roman" panose="02020603050405020304" pitchFamily="18" charset="0"/>
              </a:rPr>
              <a:t>(clippers).</a:t>
            </a: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23</a:t>
            </a:fld>
            <a:endParaRPr lang="en-US" dirty="0"/>
          </a:p>
        </p:txBody>
      </p:sp>
      <p:pic>
        <p:nvPicPr>
          <p:cNvPr id="7" name="Picture 6"/>
          <p:cNvPicPr/>
          <p:nvPr/>
        </p:nvPicPr>
        <p:blipFill>
          <a:blip r:embed="rId2"/>
          <a:stretch>
            <a:fillRect/>
          </a:stretch>
        </p:blipFill>
        <p:spPr>
          <a:xfrm>
            <a:off x="4191000" y="3581400"/>
            <a:ext cx="4190998" cy="2667000"/>
          </a:xfrm>
          <a:prstGeom prst="rect">
            <a:avLst/>
          </a:prstGeom>
        </p:spPr>
      </p:pic>
    </p:spTree>
    <p:extLst>
      <p:ext uri="{BB962C8B-B14F-4D97-AF65-F5344CB8AC3E}">
        <p14:creationId xmlns:p14="http://schemas.microsoft.com/office/powerpoint/2010/main" val="477893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1998" y="1133191"/>
                <a:ext cx="7620000" cy="5297835"/>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desired amount of limitation </a:t>
                </a:r>
                <a:r>
                  <a:rPr lang="en-US" sz="2000" dirty="0">
                    <a:latin typeface="Times New Roman" panose="02020603050405020304" pitchFamily="18" charset="0"/>
                    <a:cs typeface="Times New Roman" panose="02020603050405020304" pitchFamily="18" charset="0"/>
                  </a:rPr>
                  <a:t>can be attained by </a:t>
                </a:r>
                <a:r>
                  <a:rPr lang="en-US" sz="2000" b="1" dirty="0">
                    <a:solidFill>
                      <a:srgbClr val="FF0000"/>
                    </a:solidFill>
                    <a:latin typeface="Times New Roman" panose="02020603050405020304" pitchFamily="18" charset="0"/>
                    <a:cs typeface="Times New Roman" panose="02020603050405020304" pitchFamily="18" charset="0"/>
                  </a:rPr>
                  <a:t>a power supply or voltage divider. </a:t>
                </a:r>
                <a:endParaRPr lang="en-US" sz="2000" b="1"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amount clipped </a:t>
                </a:r>
                <a:r>
                  <a:rPr lang="en-US" sz="2000" dirty="0">
                    <a:latin typeface="Times New Roman" panose="02020603050405020304" pitchFamily="18" charset="0"/>
                    <a:cs typeface="Times New Roman" panose="02020603050405020304" pitchFamily="18" charset="0"/>
                  </a:rPr>
                  <a:t>can be </a:t>
                </a:r>
                <a:r>
                  <a:rPr lang="en-US" sz="2000" dirty="0">
                    <a:solidFill>
                      <a:srgbClr val="FF0000"/>
                    </a:solidFill>
                    <a:latin typeface="Times New Roman" panose="02020603050405020304" pitchFamily="18" charset="0"/>
                    <a:cs typeface="Times New Roman" panose="02020603050405020304" pitchFamily="18" charset="0"/>
                  </a:rPr>
                  <a:t>adjusted</a:t>
                </a:r>
                <a:r>
                  <a:rPr lang="en-US" sz="2000" dirty="0">
                    <a:latin typeface="Times New Roman" panose="02020603050405020304" pitchFamily="18" charset="0"/>
                    <a:cs typeface="Times New Roman" panose="02020603050405020304" pitchFamily="18" charset="0"/>
                  </a:rPr>
                  <a:t> with </a:t>
                </a:r>
                <a:r>
                  <a:rPr lang="en-US" sz="2000" dirty="0">
                    <a:solidFill>
                      <a:srgbClr val="FF0000"/>
                    </a:solidFill>
                    <a:latin typeface="Times New Roman" panose="02020603050405020304" pitchFamily="18" charset="0"/>
                    <a:cs typeface="Times New Roman" panose="02020603050405020304" pitchFamily="18" charset="0"/>
                  </a:rPr>
                  <a:t>different levels of VBIAS</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peak output voltage </a:t>
                </a:r>
                <a:r>
                  <a:rPr lang="en-US" sz="2000" dirty="0">
                    <a:latin typeface="Times New Roman" panose="02020603050405020304" pitchFamily="18" charset="0"/>
                    <a:cs typeface="Times New Roman" panose="02020603050405020304" pitchFamily="18" charset="0"/>
                  </a:rPr>
                  <a:t>across </a:t>
                </a:r>
                <a:r>
                  <a:rPr lang="en-US" sz="2000" b="1" dirty="0">
                    <a:latin typeface="Times New Roman" panose="02020603050405020304" pitchFamily="18" charset="0"/>
                    <a:cs typeface="Times New Roman" panose="02020603050405020304" pitchFamily="18" charset="0"/>
                  </a:rPr>
                  <a:t>RL</a:t>
                </a:r>
                <a:r>
                  <a:rPr lang="en-US" sz="2000" dirty="0">
                    <a:latin typeface="Times New Roman" panose="02020603050405020304" pitchFamily="18" charset="0"/>
                    <a:cs typeface="Times New Roman" panose="02020603050405020304" pitchFamily="18" charset="0"/>
                  </a:rPr>
                  <a:t> is </a:t>
                </a:r>
                <a:r>
                  <a:rPr lang="en-US" sz="2000" b="1" dirty="0">
                    <a:latin typeface="Times New Roman" panose="02020603050405020304" pitchFamily="18" charset="0"/>
                    <a:cs typeface="Times New Roman" panose="02020603050405020304" pitchFamily="18" charset="0"/>
                  </a:rPr>
                  <a:t>determine</a:t>
                </a:r>
                <a:r>
                  <a:rPr lang="en-US" sz="2000" dirty="0">
                    <a:latin typeface="Times New Roman" panose="02020603050405020304" pitchFamily="18" charset="0"/>
                    <a:cs typeface="Times New Roman" panose="02020603050405020304" pitchFamily="18" charset="0"/>
                  </a:rPr>
                  <a:t> by the following equation</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panose="02040503050406030204" pitchFamily="18" charset="0"/>
                            </a:rPr>
                            <m:t>𝑉</m:t>
                          </m:r>
                        </m:e>
                        <m:sub>
                          <m:r>
                            <a:rPr lang="en-US" sz="2000" i="1">
                              <a:latin typeface="Cambria Math" panose="02040503050406030204" pitchFamily="18" charset="0"/>
                            </a:rPr>
                            <m:t>𝑜𝑢𝑡</m:t>
                          </m:r>
                        </m:sub>
                      </m:sSub>
                      <m:r>
                        <a:rPr lang="en-US" sz="2000" i="1">
                          <a:latin typeface="Cambria Math" panose="02040503050406030204" pitchFamily="18" charset="0"/>
                        </a:rPr>
                        <m:t>=</m:t>
                      </m:r>
                      <m:d>
                        <m:dPr>
                          <m:ctrlPr>
                            <a:rPr lang="en-US" sz="2000" i="1">
                              <a:latin typeface="Cambria Math"/>
                            </a:rPr>
                          </m:ctrlPr>
                        </m:dPr>
                        <m:e>
                          <m:f>
                            <m:fPr>
                              <m:ctrlPr>
                                <a:rPr lang="en-US" sz="2000" i="1">
                                  <a:latin typeface="Cambria Math"/>
                                </a:rPr>
                              </m:ctrlPr>
                            </m:fPr>
                            <m:num>
                              <m:sSub>
                                <m:sSubPr>
                                  <m:ctrlPr>
                                    <a:rPr lang="en-US" sz="2000" i="1">
                                      <a:latin typeface="Cambria Math"/>
                                    </a:rPr>
                                  </m:ctrlPr>
                                </m:sSubPr>
                                <m:e>
                                  <m:r>
                                    <a:rPr lang="en-US" sz="2000" i="1">
                                      <a:latin typeface="Cambria Math" panose="02040503050406030204" pitchFamily="18" charset="0"/>
                                    </a:rPr>
                                    <m:t>𝑅</m:t>
                                  </m:r>
                                </m:e>
                                <m:sub>
                                  <m:r>
                                    <a:rPr lang="en-US" sz="2000" i="1">
                                      <a:latin typeface="Cambria Math" panose="02040503050406030204" pitchFamily="18" charset="0"/>
                                    </a:rPr>
                                    <m:t>𝐿</m:t>
                                  </m:r>
                                </m:sub>
                              </m:sSub>
                            </m:num>
                            <m:den>
                              <m:sSub>
                                <m:sSubPr>
                                  <m:ctrlPr>
                                    <a:rPr lang="en-US" sz="2000" i="1">
                                      <a:latin typeface="Cambria Math"/>
                                    </a:rPr>
                                  </m:ctrlPr>
                                </m:sSubPr>
                                <m:e>
                                  <m:r>
                                    <a:rPr lang="en-US" sz="2000" i="1">
                                      <a:latin typeface="Cambria Math" panose="02040503050406030204" pitchFamily="18" charset="0"/>
                                    </a:rPr>
                                    <m:t>𝑅</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a:rPr>
                                  </m:ctrlPr>
                                </m:sSubPr>
                                <m:e>
                                  <m:r>
                                    <a:rPr lang="en-US" sz="2000" i="1">
                                      <a:latin typeface="Cambria Math" panose="02040503050406030204" pitchFamily="18" charset="0"/>
                                    </a:rPr>
                                    <m:t>𝑅</m:t>
                                  </m:r>
                                </m:e>
                                <m:sub>
                                  <m:r>
                                    <a:rPr lang="en-US" sz="2000" i="1">
                                      <a:latin typeface="Cambria Math" panose="02040503050406030204" pitchFamily="18" charset="0"/>
                                    </a:rPr>
                                    <m:t>𝐿</m:t>
                                  </m:r>
                                </m:sub>
                              </m:sSub>
                            </m:den>
                          </m:f>
                        </m:e>
                      </m:d>
                      <m:sSub>
                        <m:sSubPr>
                          <m:ctrlPr>
                            <a:rPr lang="en-US" sz="2000" i="1">
                              <a:latin typeface="Cambria Math"/>
                            </a:rPr>
                          </m:ctrlPr>
                        </m:sSubPr>
                        <m:e>
                          <m:r>
                            <a:rPr lang="en-US" sz="2000" i="1">
                              <a:latin typeface="Cambria Math" panose="02040503050406030204" pitchFamily="18" charset="0"/>
                            </a:rPr>
                            <m:t>𝑉</m:t>
                          </m:r>
                        </m:e>
                        <m:sub>
                          <m:r>
                            <a:rPr lang="en-US" sz="2000" i="1">
                              <a:latin typeface="Cambria Math" panose="02040503050406030204" pitchFamily="18" charset="0"/>
                            </a:rPr>
                            <m:t>𝑖𝑛</m:t>
                          </m:r>
                        </m:sub>
                      </m:sSub>
                    </m:oMath>
                  </m:oMathPara>
                </a14:m>
                <a:endParaRPr lang="en-US" sz="2000" dirty="0"/>
              </a:p>
              <a:p>
                <a:pPr marL="0" indent="0" algn="jus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1998" y="1133191"/>
                <a:ext cx="7620000" cy="5297835"/>
              </a:xfrm>
              <a:blipFill rotWithShape="0">
                <a:blip r:embed="rId2"/>
                <a:stretch>
                  <a:fillRect l="-800" t="-690" r="-8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24</a:t>
            </a:fld>
            <a:endParaRPr lang="en-US" dirty="0"/>
          </a:p>
        </p:txBody>
      </p:sp>
    </p:spTree>
    <p:extLst>
      <p:ext uri="{BB962C8B-B14F-4D97-AF65-F5344CB8AC3E}">
        <p14:creationId xmlns:p14="http://schemas.microsoft.com/office/powerpoint/2010/main" val="2592048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8922" y="685800"/>
                <a:ext cx="7620000" cy="5562600"/>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Example 2: What would you expect to see displayed on an oscilloscope connected across RL in the limiter shown in following Figure.</a:t>
                </a:r>
              </a:p>
              <a:p>
                <a:pPr marL="0" indent="0" algn="just">
                  <a:buNone/>
                </a:pP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Solution: The diode is forward-biased and conducts when the input voltage goes below -0.7V. So, for the negative limiter, determine the peak output voltage across RL by: </a:t>
                </a:r>
                <a:endParaRPr lang="en-US" sz="2000" dirty="0" smtClean="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panose="02040503050406030204" pitchFamily="18" charset="0"/>
                            </a:rPr>
                            <m:t>𝑉</m:t>
                          </m:r>
                        </m:e>
                        <m:sub>
                          <m:r>
                            <a:rPr lang="en-US" sz="2000" i="1">
                              <a:latin typeface="Cambria Math" panose="02040503050406030204" pitchFamily="18" charset="0"/>
                            </a:rPr>
                            <m:t>𝑜𝑢𝑡</m:t>
                          </m:r>
                        </m:sub>
                      </m:sSub>
                      <m:r>
                        <a:rPr lang="en-US" sz="2000" i="1">
                          <a:latin typeface="Cambria Math" panose="02040503050406030204" pitchFamily="18" charset="0"/>
                        </a:rPr>
                        <m:t>=</m:t>
                      </m:r>
                      <m:d>
                        <m:dPr>
                          <m:ctrlPr>
                            <a:rPr lang="en-US" sz="2000" i="1">
                              <a:latin typeface="Cambria Math"/>
                            </a:rPr>
                          </m:ctrlPr>
                        </m:dPr>
                        <m:e>
                          <m:f>
                            <m:fPr>
                              <m:ctrlPr>
                                <a:rPr lang="en-US" sz="2000" i="1">
                                  <a:latin typeface="Cambria Math"/>
                                </a:rPr>
                              </m:ctrlPr>
                            </m:fPr>
                            <m:num>
                              <m:sSub>
                                <m:sSubPr>
                                  <m:ctrlPr>
                                    <a:rPr lang="en-US" sz="2000" i="1">
                                      <a:latin typeface="Cambria Math"/>
                                    </a:rPr>
                                  </m:ctrlPr>
                                </m:sSubPr>
                                <m:e>
                                  <m:r>
                                    <a:rPr lang="en-US" sz="2000" i="1">
                                      <a:latin typeface="Cambria Math" panose="02040503050406030204" pitchFamily="18" charset="0"/>
                                    </a:rPr>
                                    <m:t>𝑅</m:t>
                                  </m:r>
                                </m:e>
                                <m:sub>
                                  <m:r>
                                    <a:rPr lang="en-US" sz="2000" i="1">
                                      <a:latin typeface="Cambria Math" panose="02040503050406030204" pitchFamily="18" charset="0"/>
                                    </a:rPr>
                                    <m:t>𝐿</m:t>
                                  </m:r>
                                </m:sub>
                              </m:sSub>
                            </m:num>
                            <m:den>
                              <m:sSub>
                                <m:sSubPr>
                                  <m:ctrlPr>
                                    <a:rPr lang="en-US" sz="2000" i="1">
                                      <a:latin typeface="Cambria Math"/>
                                    </a:rPr>
                                  </m:ctrlPr>
                                </m:sSubPr>
                                <m:e>
                                  <m:r>
                                    <a:rPr lang="en-US" sz="2000" i="1">
                                      <a:latin typeface="Cambria Math" panose="02040503050406030204" pitchFamily="18" charset="0"/>
                                    </a:rPr>
                                    <m:t>𝑅</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a:rPr>
                                  </m:ctrlPr>
                                </m:sSubPr>
                                <m:e>
                                  <m:r>
                                    <a:rPr lang="en-US" sz="2000" i="1">
                                      <a:latin typeface="Cambria Math" panose="02040503050406030204" pitchFamily="18" charset="0"/>
                                    </a:rPr>
                                    <m:t>𝑅</m:t>
                                  </m:r>
                                </m:e>
                                <m:sub>
                                  <m:r>
                                    <a:rPr lang="en-US" sz="2000" i="1">
                                      <a:latin typeface="Cambria Math" panose="02040503050406030204" pitchFamily="18" charset="0"/>
                                    </a:rPr>
                                    <m:t>𝐿</m:t>
                                  </m:r>
                                </m:sub>
                              </m:sSub>
                            </m:den>
                          </m:f>
                        </m:e>
                      </m:d>
                      <m:sSub>
                        <m:sSubPr>
                          <m:ctrlPr>
                            <a:rPr lang="en-US" sz="2000" i="1">
                              <a:latin typeface="Cambria Math"/>
                            </a:rPr>
                          </m:ctrlPr>
                        </m:sSubPr>
                        <m:e>
                          <m:r>
                            <a:rPr lang="en-US" sz="2000" i="1">
                              <a:latin typeface="Cambria Math" panose="02040503050406030204" pitchFamily="18" charset="0"/>
                            </a:rPr>
                            <m:t>𝑉</m:t>
                          </m:r>
                        </m:e>
                        <m:sub>
                          <m:r>
                            <a:rPr lang="en-US" sz="2000" i="1">
                              <a:latin typeface="Cambria Math" panose="02040503050406030204" pitchFamily="18" charset="0"/>
                            </a:rPr>
                            <m:t>𝑖𝑛</m:t>
                          </m:r>
                        </m:sub>
                      </m:sSub>
                      <m:r>
                        <a:rPr lang="en-US" sz="2000" i="1">
                          <a:latin typeface="Cambria Math" panose="02040503050406030204" pitchFamily="18" charset="0"/>
                        </a:rPr>
                        <m:t>=</m:t>
                      </m:r>
                      <m:d>
                        <m:dPr>
                          <m:ctrlPr>
                            <a:rPr lang="en-US" sz="2000" i="1">
                              <a:latin typeface="Cambria Math"/>
                            </a:rPr>
                          </m:ctrlPr>
                        </m:dPr>
                        <m:e>
                          <m:f>
                            <m:fPr>
                              <m:ctrlPr>
                                <a:rPr lang="en-US" sz="2000" i="1">
                                  <a:latin typeface="Cambria Math"/>
                                </a:rPr>
                              </m:ctrlPr>
                            </m:fPr>
                            <m:num>
                              <m:r>
                                <a:rPr lang="en-US" sz="2000">
                                  <a:latin typeface="Cambria Math" panose="02040503050406030204" pitchFamily="18" charset="0"/>
                                </a:rPr>
                                <m:t>100</m:t>
                              </m:r>
                              <m:r>
                                <m:rPr>
                                  <m:sty m:val="p"/>
                                </m:rPr>
                                <a:rPr lang="en-US" sz="2000">
                                  <a:latin typeface="Cambria Math" panose="02040503050406030204" pitchFamily="18" charset="0"/>
                                </a:rPr>
                                <m:t>k</m:t>
                              </m:r>
                              <m:r>
                                <m:rPr>
                                  <m:sty m:val="p"/>
                                </m:rPr>
                                <a:rPr lang="en-US" sz="2000">
                                  <a:latin typeface="Cambria Math" panose="02040503050406030204" pitchFamily="18" charset="0"/>
                                </a:rPr>
                                <m:t>Ω</m:t>
                              </m:r>
                            </m:num>
                            <m:den>
                              <m:r>
                                <a:rPr lang="en-US" sz="2000">
                                  <a:latin typeface="Cambria Math" panose="02040503050406030204" pitchFamily="18" charset="0"/>
                                </a:rPr>
                                <m:t>110</m:t>
                              </m:r>
                              <m:r>
                                <m:rPr>
                                  <m:sty m:val="p"/>
                                </m:rPr>
                                <a:rPr lang="en-US" sz="2000">
                                  <a:latin typeface="Cambria Math" panose="02040503050406030204" pitchFamily="18" charset="0"/>
                                </a:rPr>
                                <m:t>k</m:t>
                              </m:r>
                              <m:r>
                                <m:rPr>
                                  <m:sty m:val="p"/>
                                </m:rPr>
                                <a:rPr lang="en-US" sz="2000">
                                  <a:latin typeface="Cambria Math" panose="02040503050406030204" pitchFamily="18" charset="0"/>
                                </a:rPr>
                                <m:t>Ω</m:t>
                              </m:r>
                            </m:den>
                          </m:f>
                        </m:e>
                      </m:d>
                      <m:r>
                        <a:rPr lang="en-US" sz="2000">
                          <a:latin typeface="Cambria Math" panose="02040503050406030204" pitchFamily="18" charset="0"/>
                        </a:rPr>
                        <m:t>10</m:t>
                      </m:r>
                      <m:r>
                        <m:rPr>
                          <m:sty m:val="p"/>
                        </m:rPr>
                        <a:rPr lang="en-US" sz="2000">
                          <a:latin typeface="Cambria Math" panose="02040503050406030204" pitchFamily="18" charset="0"/>
                        </a:rPr>
                        <m:t>V</m:t>
                      </m:r>
                      <m:r>
                        <a:rPr lang="en-US" sz="2000">
                          <a:latin typeface="Cambria Math" panose="02040503050406030204" pitchFamily="18" charset="0"/>
                        </a:rPr>
                        <m:t>=</m:t>
                      </m:r>
                      <m:r>
                        <a:rPr lang="en-US" sz="2000">
                          <a:latin typeface="Cambria Math" panose="02040503050406030204" pitchFamily="18" charset="0"/>
                        </a:rPr>
                        <m:t>9</m:t>
                      </m:r>
                      <m:r>
                        <a:rPr lang="en-US" sz="2000">
                          <a:latin typeface="Cambria Math" panose="02040503050406030204" pitchFamily="18" charset="0"/>
                        </a:rPr>
                        <m:t>.</m:t>
                      </m:r>
                      <m:r>
                        <a:rPr lang="en-US" sz="2000">
                          <a:latin typeface="Cambria Math" panose="02040503050406030204" pitchFamily="18" charset="0"/>
                        </a:rPr>
                        <m:t>09</m:t>
                      </m:r>
                      <m:r>
                        <m:rPr>
                          <m:sty m:val="p"/>
                        </m:rPr>
                        <a:rPr lang="en-US" sz="2000">
                          <a:latin typeface="Cambria Math" panose="02040503050406030204" pitchFamily="18" charset="0"/>
                        </a:rPr>
                        <m:t>V</m:t>
                      </m:r>
                    </m:oMath>
                  </m:oMathPara>
                </a14:m>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scope will display an output waveform as shown in following Figure</a:t>
                </a:r>
              </a:p>
              <a:p>
                <a:pPr marL="0" indent="0" algn="jus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8922" y="685800"/>
                <a:ext cx="7620000" cy="5562600"/>
              </a:xfrm>
              <a:blipFill>
                <a:blip r:embed="rId2"/>
                <a:stretch>
                  <a:fillRect l="-880" t="-658" r="-80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25</a:t>
            </a:fld>
            <a:endParaRPr lang="en-US" dirty="0"/>
          </a:p>
        </p:txBody>
      </p:sp>
      <p:pic>
        <p:nvPicPr>
          <p:cNvPr id="5" name="Picture 4"/>
          <p:cNvPicPr/>
          <p:nvPr/>
        </p:nvPicPr>
        <p:blipFill rotWithShape="1">
          <a:blip r:embed="rId3"/>
          <a:srcRect t="3144"/>
          <a:stretch/>
        </p:blipFill>
        <p:spPr bwMode="auto">
          <a:xfrm>
            <a:off x="3034958" y="1447800"/>
            <a:ext cx="2984842" cy="1295400"/>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4"/>
          <a:stretch>
            <a:fillRect/>
          </a:stretch>
        </p:blipFill>
        <p:spPr>
          <a:xfrm>
            <a:off x="3034958" y="5257800"/>
            <a:ext cx="2984842" cy="990600"/>
          </a:xfrm>
          <a:prstGeom prst="rect">
            <a:avLst/>
          </a:prstGeom>
        </p:spPr>
      </p:pic>
    </p:spTree>
    <p:extLst>
      <p:ext uri="{BB962C8B-B14F-4D97-AF65-F5344CB8AC3E}">
        <p14:creationId xmlns:p14="http://schemas.microsoft.com/office/powerpoint/2010/main" val="3101655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922" y="685800"/>
            <a:ext cx="7620000" cy="5562600"/>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Diode Clampers	</a:t>
            </a:r>
          </a:p>
          <a:p>
            <a:pPr marL="0" indent="0" algn="just">
              <a:buNone/>
            </a:pPr>
            <a:r>
              <a:rPr lang="en-US" sz="2000" dirty="0">
                <a:latin typeface="Times New Roman" panose="02020603050405020304" pitchFamily="18" charset="0"/>
                <a:cs typeface="Times New Roman" panose="02020603050405020304" pitchFamily="18" charset="0"/>
              </a:rPr>
              <a:t>Another type of diode circuit, called </a:t>
            </a:r>
            <a:r>
              <a:rPr lang="en-US" sz="2000" b="1" dirty="0">
                <a:solidFill>
                  <a:srgbClr val="FF0000"/>
                </a:solidFill>
                <a:latin typeface="Times New Roman" panose="02020603050405020304" pitchFamily="18" charset="0"/>
                <a:cs typeface="Times New Roman" panose="02020603050405020304" pitchFamily="18" charset="0"/>
              </a:rPr>
              <a:t>a clamper</a:t>
            </a:r>
            <a:r>
              <a:rPr lang="en-US" sz="2000" dirty="0">
                <a:latin typeface="Times New Roman" panose="02020603050405020304" pitchFamily="18" charset="0"/>
                <a:cs typeface="Times New Roman" panose="02020603050405020304" pitchFamily="18" charset="0"/>
              </a:rPr>
              <a:t>, is used to </a:t>
            </a:r>
            <a:r>
              <a:rPr lang="en-US" sz="2000" b="1" dirty="0">
                <a:latin typeface="Times New Roman" panose="02020603050405020304" pitchFamily="18" charset="0"/>
                <a:cs typeface="Times New Roman" panose="02020603050405020304" pitchFamily="18" charset="0"/>
              </a:rPr>
              <a:t>add or restore a dc level to an electrical signal</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capacitor charges to the peak of the supply minus the diode drop</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Once charged the capacitor acts like a battery </a:t>
            </a:r>
            <a:r>
              <a:rPr lang="en-US" sz="2000" dirty="0">
                <a:latin typeface="Times New Roman" panose="02020603050405020304" pitchFamily="18" charset="0"/>
                <a:cs typeface="Times New Roman" panose="02020603050405020304" pitchFamily="18" charset="0"/>
              </a:rPr>
              <a:t>in series with the input voltage.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b="1" dirty="0" smtClean="0">
                <a:solidFill>
                  <a:srgbClr val="FF0000"/>
                </a:solidFill>
                <a:latin typeface="Times New Roman" panose="02020603050405020304" pitchFamily="18" charset="0"/>
                <a:cs typeface="Times New Roman" panose="02020603050405020304" pitchFamily="18" charset="0"/>
              </a:rPr>
              <a:t>AC voltage </a:t>
            </a:r>
            <a:r>
              <a:rPr lang="en-US" sz="2000" dirty="0">
                <a:latin typeface="Times New Roman" panose="02020603050405020304" pitchFamily="18" charset="0"/>
                <a:cs typeface="Times New Roman" panose="02020603050405020304" pitchFamily="18" charset="0"/>
              </a:rPr>
              <a:t>will “ride” along with the DC voltage. The polarity arrangement of the diode determines whether the DC voltage is negative or positive</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26</a:t>
            </a:fld>
            <a:endParaRPr lang="en-US" dirty="0"/>
          </a:p>
        </p:txBody>
      </p:sp>
      <p:pic>
        <p:nvPicPr>
          <p:cNvPr id="7" name="Picture 6"/>
          <p:cNvPicPr/>
          <p:nvPr/>
        </p:nvPicPr>
        <p:blipFill>
          <a:blip/>
          <a:stretch>
            <a:fillRect/>
          </a:stretch>
        </p:blipFill>
        <p:spPr>
          <a:xfrm>
            <a:off x="2781300" y="3467100"/>
            <a:ext cx="3924300" cy="2781300"/>
          </a:xfrm>
          <a:prstGeom prst="rect">
            <a:avLst/>
          </a:prstGeom>
        </p:spPr>
      </p:pic>
    </p:spTree>
    <p:extLst>
      <p:ext uri="{BB962C8B-B14F-4D97-AF65-F5344CB8AC3E}">
        <p14:creationId xmlns:p14="http://schemas.microsoft.com/office/powerpoint/2010/main" val="3206467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922" y="685800"/>
            <a:ext cx="7620000" cy="5562600"/>
          </a:xfrm>
        </p:spPr>
        <p:txBody>
          <a:bodyPr>
            <a:normAutofit/>
          </a:bodyPr>
          <a:lstStyle/>
          <a:p>
            <a:pPr marL="0" indent="0" algn="just">
              <a:buNone/>
            </a:pPr>
            <a:r>
              <a:rPr lang="en-US" sz="1800" b="1" dirty="0">
                <a:latin typeface="Times New Roman" panose="02020603050405020304" pitchFamily="18" charset="0"/>
                <a:cs typeface="Times New Roman" panose="02020603050405020304" pitchFamily="18" charset="0"/>
              </a:rPr>
              <a:t>Voltage M</a:t>
            </a:r>
            <a:r>
              <a:rPr lang="en-US" sz="1800" b="1" dirty="0" smtClean="0">
                <a:latin typeface="Times New Roman" panose="02020603050405020304" pitchFamily="18" charset="0"/>
                <a:cs typeface="Times New Roman" panose="02020603050405020304" pitchFamily="18" charset="0"/>
              </a:rPr>
              <a:t>ultiplier</a:t>
            </a:r>
            <a:endParaRPr lang="en-US" sz="1800" b="1"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Voltage multipliers use </a:t>
            </a:r>
            <a:r>
              <a:rPr lang="en-US" sz="1800" b="1" dirty="0">
                <a:latin typeface="Times New Roman" panose="02020603050405020304" pitchFamily="18" charset="0"/>
                <a:cs typeface="Times New Roman" panose="02020603050405020304" pitchFamily="18" charset="0"/>
              </a:rPr>
              <a:t>clamping action </a:t>
            </a:r>
            <a:r>
              <a:rPr lang="en-US" sz="1800" dirty="0">
                <a:latin typeface="Times New Roman" panose="02020603050405020304" pitchFamily="18" charset="0"/>
                <a:cs typeface="Times New Roman" panose="02020603050405020304" pitchFamily="18" charset="0"/>
              </a:rPr>
              <a:t>to </a:t>
            </a:r>
            <a:r>
              <a:rPr lang="en-US" sz="1800" dirty="0">
                <a:solidFill>
                  <a:srgbClr val="FF0000"/>
                </a:solidFill>
                <a:latin typeface="Times New Roman" panose="02020603050405020304" pitchFamily="18" charset="0"/>
                <a:cs typeface="Times New Roman" panose="02020603050405020304" pitchFamily="18" charset="0"/>
              </a:rPr>
              <a:t>increase peak rectified voltages </a:t>
            </a:r>
            <a:r>
              <a:rPr lang="en-US" sz="1800" b="1" dirty="0">
                <a:latin typeface="Times New Roman" panose="02020603050405020304" pitchFamily="18" charset="0"/>
                <a:cs typeface="Times New Roman" panose="02020603050405020304" pitchFamily="18" charset="0"/>
              </a:rPr>
              <a:t>without </a:t>
            </a:r>
            <a:r>
              <a:rPr lang="en-US" sz="1800" b="1" dirty="0" smtClean="0">
                <a:latin typeface="Times New Roman" panose="02020603050405020304" pitchFamily="18" charset="0"/>
                <a:cs typeface="Times New Roman" panose="02020603050405020304" pitchFamily="18" charset="0"/>
              </a:rPr>
              <a:t>the necessity </a:t>
            </a:r>
            <a:r>
              <a:rPr lang="en-US" sz="1800" b="1" dirty="0">
                <a:latin typeface="Times New Roman" panose="02020603050405020304" pitchFamily="18" charset="0"/>
                <a:cs typeface="Times New Roman" panose="02020603050405020304" pitchFamily="18" charset="0"/>
              </a:rPr>
              <a:t>of increasing the transformer’s voltage rating</a:t>
            </a:r>
            <a:r>
              <a:rPr lang="en-US" sz="1800" dirty="0" smtClean="0">
                <a:latin typeface="Times New Roman" panose="02020603050405020304" pitchFamily="18" charset="0"/>
                <a:cs typeface="Times New Roman" panose="02020603050405020304" pitchFamily="18" charset="0"/>
              </a:rPr>
              <a:t>.</a:t>
            </a:r>
          </a:p>
          <a:p>
            <a:pPr marL="0" indent="0" algn="just">
              <a:buNone/>
            </a:pPr>
            <a:r>
              <a:rPr lang="en-US" sz="1800" dirty="0" smtClean="0">
                <a:latin typeface="Times New Roman" panose="02020603050405020304" pitchFamily="18" charset="0"/>
                <a:cs typeface="Times New Roman" panose="02020603050405020304" pitchFamily="18" charset="0"/>
              </a:rPr>
              <a:t>Multiplication </a:t>
            </a:r>
            <a:r>
              <a:rPr lang="en-US" sz="1800" dirty="0">
                <a:latin typeface="Times New Roman" panose="02020603050405020304" pitchFamily="18" charset="0"/>
                <a:cs typeface="Times New Roman" panose="02020603050405020304" pitchFamily="18" charset="0"/>
              </a:rPr>
              <a:t>factors of two, </a:t>
            </a:r>
            <a:r>
              <a:rPr lang="en-US" sz="1800" dirty="0" smtClean="0">
                <a:latin typeface="Times New Roman" panose="02020603050405020304" pitchFamily="18" charset="0"/>
                <a:cs typeface="Times New Roman" panose="02020603050405020304" pitchFamily="18" charset="0"/>
              </a:rPr>
              <a:t>three</a:t>
            </a:r>
            <a:r>
              <a:rPr lang="en-US" sz="1800" dirty="0">
                <a:latin typeface="Times New Roman" panose="02020603050405020304" pitchFamily="18" charset="0"/>
                <a:cs typeface="Times New Roman" panose="02020603050405020304" pitchFamily="18" charset="0"/>
              </a:rPr>
              <a:t>, and four are common. Voltage multipliers are </a:t>
            </a:r>
            <a:r>
              <a:rPr lang="en-US" sz="1800" b="1" dirty="0">
                <a:latin typeface="Times New Roman" panose="02020603050405020304" pitchFamily="18" charset="0"/>
                <a:cs typeface="Times New Roman" panose="02020603050405020304" pitchFamily="18" charset="0"/>
              </a:rPr>
              <a:t>used</a:t>
            </a:r>
            <a:r>
              <a:rPr lang="en-US" sz="1800" dirty="0">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in high-voltage</a:t>
            </a:r>
            <a:r>
              <a:rPr lang="en-US" sz="1800" dirty="0">
                <a:latin typeface="Times New Roman" panose="02020603050405020304" pitchFamily="18" charset="0"/>
                <a:cs typeface="Times New Roman" panose="02020603050405020304" pitchFamily="18" charset="0"/>
              </a:rPr>
              <a:t>, </a:t>
            </a:r>
            <a:r>
              <a:rPr lang="en-US" sz="1800" dirty="0" smtClean="0">
                <a:solidFill>
                  <a:srgbClr val="FF0000"/>
                </a:solidFill>
                <a:latin typeface="Times New Roman" panose="02020603050405020304" pitchFamily="18" charset="0"/>
                <a:cs typeface="Times New Roman" panose="02020603050405020304" pitchFamily="18" charset="0"/>
              </a:rPr>
              <a:t>low-current applications</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such as </a:t>
            </a:r>
            <a:r>
              <a:rPr lang="en-US" sz="1800" dirty="0">
                <a:solidFill>
                  <a:srgbClr val="FF0000"/>
                </a:solidFill>
                <a:latin typeface="Times New Roman" panose="02020603050405020304" pitchFamily="18" charset="0"/>
                <a:cs typeface="Times New Roman" panose="02020603050405020304" pitchFamily="18" charset="0"/>
              </a:rPr>
              <a:t>cathode-ray tubes </a:t>
            </a:r>
            <a:r>
              <a:rPr lang="en-US" sz="1800" dirty="0">
                <a:latin typeface="Times New Roman" panose="02020603050405020304" pitchFamily="18" charset="0"/>
                <a:cs typeface="Times New Roman" panose="02020603050405020304" pitchFamily="18" charset="0"/>
              </a:rPr>
              <a:t>(CRTs) and </a:t>
            </a:r>
            <a:r>
              <a:rPr lang="en-US" sz="1800" dirty="0">
                <a:solidFill>
                  <a:srgbClr val="FF0000"/>
                </a:solidFill>
                <a:latin typeface="Times New Roman" panose="02020603050405020304" pitchFamily="18" charset="0"/>
                <a:cs typeface="Times New Roman" panose="02020603050405020304" pitchFamily="18" charset="0"/>
              </a:rPr>
              <a:t>particle accelerators</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the Figure 20 a </a:t>
            </a:r>
            <a:r>
              <a:rPr lang="en-US" sz="1800" b="1" dirty="0">
                <a:latin typeface="Times New Roman" panose="02020603050405020304" pitchFamily="18" charset="0"/>
                <a:cs typeface="Times New Roman" panose="02020603050405020304" pitchFamily="18" charset="0"/>
              </a:rPr>
              <a:t>half-wave voltage </a:t>
            </a:r>
            <a:r>
              <a:rPr lang="en-US" sz="1800" b="1" dirty="0" err="1">
                <a:latin typeface="Times New Roman" panose="02020603050405020304" pitchFamily="18" charset="0"/>
                <a:cs typeface="Times New Roman" panose="02020603050405020304" pitchFamily="18" charset="0"/>
              </a:rPr>
              <a:t>doubler</a:t>
            </a:r>
            <a:r>
              <a:rPr lang="en-US" sz="1800" dirty="0">
                <a:latin typeface="Times New Roman" panose="02020603050405020304" pitchFamily="18" charset="0"/>
                <a:cs typeface="Times New Roman" panose="02020603050405020304" pitchFamily="18" charset="0"/>
              </a:rPr>
              <a:t>, a voltage </a:t>
            </a:r>
            <a:r>
              <a:rPr lang="en-US" sz="1800" dirty="0" err="1">
                <a:latin typeface="Times New Roman" panose="02020603050405020304" pitchFamily="18" charset="0"/>
                <a:cs typeface="Times New Roman" panose="02020603050405020304" pitchFamily="18" charset="0"/>
              </a:rPr>
              <a:t>doubler</a:t>
            </a:r>
            <a:r>
              <a:rPr lang="en-US" sz="1800" dirty="0">
                <a:latin typeface="Times New Roman" panose="02020603050405020304" pitchFamily="18" charset="0"/>
                <a:cs typeface="Times New Roman" panose="02020603050405020304" pitchFamily="18" charset="0"/>
              </a:rPr>
              <a:t> is a voltage multiplier with a multiplication factor of two. </a:t>
            </a:r>
            <a:endParaRPr lang="en-US" sz="1800" dirty="0" smtClean="0">
              <a:latin typeface="Times New Roman" panose="02020603050405020304" pitchFamily="18" charset="0"/>
              <a:cs typeface="Times New Roman" panose="02020603050405020304" pitchFamily="18" charset="0"/>
            </a:endParaRPr>
          </a:p>
          <a:p>
            <a:pPr marL="0" indent="0" algn="just">
              <a:buNone/>
            </a:pPr>
            <a:r>
              <a:rPr lang="en-US" sz="1800" dirty="0" smtClean="0">
                <a:solidFill>
                  <a:srgbClr val="FF0000"/>
                </a:solidFill>
                <a:latin typeface="Times New Roman" panose="02020603050405020304" pitchFamily="18" charset="0"/>
                <a:cs typeface="Times New Roman" panose="02020603050405020304" pitchFamily="18" charset="0"/>
              </a:rPr>
              <a:t>Once </a:t>
            </a:r>
            <a:r>
              <a:rPr lang="en-US" sz="1800" dirty="0">
                <a:solidFill>
                  <a:srgbClr val="FF0000"/>
                </a:solidFill>
                <a:latin typeface="Times New Roman" panose="02020603050405020304" pitchFamily="18" charset="0"/>
                <a:cs typeface="Times New Roman" panose="02020603050405020304" pitchFamily="18" charset="0"/>
              </a:rPr>
              <a:t>C1 and C2 charges </a:t>
            </a:r>
            <a:r>
              <a:rPr lang="en-US" sz="1800" dirty="0">
                <a:latin typeface="Times New Roman" panose="02020603050405020304" pitchFamily="18" charset="0"/>
                <a:cs typeface="Times New Roman" panose="02020603050405020304" pitchFamily="18" charset="0"/>
              </a:rPr>
              <a:t>to the peak </a:t>
            </a:r>
            <a:r>
              <a:rPr lang="en-US" sz="1800" dirty="0" smtClean="0">
                <a:latin typeface="Times New Roman" panose="02020603050405020304" pitchFamily="18" charset="0"/>
                <a:cs typeface="Times New Roman" panose="02020603050405020304" pitchFamily="18" charset="0"/>
              </a:rPr>
              <a:t>voltage, it is </a:t>
            </a:r>
            <a:r>
              <a:rPr lang="en-US" sz="1800" b="1" dirty="0">
                <a:solidFill>
                  <a:srgbClr val="FF0000"/>
                </a:solidFill>
                <a:latin typeface="Times New Roman" panose="02020603050405020304" pitchFamily="18" charset="0"/>
                <a:cs typeface="Times New Roman" panose="02020603050405020304" pitchFamily="18" charset="0"/>
              </a:rPr>
              <a:t>act like two batteries </a:t>
            </a:r>
            <a:r>
              <a:rPr lang="en-US" sz="1800" dirty="0">
                <a:latin typeface="Times New Roman" panose="02020603050405020304" pitchFamily="18" charset="0"/>
                <a:cs typeface="Times New Roman" panose="02020603050405020304" pitchFamily="18" charset="0"/>
              </a:rPr>
              <a:t>in series, effectively doubling the voltage output. The current capacity for voltage multipliers is low</a:t>
            </a:r>
            <a:r>
              <a:rPr lang="en-US" sz="1800" dirty="0" smtClean="0">
                <a:latin typeface="Times New Roman" panose="02020603050405020304" pitchFamily="18" charset="0"/>
                <a:cs typeface="Times New Roman" panose="02020603050405020304" pitchFamily="18" charset="0"/>
              </a:rPr>
              <a:t>.</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27</a:t>
            </a:fld>
            <a:endParaRPr lang="en-US" dirty="0"/>
          </a:p>
        </p:txBody>
      </p:sp>
      <p:pic>
        <p:nvPicPr>
          <p:cNvPr id="6" name="Picture 5"/>
          <p:cNvPicPr/>
          <p:nvPr/>
        </p:nvPicPr>
        <p:blipFill rotWithShape="1">
          <a:blip r:embed="rId2"/>
          <a:srcRect t="2430"/>
          <a:stretch/>
        </p:blipFill>
        <p:spPr bwMode="auto">
          <a:xfrm>
            <a:off x="1600200" y="4038600"/>
            <a:ext cx="6052987" cy="2209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361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922" y="685800"/>
            <a:ext cx="7620000" cy="5562600"/>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The full-wave </a:t>
            </a:r>
            <a:r>
              <a:rPr lang="en-US" sz="2000" dirty="0">
                <a:latin typeface="Times New Roman" panose="02020603050405020304" pitchFamily="18" charset="0"/>
                <a:cs typeface="Times New Roman" panose="02020603050405020304" pitchFamily="18" charset="0"/>
              </a:rPr>
              <a:t>voltage </a:t>
            </a:r>
            <a:r>
              <a:rPr lang="en-US" sz="2000" dirty="0" err="1">
                <a:latin typeface="Times New Roman" panose="02020603050405020304" pitchFamily="18" charset="0"/>
                <a:cs typeface="Times New Roman" panose="02020603050405020304" pitchFamily="18" charset="0"/>
              </a:rPr>
              <a:t>doubler</a:t>
            </a:r>
            <a:r>
              <a:rPr lang="en-US" sz="2000" dirty="0">
                <a:latin typeface="Times New Roman" panose="02020603050405020304" pitchFamily="18" charset="0"/>
                <a:cs typeface="Times New Roman" panose="02020603050405020304" pitchFamily="18" charset="0"/>
              </a:rPr>
              <a:t> arrangement of diodes and capacitors takes advantage of both positive and negative peaks to charge the capacitors giving it more </a:t>
            </a:r>
            <a:r>
              <a:rPr lang="en-US" sz="2000" dirty="0" smtClean="0">
                <a:latin typeface="Times New Roman" panose="02020603050405020304" pitchFamily="18" charset="0"/>
                <a:cs typeface="Times New Roman" panose="02020603050405020304" pitchFamily="18" charset="0"/>
              </a:rPr>
              <a:t>current capacity</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Voltage </a:t>
            </a:r>
            <a:r>
              <a:rPr lang="en-US" sz="2000" dirty="0" err="1">
                <a:latin typeface="Times New Roman" panose="02020603050405020304" pitchFamily="18" charset="0"/>
                <a:cs typeface="Times New Roman" panose="02020603050405020304" pitchFamily="18" charset="0"/>
              </a:rPr>
              <a:t>triplers</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quadruplers</a:t>
            </a:r>
            <a:r>
              <a:rPr lang="en-US" sz="2000" dirty="0">
                <a:latin typeface="Times New Roman" panose="02020603050405020304" pitchFamily="18" charset="0"/>
                <a:cs typeface="Times New Roman" panose="02020603050405020304" pitchFamily="18" charset="0"/>
              </a:rPr>
              <a:t> utilize three and four diode-capacitor arrangements, respectively</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28</a:t>
            </a:fld>
            <a:endParaRPr lang="en-US" dirty="0"/>
          </a:p>
        </p:txBody>
      </p:sp>
      <p:pic>
        <p:nvPicPr>
          <p:cNvPr id="7" name="Picture 6"/>
          <p:cNvPicPr/>
          <p:nvPr/>
        </p:nvPicPr>
        <p:blipFill>
          <a:blip r:embed="rId2"/>
          <a:stretch>
            <a:fillRect/>
          </a:stretch>
        </p:blipFill>
        <p:spPr>
          <a:xfrm>
            <a:off x="1981200" y="2895600"/>
            <a:ext cx="5699760" cy="3081973"/>
          </a:xfrm>
          <a:prstGeom prst="rect">
            <a:avLst/>
          </a:prstGeom>
        </p:spPr>
      </p:pic>
    </p:spTree>
    <p:extLst>
      <p:ext uri="{BB962C8B-B14F-4D97-AF65-F5344CB8AC3E}">
        <p14:creationId xmlns:p14="http://schemas.microsoft.com/office/powerpoint/2010/main" val="3788527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7298322" cy="5562600"/>
          </a:xfrm>
        </p:spPr>
        <p:txBody>
          <a:bodyPr>
            <a:normAutofit/>
          </a:bodyPr>
          <a:lstStyle/>
          <a:p>
            <a:pPr marL="0" indent="0" algn="just">
              <a:buNone/>
            </a:pPr>
            <a:endParaRPr lang="en-US" sz="1800" dirty="0" smtClean="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smtClean="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smtClean="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smtClean="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smtClean="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smtClean="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smtClean="0">
              <a:latin typeface="Times New Roman" panose="02020603050405020304" pitchFamily="18" charset="0"/>
              <a:cs typeface="Times New Roman" panose="02020603050405020304" pitchFamily="18" charset="0"/>
            </a:endParaRPr>
          </a:p>
          <a:p>
            <a:pPr marL="0" indent="0" algn="just">
              <a:buNone/>
            </a:pPr>
            <a:r>
              <a:rPr lang="en-US" sz="1800" dirty="0" smtClean="0">
                <a:latin typeface="Times New Roman" panose="02020603050405020304" pitchFamily="18" charset="0"/>
                <a:cs typeface="Times New Roman" panose="02020603050405020304" pitchFamily="18" charset="0"/>
              </a:rPr>
              <a:t>Typical </a:t>
            </a:r>
            <a:r>
              <a:rPr lang="en-US" sz="1800" dirty="0">
                <a:latin typeface="Times New Roman" panose="02020603050405020304" pitchFamily="18" charset="0"/>
                <a:cs typeface="Times New Roman" panose="02020603050405020304" pitchFamily="18" charset="0"/>
              </a:rPr>
              <a:t>diode packages with terminal identification. The letter K is used for cathode to avoid confusion with certain electrical quantities that are represented by C. Case type numbers are indicated for each diode.</a:t>
            </a:r>
            <a:endParaRPr lang="en-US" sz="1800" dirty="0" smtClean="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29</a:t>
            </a:fld>
            <a:endParaRPr lang="en-US" dirty="0"/>
          </a:p>
        </p:txBody>
      </p:sp>
      <p:pic>
        <p:nvPicPr>
          <p:cNvPr id="6" name="Picture 5"/>
          <p:cNvPicPr/>
          <p:nvPr/>
        </p:nvPicPr>
        <p:blipFill rotWithShape="1">
          <a:blip r:embed="rId2"/>
          <a:srcRect l="3505" t="6128"/>
          <a:stretch/>
        </p:blipFill>
        <p:spPr bwMode="auto">
          <a:xfrm>
            <a:off x="2362200" y="1317081"/>
            <a:ext cx="4833620" cy="3361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1696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8" y="496319"/>
            <a:ext cx="6965245" cy="706418"/>
          </a:xfrm>
        </p:spPr>
        <p:txBody>
          <a:bodyPr>
            <a:normAutofit fontScale="90000"/>
          </a:bodyPr>
          <a:lstStyle/>
          <a:p>
            <a:r>
              <a:rPr lang="en-GB"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Diode</a:t>
            </a:r>
            <a:endParaRPr lang="en-US" dirty="0">
              <a:solidFill>
                <a:schemeClr val="tx2"/>
              </a:solidFill>
            </a:endParaRPr>
          </a:p>
        </p:txBody>
      </p:sp>
      <p:sp>
        <p:nvSpPr>
          <p:cNvPr id="3" name="Content Placeholder 2"/>
          <p:cNvSpPr>
            <a:spLocks noGrp="1"/>
          </p:cNvSpPr>
          <p:nvPr>
            <p:ph idx="1"/>
          </p:nvPr>
        </p:nvSpPr>
        <p:spPr>
          <a:xfrm>
            <a:off x="762000" y="1191215"/>
            <a:ext cx="7696200" cy="4957795"/>
          </a:xfrm>
        </p:spPr>
        <p:txBody>
          <a:bodyPr>
            <a:noAutofit/>
          </a:bodyPr>
          <a:lstStyle/>
          <a:p>
            <a:pPr marL="0" indent="0" algn="just" eaLnBrk="0" hangingPunct="0">
              <a:buNone/>
            </a:pP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Diode</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is a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semiconductor</a:t>
            </a:r>
            <a:r>
              <a:rPr lang="en-US" sz="2000" dirty="0">
                <a:latin typeface="Times New Roman" panose="02020603050405020304" pitchFamily="18" charset="0"/>
                <a:ea typeface="Tahoma" panose="020B0604030504040204" pitchFamily="34" charset="0"/>
                <a:cs typeface="Times New Roman" panose="02020603050405020304" pitchFamily="18" charset="0"/>
              </a:rPr>
              <a:t> device,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made</a:t>
            </a:r>
            <a:r>
              <a:rPr lang="en-US" sz="2000" dirty="0">
                <a:latin typeface="Times New Roman" panose="02020603050405020304" pitchFamily="18" charset="0"/>
                <a:ea typeface="Tahoma" panose="020B0604030504040204" pitchFamily="34" charset="0"/>
                <a:cs typeface="Times New Roman" panose="02020603050405020304" pitchFamily="18" charset="0"/>
              </a:rPr>
              <a:t> from a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small piece of semiconductor material</a:t>
            </a:r>
            <a:r>
              <a:rPr lang="en-US" sz="2000" dirty="0">
                <a:latin typeface="Times New Roman" panose="02020603050405020304" pitchFamily="18" charset="0"/>
                <a:ea typeface="Tahoma" panose="020B0604030504040204" pitchFamily="34" charset="0"/>
                <a:cs typeface="Times New Roman" panose="02020603050405020304" pitchFamily="18" charset="0"/>
              </a:rPr>
              <a:t>, such as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silicon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It is consist of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two part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that divided in equal, the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first</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half</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is doped as a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and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second half </a:t>
            </a:r>
            <a:r>
              <a:rPr lang="en-US" sz="2000" dirty="0">
                <a:latin typeface="Times New Roman" panose="02020603050405020304" pitchFamily="18" charset="0"/>
                <a:ea typeface="Tahoma" panose="020B0604030504040204" pitchFamily="34" charset="0"/>
                <a:cs typeface="Times New Roman" panose="02020603050405020304" pitchFamily="18" charset="0"/>
              </a:rPr>
              <a:t>is doped as an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 region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Theses two part with the depletion </a:t>
            </a:r>
            <a:r>
              <a:rPr lang="en-US" sz="2000" dirty="0">
                <a:latin typeface="Times New Roman" panose="02020603050405020304" pitchFamily="18" charset="0"/>
                <a:ea typeface="Tahoma" panose="020B0604030504040204" pitchFamily="34" charset="0"/>
                <a:cs typeface="Times New Roman" panose="02020603050405020304" pitchFamily="18" charset="0"/>
              </a:rPr>
              <a:t>region in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between produced the </a:t>
            </a:r>
            <a:r>
              <a:rPr lang="en-US" sz="20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pn</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junction.</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 region </a:t>
            </a:r>
            <a:r>
              <a:rPr lang="en-US" sz="2000" dirty="0">
                <a:latin typeface="Times New Roman" panose="02020603050405020304" pitchFamily="18" charset="0"/>
                <a:ea typeface="Tahoma" panose="020B0604030504040204" pitchFamily="34" charset="0"/>
                <a:cs typeface="Times New Roman" panose="02020603050405020304" pitchFamily="18" charset="0"/>
              </a:rPr>
              <a:t>is called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anode</a:t>
            </a:r>
            <a:r>
              <a:rPr lang="en-US" sz="2000" dirty="0">
                <a:latin typeface="Times New Roman" panose="02020603050405020304" pitchFamily="18" charset="0"/>
                <a:ea typeface="Tahoma" panose="020B0604030504040204" pitchFamily="34" charset="0"/>
                <a:cs typeface="Times New Roman" panose="02020603050405020304" pitchFamily="18" charset="0"/>
              </a:rPr>
              <a:t> and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is called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cathode</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It </a:t>
            </a:r>
            <a:r>
              <a:rPr lang="en-US" sz="2000" dirty="0">
                <a:latin typeface="Times New Roman" panose="02020603050405020304" pitchFamily="18" charset="0"/>
                <a:ea typeface="Tahoma" panose="020B0604030504040204" pitchFamily="34" charset="0"/>
                <a:cs typeface="Times New Roman" panose="02020603050405020304" pitchFamily="18" charset="0"/>
              </a:rPr>
              <a:t>conducts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current</a:t>
            </a:r>
            <a:r>
              <a:rPr lang="en-US" sz="2000" dirty="0">
                <a:latin typeface="Times New Roman" panose="02020603050405020304" pitchFamily="18" charset="0"/>
                <a:ea typeface="Tahoma" panose="020B0604030504040204" pitchFamily="34" charset="0"/>
                <a:cs typeface="Times New Roman" panose="02020603050405020304" pitchFamily="18" charset="0"/>
              </a:rPr>
              <a:t> in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one direction </a:t>
            </a:r>
            <a:r>
              <a:rPr lang="en-US" sz="2000" dirty="0">
                <a:latin typeface="Times New Roman" panose="02020603050405020304" pitchFamily="18" charset="0"/>
                <a:ea typeface="Tahoma" panose="020B0604030504040204" pitchFamily="34" charset="0"/>
                <a:cs typeface="Times New Roman" panose="02020603050405020304" pitchFamily="18" charset="0"/>
              </a:rPr>
              <a:t>and offers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high resistance </a:t>
            </a:r>
            <a:r>
              <a:rPr lang="en-US" sz="2000" dirty="0">
                <a:latin typeface="Times New Roman" panose="02020603050405020304" pitchFamily="18" charset="0"/>
                <a:ea typeface="Tahoma" panose="020B0604030504040204" pitchFamily="34" charset="0"/>
                <a:cs typeface="Times New Roman" panose="02020603050405020304" pitchFamily="18" charset="0"/>
              </a:rPr>
              <a:t>in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other direction</a:t>
            </a:r>
            <a:r>
              <a:rPr lang="en-US" sz="2000" dirty="0">
                <a:latin typeface="Times New Roman" panose="02020603050405020304" pitchFamily="18" charset="0"/>
                <a:ea typeface="Tahoma" panose="020B0604030504040204" pitchFamily="34" charset="0"/>
                <a:cs typeface="Times New Roman" panose="02020603050405020304" pitchFamily="18" charset="0"/>
              </a:rPr>
              <a:t>. The basic diode structure and symbol are shown in Fig.1.</a:t>
            </a:r>
          </a:p>
        </p:txBody>
      </p:sp>
      <p:sp>
        <p:nvSpPr>
          <p:cNvPr id="4" name="Slide Number Placeholder 3"/>
          <p:cNvSpPr>
            <a:spLocks noGrp="1"/>
          </p:cNvSpPr>
          <p:nvPr>
            <p:ph type="sldNum" sz="quarter" idx="12"/>
          </p:nvPr>
        </p:nvSpPr>
        <p:spPr>
          <a:xfrm>
            <a:off x="8461612" y="6327543"/>
            <a:ext cx="554023" cy="365125"/>
          </a:xfrm>
        </p:spPr>
        <p:txBody>
          <a:bodyPr/>
          <a:lstStyle/>
          <a:p>
            <a:fld id="{405F97FB-85A4-49E9-BA53-E68A7A753320}" type="slidenum">
              <a:rPr lang="en-US" smtClean="0">
                <a:solidFill>
                  <a:schemeClr val="tx1"/>
                </a:solidFill>
              </a:rPr>
              <a:t>3</a:t>
            </a:fld>
            <a:endParaRPr lang="en-US" dirty="0">
              <a:solidFill>
                <a:schemeClr val="tx1"/>
              </a:solidFill>
            </a:endParaRPr>
          </a:p>
        </p:txBody>
      </p:sp>
      <p:pic>
        <p:nvPicPr>
          <p:cNvPr id="5" name="Picture 4"/>
          <p:cNvPicPr>
            <a:picLocks noChangeAspect="1"/>
          </p:cNvPicPr>
          <p:nvPr/>
        </p:nvPicPr>
        <p:blipFill>
          <a:blip r:embed="rId2"/>
          <a:stretch>
            <a:fillRect/>
          </a:stretch>
        </p:blipFill>
        <p:spPr>
          <a:xfrm>
            <a:off x="764275" y="4343400"/>
            <a:ext cx="3708529" cy="1805610"/>
          </a:xfrm>
          <a:prstGeom prst="rect">
            <a:avLst/>
          </a:prstGeom>
        </p:spPr>
      </p:pic>
      <p:pic>
        <p:nvPicPr>
          <p:cNvPr id="6" name="Picture 5"/>
          <p:cNvPicPr>
            <a:picLocks noChangeAspect="1"/>
          </p:cNvPicPr>
          <p:nvPr/>
        </p:nvPicPr>
        <p:blipFill>
          <a:blip r:embed="rId3"/>
          <a:stretch>
            <a:fillRect/>
          </a:stretch>
        </p:blipFill>
        <p:spPr>
          <a:xfrm>
            <a:off x="4610099" y="4343399"/>
            <a:ext cx="3695701" cy="1830877"/>
          </a:xfrm>
          <a:prstGeom prst="rect">
            <a:avLst/>
          </a:prstGeom>
        </p:spPr>
      </p:pic>
    </p:spTree>
    <p:extLst>
      <p:ext uri="{BB962C8B-B14F-4D97-AF65-F5344CB8AC3E}">
        <p14:creationId xmlns:p14="http://schemas.microsoft.com/office/powerpoint/2010/main" val="2033504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8" y="496319"/>
            <a:ext cx="6965245" cy="706418"/>
          </a:xfrm>
        </p:spPr>
        <p:txBody>
          <a:bodyPr>
            <a:normAutofit fontScale="90000"/>
          </a:bodyPr>
          <a:lstStyle/>
          <a:p>
            <a:r>
              <a:rPr lang="en-GB"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Forward </a:t>
            </a:r>
            <a:r>
              <a:rPr lang="en-GB"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Bias</a:t>
            </a:r>
            <a:endParaRPr lang="en-US" dirty="0">
              <a:solidFill>
                <a:schemeClr val="tx2"/>
              </a:solidFill>
            </a:endParaRPr>
          </a:p>
        </p:txBody>
      </p:sp>
      <p:sp>
        <p:nvSpPr>
          <p:cNvPr id="3" name="Content Placeholder 2"/>
          <p:cNvSpPr>
            <a:spLocks noGrp="1"/>
          </p:cNvSpPr>
          <p:nvPr>
            <p:ph idx="1"/>
          </p:nvPr>
        </p:nvSpPr>
        <p:spPr>
          <a:xfrm>
            <a:off x="762000" y="1191215"/>
            <a:ext cx="7696200" cy="4957795"/>
          </a:xfrm>
        </p:spPr>
        <p:txBody>
          <a:bodyPr>
            <a:noAutofit/>
          </a:bodyPr>
          <a:lstStyle/>
          <a:p>
            <a:pPr marL="0" indent="0" algn="just" eaLnBrk="0" hangingPunct="0">
              <a:buNone/>
            </a:pP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Bias</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is the application of a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dc voltage to a diode </a:t>
            </a:r>
            <a:r>
              <a:rPr lang="en-US" sz="2000" dirty="0">
                <a:latin typeface="Times New Roman" panose="02020603050405020304" pitchFamily="18" charset="0"/>
                <a:ea typeface="Tahoma" panose="020B0604030504040204" pitchFamily="34" charset="0"/>
                <a:cs typeface="Times New Roman" panose="02020603050405020304" pitchFamily="18" charset="0"/>
              </a:rPr>
              <a:t>to make it either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conduct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current or not</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p>
          <a:p>
            <a:pPr marL="0" indent="0" algn="just" eaLnBrk="0" hangingPunct="0">
              <a:buNone/>
            </a:pP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Forward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bias </a:t>
            </a:r>
            <a:r>
              <a:rPr lang="en-US" sz="2000" dirty="0">
                <a:latin typeface="Times New Roman" panose="02020603050405020304" pitchFamily="18" charset="0"/>
                <a:ea typeface="Tahoma" panose="020B0604030504040204" pitchFamily="34" charset="0"/>
                <a:cs typeface="Times New Roman" panose="02020603050405020304" pitchFamily="18" charset="0"/>
              </a:rPr>
              <a:t>is the condition that allows current through the </a:t>
            </a:r>
            <a:r>
              <a:rPr lang="en-US" sz="2000" dirty="0" err="1">
                <a:latin typeface="Times New Roman" panose="02020603050405020304" pitchFamily="18" charset="0"/>
                <a:ea typeface="Tahoma" panose="020B0604030504040204" pitchFamily="34" charset="0"/>
                <a:cs typeface="Times New Roman" panose="02020603050405020304" pitchFamily="18" charset="0"/>
              </a:rPr>
              <a:t>pn</a:t>
            </a:r>
            <a:r>
              <a:rPr lang="en-US" sz="2000" dirty="0">
                <a:latin typeface="Times New Roman" panose="02020603050405020304" pitchFamily="18" charset="0"/>
                <a:ea typeface="Tahoma" panose="020B0604030504040204" pitchFamily="34" charset="0"/>
                <a:cs typeface="Times New Roman" panose="02020603050405020304" pitchFamily="18" charset="0"/>
              </a:rPr>
              <a:t> junction. This external bias voltage is designated as VBIAS</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resistor limits </a:t>
            </a:r>
            <a:r>
              <a:rPr lang="en-US" sz="2000" dirty="0">
                <a:latin typeface="Times New Roman" panose="02020603050405020304" pitchFamily="18" charset="0"/>
                <a:ea typeface="Tahoma" panose="020B0604030504040204" pitchFamily="34" charset="0"/>
                <a:cs typeface="Times New Roman" panose="02020603050405020304" pitchFamily="18" charset="0"/>
              </a:rPr>
              <a:t>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forward current </a:t>
            </a:r>
            <a:r>
              <a:rPr lang="en-US" sz="2000" dirty="0">
                <a:latin typeface="Times New Roman" panose="02020603050405020304" pitchFamily="18" charset="0"/>
                <a:ea typeface="Tahoma" panose="020B0604030504040204" pitchFamily="34" charset="0"/>
                <a:cs typeface="Times New Roman" panose="02020603050405020304" pitchFamily="18" charset="0"/>
              </a:rPr>
              <a:t>to a value that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will not damage the diode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In </a:t>
            </a:r>
            <a:r>
              <a:rPr lang="en-US" sz="2000" dirty="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forward bias</a:t>
            </a:r>
            <a:r>
              <a:rPr lang="en-US" sz="2000" dirty="0">
                <a:latin typeface="Times New Roman" panose="02020603050405020304" pitchFamily="18" charset="0"/>
                <a:ea typeface="Tahoma" panose="020B0604030504040204" pitchFamily="34" charset="0"/>
                <a:cs typeface="Times New Roman" panose="02020603050405020304" pitchFamily="18" charset="0"/>
              </a:rPr>
              <a:t>,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negative side </a:t>
            </a:r>
            <a:r>
              <a:rPr lang="en-US" sz="2000" dirty="0">
                <a:latin typeface="Times New Roman" panose="02020603050405020304" pitchFamily="18" charset="0"/>
                <a:ea typeface="Tahoma" panose="020B0604030504040204" pitchFamily="34" charset="0"/>
                <a:cs typeface="Times New Roman" panose="02020603050405020304" pitchFamily="18" charset="0"/>
              </a:rPr>
              <a:t>of VBIAS is connected to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of the diode and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positive side is connected to the p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bias voltage </a:t>
            </a:r>
            <a:r>
              <a:rPr lang="en-US" sz="2000" dirty="0">
                <a:latin typeface="Times New Roman" panose="02020603050405020304" pitchFamily="18" charset="0"/>
                <a:ea typeface="Tahoma" panose="020B0604030504040204" pitchFamily="34" charset="0"/>
                <a:cs typeface="Times New Roman" panose="02020603050405020304" pitchFamily="18" charset="0"/>
              </a:rPr>
              <a:t>VBIAS,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must be greater </a:t>
            </a:r>
            <a:r>
              <a:rPr lang="en-US" sz="2000" dirty="0">
                <a:latin typeface="Times New Roman" panose="02020603050405020304" pitchFamily="18" charset="0"/>
                <a:ea typeface="Tahoma" panose="020B0604030504040204" pitchFamily="34" charset="0"/>
                <a:cs typeface="Times New Roman" panose="02020603050405020304" pitchFamily="18" charset="0"/>
              </a:rPr>
              <a:t>than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barrier potential</a:t>
            </a:r>
            <a:r>
              <a:rPr lang="en-US" sz="2000" dirty="0">
                <a:latin typeface="Times New Roman" panose="02020603050405020304" pitchFamily="18" charset="0"/>
                <a:ea typeface="Tahoma" panose="020B0604030504040204" pitchFamily="34" charset="0"/>
                <a:cs typeface="Times New Roman" panose="02020603050405020304" pitchFamily="18" charset="0"/>
              </a:rPr>
              <a:t>; bias must be greater than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0.3V for germanium </a:t>
            </a:r>
            <a:r>
              <a:rPr lang="en-US" sz="2000" dirty="0">
                <a:latin typeface="Times New Roman" panose="02020603050405020304" pitchFamily="18" charset="0"/>
                <a:ea typeface="Tahoma" panose="020B0604030504040204" pitchFamily="34" charset="0"/>
                <a:cs typeface="Times New Roman" panose="02020603050405020304" pitchFamily="18" charset="0"/>
              </a:rPr>
              <a:t>or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0.7V for silicon</a:t>
            </a:r>
            <a:r>
              <a:rPr lang="en-US" sz="2000" dirty="0">
                <a:latin typeface="Times New Roman" panose="02020603050405020304" pitchFamily="18" charset="0"/>
                <a:ea typeface="Tahoma" panose="020B0604030504040204" pitchFamily="34" charset="0"/>
                <a:cs typeface="Times New Roman" panose="02020603050405020304" pitchFamily="18" charset="0"/>
              </a:rPr>
              <a:t> diodes.</a:t>
            </a:r>
          </a:p>
        </p:txBody>
      </p:sp>
      <p:sp>
        <p:nvSpPr>
          <p:cNvPr id="4" name="Slide Number Placeholder 3"/>
          <p:cNvSpPr>
            <a:spLocks noGrp="1"/>
          </p:cNvSpPr>
          <p:nvPr>
            <p:ph type="sldNum" sz="quarter" idx="12"/>
          </p:nvPr>
        </p:nvSpPr>
        <p:spPr>
          <a:xfrm>
            <a:off x="8461612" y="6327543"/>
            <a:ext cx="554023" cy="365125"/>
          </a:xfrm>
        </p:spPr>
        <p:txBody>
          <a:bodyPr/>
          <a:lstStyle/>
          <a:p>
            <a:fld id="{405F97FB-85A4-49E9-BA53-E68A7A753320}" type="slidenum">
              <a:rPr lang="en-US" smtClean="0">
                <a:solidFill>
                  <a:schemeClr val="tx1"/>
                </a:solidFill>
              </a:rPr>
              <a:t>4</a:t>
            </a:fld>
            <a:endParaRPr lang="en-US" dirty="0">
              <a:solidFill>
                <a:schemeClr val="tx1"/>
              </a:solidFill>
            </a:endParaRPr>
          </a:p>
        </p:txBody>
      </p:sp>
      <p:pic>
        <p:nvPicPr>
          <p:cNvPr id="8" name="Picture 7"/>
          <p:cNvPicPr>
            <a:picLocks noChangeAspect="1"/>
          </p:cNvPicPr>
          <p:nvPr/>
        </p:nvPicPr>
        <p:blipFill>
          <a:blip r:embed="rId2"/>
          <a:stretch>
            <a:fillRect/>
          </a:stretch>
        </p:blipFill>
        <p:spPr>
          <a:xfrm>
            <a:off x="3048000" y="4526458"/>
            <a:ext cx="3276600" cy="1726381"/>
          </a:xfrm>
          <a:prstGeom prst="rect">
            <a:avLst/>
          </a:prstGeom>
        </p:spPr>
      </p:pic>
    </p:spTree>
    <p:extLst>
      <p:ext uri="{BB962C8B-B14F-4D97-AF65-F5344CB8AC3E}">
        <p14:creationId xmlns:p14="http://schemas.microsoft.com/office/powerpoint/2010/main" val="89683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66184"/>
            <a:ext cx="7620000" cy="5758416"/>
          </a:xfrm>
        </p:spPr>
        <p:txBody>
          <a:bodyPr>
            <a:noAutofit/>
          </a:bodyPr>
          <a:lstStyle/>
          <a:p>
            <a:pPr algn="just">
              <a:buFont typeface="Wingdings" panose="05000000000000000000" pitchFamily="2" charset="2"/>
              <a:buChar char="§"/>
            </a:pPr>
            <a:r>
              <a:rPr lang="en-US" sz="1600" b="1" dirty="0">
                <a:solidFill>
                  <a:srgbClr val="FF0000"/>
                </a:solidFill>
                <a:latin typeface="Times New Roman" panose="02020603050405020304" pitchFamily="18" charset="0"/>
                <a:cs typeface="Times New Roman" panose="02020603050405020304" pitchFamily="18" charset="0"/>
              </a:rPr>
              <a:t>Negative side </a:t>
            </a:r>
            <a:r>
              <a:rPr lang="en-US" sz="1600" dirty="0">
                <a:latin typeface="Times New Roman" panose="02020603050405020304" pitchFamily="18" charset="0"/>
                <a:cs typeface="Times New Roman" panose="02020603050405020304" pitchFamily="18" charset="0"/>
              </a:rPr>
              <a:t>of bias voltage ‘</a:t>
            </a:r>
            <a:r>
              <a:rPr lang="en-US" sz="1600" b="1" dirty="0">
                <a:solidFill>
                  <a:srgbClr val="FF0000"/>
                </a:solidFill>
                <a:latin typeface="Times New Roman" panose="02020603050405020304" pitchFamily="18" charset="0"/>
                <a:cs typeface="Times New Roman" panose="02020603050405020304" pitchFamily="18" charset="0"/>
              </a:rPr>
              <a:t>pushes</a:t>
            </a:r>
            <a:r>
              <a:rPr lang="en-US" sz="1600" dirty="0">
                <a:latin typeface="Times New Roman" panose="02020603050405020304" pitchFamily="18" charset="0"/>
                <a:cs typeface="Times New Roman" panose="02020603050405020304" pitchFamily="18" charset="0"/>
              </a:rPr>
              <a:t>’ </a:t>
            </a:r>
            <a:r>
              <a:rPr lang="en-US" sz="1600" dirty="0">
                <a:solidFill>
                  <a:srgbClr val="FF0000"/>
                </a:solidFill>
                <a:latin typeface="Times New Roman" panose="02020603050405020304" pitchFamily="18" charset="0"/>
                <a:cs typeface="Times New Roman" panose="02020603050405020304" pitchFamily="18" charset="0"/>
              </a:rPr>
              <a:t>free electrons towards </a:t>
            </a:r>
            <a:r>
              <a:rPr lang="en-US" sz="1600" dirty="0" err="1">
                <a:solidFill>
                  <a:srgbClr val="FF0000"/>
                </a:solidFill>
                <a:latin typeface="Times New Roman" panose="02020603050405020304" pitchFamily="18" charset="0"/>
                <a:cs typeface="Times New Roman" panose="02020603050405020304" pitchFamily="18" charset="0"/>
              </a:rPr>
              <a:t>pn</a:t>
            </a:r>
            <a:r>
              <a:rPr lang="en-US" sz="1600" dirty="0">
                <a:solidFill>
                  <a:srgbClr val="FF0000"/>
                </a:solidFill>
                <a:latin typeface="Times New Roman" panose="02020603050405020304" pitchFamily="18" charset="0"/>
                <a:cs typeface="Times New Roman" panose="02020603050405020304" pitchFamily="18" charset="0"/>
              </a:rPr>
              <a:t> junction</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The </a:t>
            </a:r>
            <a:r>
              <a:rPr lang="en-US" sz="1600" b="1" dirty="0">
                <a:solidFill>
                  <a:srgbClr val="FF0000"/>
                </a:solidFill>
                <a:latin typeface="Times New Roman" panose="02020603050405020304" pitchFamily="18" charset="0"/>
                <a:cs typeface="Times New Roman" panose="02020603050405020304" pitchFamily="18" charset="0"/>
              </a:rPr>
              <a:t>negative side of the source </a:t>
            </a:r>
            <a:r>
              <a:rPr lang="en-US" sz="1600" dirty="0">
                <a:latin typeface="Times New Roman" panose="02020603050405020304" pitchFamily="18" charset="0"/>
                <a:cs typeface="Times New Roman" panose="02020603050405020304" pitchFamily="18" charset="0"/>
              </a:rPr>
              <a:t>also </a:t>
            </a:r>
            <a:r>
              <a:rPr lang="en-US" sz="1600" b="1" dirty="0">
                <a:solidFill>
                  <a:srgbClr val="FF0000"/>
                </a:solidFill>
                <a:latin typeface="Times New Roman" panose="02020603050405020304" pitchFamily="18" charset="0"/>
                <a:cs typeface="Times New Roman" panose="02020603050405020304" pitchFamily="18" charset="0"/>
              </a:rPr>
              <a:t>provides</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 </a:t>
            </a:r>
            <a:r>
              <a:rPr lang="en-US" sz="1600" b="1" dirty="0">
                <a:solidFill>
                  <a:srgbClr val="FF0000"/>
                </a:solidFill>
                <a:latin typeface="Times New Roman" panose="02020603050405020304" pitchFamily="18" charset="0"/>
                <a:cs typeface="Times New Roman" panose="02020603050405020304" pitchFamily="18" charset="0"/>
              </a:rPr>
              <a:t>continuous flow of electrons </a:t>
            </a:r>
            <a:r>
              <a:rPr lang="en-US" sz="1600" dirty="0">
                <a:latin typeface="Times New Roman" panose="02020603050405020304" pitchFamily="18" charset="0"/>
                <a:cs typeface="Times New Roman" panose="02020603050405020304" pitchFamily="18" charset="0"/>
              </a:rPr>
              <a:t>through the external connection (conductor) and into the n region as shown in Figure 3</a:t>
            </a:r>
            <a:r>
              <a:rPr lang="en-US" sz="16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The </a:t>
            </a:r>
            <a:r>
              <a:rPr lang="en-US" sz="1600" dirty="0">
                <a:solidFill>
                  <a:srgbClr val="FF0000"/>
                </a:solidFill>
                <a:latin typeface="Times New Roman" panose="02020603050405020304" pitchFamily="18" charset="0"/>
                <a:cs typeface="Times New Roman" panose="02020603050405020304" pitchFamily="18" charset="0"/>
              </a:rPr>
              <a:t>bias-voltage source </a:t>
            </a:r>
            <a:r>
              <a:rPr lang="en-US" sz="1600" b="1" dirty="0">
                <a:solidFill>
                  <a:srgbClr val="FF0000"/>
                </a:solidFill>
                <a:latin typeface="Times New Roman" panose="02020603050405020304" pitchFamily="18" charset="0"/>
                <a:cs typeface="Times New Roman" panose="02020603050405020304" pitchFamily="18" charset="0"/>
              </a:rPr>
              <a:t>imparts</a:t>
            </a:r>
            <a:r>
              <a:rPr lang="en-US" sz="1600" dirty="0">
                <a:latin typeface="Times New Roman" panose="02020603050405020304" pitchFamily="18" charset="0"/>
                <a:cs typeface="Times New Roman" panose="02020603050405020304" pitchFamily="18" charset="0"/>
              </a:rPr>
              <a:t> sufficient energy to the </a:t>
            </a:r>
            <a:r>
              <a:rPr lang="en-US" sz="1600" b="1" dirty="0">
                <a:solidFill>
                  <a:srgbClr val="FF0000"/>
                </a:solidFill>
                <a:latin typeface="Times New Roman" panose="02020603050405020304" pitchFamily="18" charset="0"/>
                <a:cs typeface="Times New Roman" panose="02020603050405020304" pitchFamily="18" charset="0"/>
              </a:rPr>
              <a:t>free electrons </a:t>
            </a:r>
            <a:r>
              <a:rPr lang="en-US" sz="1600" dirty="0">
                <a:latin typeface="Times New Roman" panose="02020603050405020304" pitchFamily="18" charset="0"/>
                <a:cs typeface="Times New Roman" panose="02020603050405020304" pitchFamily="18" charset="0"/>
              </a:rPr>
              <a:t>for them to overcome the barrier potential of the depletion region and move on through into the p region.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Since </a:t>
            </a:r>
            <a:r>
              <a:rPr lang="en-US" sz="1600" dirty="0">
                <a:latin typeface="Times New Roman" panose="02020603050405020304" pitchFamily="18" charset="0"/>
                <a:cs typeface="Times New Roman" panose="02020603050405020304" pitchFamily="18" charset="0"/>
              </a:rPr>
              <a:t>unlike charges attract, the </a:t>
            </a:r>
            <a:r>
              <a:rPr lang="en-US" sz="1600" dirty="0">
                <a:solidFill>
                  <a:srgbClr val="FF0000"/>
                </a:solidFill>
                <a:latin typeface="Times New Roman" panose="02020603050405020304" pitchFamily="18" charset="0"/>
                <a:cs typeface="Times New Roman" panose="02020603050405020304" pitchFamily="18" charset="0"/>
              </a:rPr>
              <a:t>positive side of the bias-voltage source </a:t>
            </a:r>
            <a:r>
              <a:rPr lang="en-US" sz="1600" b="1" dirty="0">
                <a:solidFill>
                  <a:srgbClr val="FF0000"/>
                </a:solidFill>
                <a:latin typeface="Times New Roman" panose="02020603050405020304" pitchFamily="18" charset="0"/>
                <a:cs typeface="Times New Roman" panose="02020603050405020304" pitchFamily="18" charset="0"/>
              </a:rPr>
              <a:t>attracts</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a:t>
            </a:r>
            <a:r>
              <a:rPr lang="en-US" sz="1600" dirty="0">
                <a:solidFill>
                  <a:srgbClr val="FF0000"/>
                </a:solidFill>
                <a:latin typeface="Times New Roman" panose="02020603050405020304" pitchFamily="18" charset="0"/>
                <a:cs typeface="Times New Roman" panose="02020603050405020304" pitchFamily="18" charset="0"/>
              </a:rPr>
              <a:t>valence electrons </a:t>
            </a:r>
            <a:r>
              <a:rPr lang="en-US" sz="1600" dirty="0">
                <a:latin typeface="Times New Roman" panose="02020603050405020304" pitchFamily="18" charset="0"/>
                <a:cs typeface="Times New Roman" panose="02020603050405020304" pitchFamily="18" charset="0"/>
              </a:rPr>
              <a:t>toward the </a:t>
            </a:r>
            <a:r>
              <a:rPr lang="en-US" sz="1600" dirty="0">
                <a:solidFill>
                  <a:srgbClr val="FF0000"/>
                </a:solidFill>
                <a:latin typeface="Times New Roman" panose="02020603050405020304" pitchFamily="18" charset="0"/>
                <a:cs typeface="Times New Roman" panose="02020603050405020304" pitchFamily="18" charset="0"/>
              </a:rPr>
              <a:t>left end of the p region</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holes in the p region provide the medium for these valence electrons to move through the p region.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holes, (</a:t>
            </a:r>
            <a:r>
              <a:rPr lang="en-US" sz="1600" dirty="0" smtClean="0">
                <a:latin typeface="Times New Roman" panose="02020603050405020304" pitchFamily="18" charset="0"/>
                <a:cs typeface="Times New Roman" panose="02020603050405020304" pitchFamily="18" charset="0"/>
              </a:rPr>
              <a:t>majority </a:t>
            </a:r>
            <a:r>
              <a:rPr lang="en-US" sz="1600" dirty="0">
                <a:latin typeface="Times New Roman" panose="02020603050405020304" pitchFamily="18" charset="0"/>
                <a:cs typeface="Times New Roman" panose="02020603050405020304" pitchFamily="18" charset="0"/>
              </a:rPr>
              <a:t>in p region), move to the right toward the </a:t>
            </a:r>
            <a:r>
              <a:rPr lang="en-US" sz="1600" dirty="0" smtClean="0">
                <a:latin typeface="Times New Roman" panose="02020603050405020304" pitchFamily="18" charset="0"/>
                <a:cs typeface="Times New Roman" panose="02020603050405020304" pitchFamily="18" charset="0"/>
              </a:rPr>
              <a:t>junction.</a:t>
            </a:r>
            <a:endParaRPr 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As the electrons flow out of the p region through the external connection (conductor), </a:t>
            </a:r>
            <a:r>
              <a:rPr lang="en-US" sz="1600" dirty="0">
                <a:solidFill>
                  <a:srgbClr val="FF0000"/>
                </a:solidFill>
                <a:latin typeface="Times New Roman" panose="02020603050405020304" pitchFamily="18" charset="0"/>
                <a:cs typeface="Times New Roman" panose="02020603050405020304" pitchFamily="18" charset="0"/>
              </a:rPr>
              <a:t>these electrons </a:t>
            </a:r>
            <a:r>
              <a:rPr lang="en-US" sz="1600" dirty="0">
                <a:latin typeface="Times New Roman" panose="02020603050405020304" pitchFamily="18" charset="0"/>
                <a:cs typeface="Times New Roman" panose="02020603050405020304" pitchFamily="18" charset="0"/>
              </a:rPr>
              <a:t>become </a:t>
            </a:r>
            <a:r>
              <a:rPr lang="en-US" sz="1600" b="1" dirty="0">
                <a:solidFill>
                  <a:srgbClr val="FF0000"/>
                </a:solidFill>
                <a:latin typeface="Times New Roman" panose="02020603050405020304" pitchFamily="18" charset="0"/>
                <a:cs typeface="Times New Roman" panose="02020603050405020304" pitchFamily="18" charset="0"/>
              </a:rPr>
              <a:t>conduction electrons </a:t>
            </a:r>
            <a:r>
              <a:rPr lang="en-US" sz="1600" dirty="0">
                <a:latin typeface="Times New Roman" panose="02020603050405020304" pitchFamily="18" charset="0"/>
                <a:cs typeface="Times New Roman" panose="02020603050405020304" pitchFamily="18" charset="0"/>
              </a:rPr>
              <a:t>in the </a:t>
            </a:r>
            <a:r>
              <a:rPr lang="en-US" sz="1600" b="1" dirty="0">
                <a:solidFill>
                  <a:srgbClr val="FF0000"/>
                </a:solidFill>
                <a:latin typeface="Times New Roman" panose="02020603050405020304" pitchFamily="18" charset="0"/>
                <a:cs typeface="Times New Roman" panose="02020603050405020304" pitchFamily="18" charset="0"/>
              </a:rPr>
              <a:t>metal conductor</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As </a:t>
            </a:r>
            <a:r>
              <a:rPr lang="en-US" sz="1600" dirty="0">
                <a:solidFill>
                  <a:srgbClr val="FF0000"/>
                </a:solidFill>
                <a:latin typeface="Times New Roman" panose="02020603050405020304" pitchFamily="18" charset="0"/>
                <a:cs typeface="Times New Roman" panose="02020603050405020304" pitchFamily="18" charset="0"/>
              </a:rPr>
              <a:t>more electrons move into the depletion region</a:t>
            </a:r>
            <a:r>
              <a:rPr lang="en-US" sz="1600" dirty="0">
                <a:latin typeface="Times New Roman" panose="02020603050405020304" pitchFamily="18" charset="0"/>
                <a:cs typeface="Times New Roman" panose="02020603050405020304" pitchFamily="18" charset="0"/>
              </a:rPr>
              <a:t>, the number of </a:t>
            </a:r>
            <a:r>
              <a:rPr lang="en-US" sz="1600" b="1" dirty="0">
                <a:solidFill>
                  <a:srgbClr val="FF0000"/>
                </a:solidFill>
                <a:latin typeface="Times New Roman" panose="02020603050405020304" pitchFamily="18" charset="0"/>
                <a:cs typeface="Times New Roman" panose="02020603050405020304" pitchFamily="18" charset="0"/>
              </a:rPr>
              <a:t>positive ions is reduced</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solidFill>
                  <a:srgbClr val="FF0000"/>
                </a:solidFill>
                <a:latin typeface="Times New Roman" panose="02020603050405020304" pitchFamily="18" charset="0"/>
                <a:cs typeface="Times New Roman" panose="02020603050405020304" pitchFamily="18" charset="0"/>
              </a:rPr>
              <a:t>As </a:t>
            </a:r>
            <a:r>
              <a:rPr lang="en-US" sz="1600" dirty="0">
                <a:solidFill>
                  <a:srgbClr val="FF0000"/>
                </a:solidFill>
                <a:latin typeface="Times New Roman" panose="02020603050405020304" pitchFamily="18" charset="0"/>
                <a:cs typeface="Times New Roman" panose="02020603050405020304" pitchFamily="18" charset="0"/>
              </a:rPr>
              <a:t>more holes flow into the depletion region</a:t>
            </a:r>
            <a:r>
              <a:rPr lang="en-US" sz="1600" dirty="0">
                <a:latin typeface="Times New Roman" panose="02020603050405020304" pitchFamily="18" charset="0"/>
                <a:cs typeface="Times New Roman" panose="02020603050405020304" pitchFamily="18" charset="0"/>
              </a:rPr>
              <a:t> on the other side of the </a:t>
            </a:r>
            <a:r>
              <a:rPr lang="en-US" sz="1600" dirty="0" err="1">
                <a:latin typeface="Times New Roman" panose="02020603050405020304" pitchFamily="18" charset="0"/>
                <a:cs typeface="Times New Roman" panose="02020603050405020304" pitchFamily="18" charset="0"/>
              </a:rPr>
              <a:t>pn</a:t>
            </a:r>
            <a:r>
              <a:rPr lang="en-US" sz="1600" dirty="0">
                <a:latin typeface="Times New Roman" panose="02020603050405020304" pitchFamily="18" charset="0"/>
                <a:cs typeface="Times New Roman" panose="02020603050405020304" pitchFamily="18" charset="0"/>
              </a:rPr>
              <a:t> junction, the </a:t>
            </a:r>
            <a:r>
              <a:rPr lang="en-US" sz="1600" b="1" dirty="0">
                <a:solidFill>
                  <a:srgbClr val="FF0000"/>
                </a:solidFill>
                <a:latin typeface="Times New Roman" panose="02020603050405020304" pitchFamily="18" charset="0"/>
                <a:cs typeface="Times New Roman" panose="02020603050405020304" pitchFamily="18" charset="0"/>
              </a:rPr>
              <a:t>number of negative ions is reduced</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This </a:t>
            </a:r>
            <a:r>
              <a:rPr lang="en-US" sz="1600" b="1" dirty="0">
                <a:solidFill>
                  <a:srgbClr val="FF0000"/>
                </a:solidFill>
                <a:latin typeface="Times New Roman" panose="02020603050405020304" pitchFamily="18" charset="0"/>
                <a:cs typeface="Times New Roman" panose="02020603050405020304" pitchFamily="18" charset="0"/>
              </a:rPr>
              <a:t>reduction in positive and negative ions causes </a:t>
            </a:r>
            <a:r>
              <a:rPr lang="en-US" sz="1600" dirty="0">
                <a:latin typeface="Times New Roman" panose="02020603050405020304" pitchFamily="18" charset="0"/>
                <a:cs typeface="Times New Roman" panose="02020603050405020304" pitchFamily="18" charset="0"/>
              </a:rPr>
              <a:t>the depletion region to narrow.</a:t>
            </a:r>
          </a:p>
        </p:txBody>
      </p:sp>
      <p:sp>
        <p:nvSpPr>
          <p:cNvPr id="4" name="Slide Number Placeholder 3"/>
          <p:cNvSpPr>
            <a:spLocks noGrp="1"/>
          </p:cNvSpPr>
          <p:nvPr>
            <p:ph type="sldNum" sz="quarter" idx="12"/>
          </p:nvPr>
        </p:nvSpPr>
        <p:spPr/>
        <p:txBody>
          <a:bodyPr/>
          <a:lstStyle/>
          <a:p>
            <a:fld id="{405F97FB-85A4-49E9-BA53-E68A7A753320}" type="slidenum">
              <a:rPr lang="en-US" smtClean="0"/>
              <a:t>5</a:t>
            </a:fld>
            <a:endParaRPr lang="en-US"/>
          </a:p>
        </p:txBody>
      </p:sp>
      <p:pic>
        <p:nvPicPr>
          <p:cNvPr id="11" name="Picture 10"/>
          <p:cNvPicPr/>
          <p:nvPr/>
        </p:nvPicPr>
        <p:blipFill>
          <a:blip r:embed="rId2"/>
          <a:stretch>
            <a:fillRect/>
          </a:stretch>
        </p:blipFill>
        <p:spPr>
          <a:xfrm>
            <a:off x="3048000" y="1981200"/>
            <a:ext cx="2771775" cy="1134110"/>
          </a:xfrm>
          <a:prstGeom prst="rect">
            <a:avLst/>
          </a:prstGeom>
        </p:spPr>
      </p:pic>
    </p:spTree>
    <p:extLst>
      <p:ext uri="{BB962C8B-B14F-4D97-AF65-F5344CB8AC3E}">
        <p14:creationId xmlns:p14="http://schemas.microsoft.com/office/powerpoint/2010/main" val="4008990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8" y="496319"/>
            <a:ext cx="6965245" cy="706418"/>
          </a:xfrm>
        </p:spPr>
        <p:txBody>
          <a:bodyPr>
            <a:normAutofit fontScale="90000"/>
          </a:bodyPr>
          <a:lstStyle/>
          <a:p>
            <a:r>
              <a:rPr lang="en-GB"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Reverse </a:t>
            </a:r>
            <a:r>
              <a:rPr lang="en-GB"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Bias</a:t>
            </a:r>
            <a:endParaRPr lang="en-US" dirty="0">
              <a:solidFill>
                <a:schemeClr val="tx2"/>
              </a:solidFill>
            </a:endParaRPr>
          </a:p>
        </p:txBody>
      </p:sp>
      <p:sp>
        <p:nvSpPr>
          <p:cNvPr id="3" name="Content Placeholder 2"/>
          <p:cNvSpPr>
            <a:spLocks noGrp="1"/>
          </p:cNvSpPr>
          <p:nvPr>
            <p:ph idx="1"/>
          </p:nvPr>
        </p:nvSpPr>
        <p:spPr>
          <a:xfrm>
            <a:off x="762000" y="1191215"/>
            <a:ext cx="7696200" cy="4957795"/>
          </a:xfrm>
        </p:spPr>
        <p:txBody>
          <a:bodyPr>
            <a:noAutofit/>
          </a:bodyPr>
          <a:lstStyle/>
          <a:p>
            <a:pPr marL="0" indent="0" algn="just" eaLnBrk="0" hangingPunct="0">
              <a:buNone/>
            </a:pP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Reverse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bias </a:t>
            </a:r>
            <a:r>
              <a:rPr lang="en-US" sz="2000" dirty="0">
                <a:latin typeface="Times New Roman" panose="02020603050405020304" pitchFamily="18" charset="0"/>
                <a:ea typeface="Tahoma" panose="020B0604030504040204" pitchFamily="34" charset="0"/>
                <a:cs typeface="Times New Roman" panose="02020603050405020304" pitchFamily="18" charset="0"/>
              </a:rPr>
              <a:t>is the condition that essentially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prevents current </a:t>
            </a:r>
            <a:r>
              <a:rPr lang="en-US" sz="2000" dirty="0">
                <a:latin typeface="Times New Roman" panose="02020603050405020304" pitchFamily="18" charset="0"/>
                <a:ea typeface="Tahoma" panose="020B0604030504040204" pitchFamily="34" charset="0"/>
                <a:cs typeface="Times New Roman" panose="02020603050405020304" pitchFamily="18" charset="0"/>
              </a:rPr>
              <a:t>through the diode.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Figure </a:t>
            </a:r>
            <a:r>
              <a:rPr lang="en-US" sz="2000" dirty="0">
                <a:latin typeface="Times New Roman" panose="02020603050405020304" pitchFamily="18" charset="0"/>
                <a:ea typeface="Tahoma" panose="020B0604030504040204" pitchFamily="34" charset="0"/>
                <a:cs typeface="Times New Roman" panose="02020603050405020304" pitchFamily="18" charset="0"/>
              </a:rPr>
              <a:t>4 shows a dc voltage source connected across a diode in the direction to produce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reverse bias</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positive side </a:t>
            </a:r>
            <a:r>
              <a:rPr lang="en-US" sz="2000" dirty="0">
                <a:latin typeface="Times New Roman" panose="02020603050405020304" pitchFamily="18" charset="0"/>
                <a:ea typeface="Tahoma" panose="020B0604030504040204" pitchFamily="34" charset="0"/>
                <a:cs typeface="Times New Roman" panose="02020603050405020304" pitchFamily="18" charset="0"/>
              </a:rPr>
              <a:t>of VBIAS is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connected</a:t>
            </a:r>
            <a:r>
              <a:rPr lang="en-US" sz="2000" dirty="0">
                <a:latin typeface="Times New Roman" panose="02020603050405020304" pitchFamily="18" charset="0"/>
                <a:ea typeface="Tahoma" panose="020B0604030504040204" pitchFamily="34" charset="0"/>
                <a:cs typeface="Times New Roman" panose="02020603050405020304" pitchFamily="18" charset="0"/>
              </a:rPr>
              <a:t> to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 region </a:t>
            </a:r>
            <a:r>
              <a:rPr lang="en-US" sz="2000" dirty="0">
                <a:latin typeface="Times New Roman" panose="02020603050405020304" pitchFamily="18" charset="0"/>
                <a:ea typeface="Tahoma" panose="020B0604030504040204" pitchFamily="34" charset="0"/>
                <a:cs typeface="Times New Roman" panose="02020603050405020304" pitchFamily="18" charset="0"/>
              </a:rPr>
              <a:t>of the diode and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negative side </a:t>
            </a:r>
            <a:r>
              <a:rPr lang="en-US" sz="2000" dirty="0">
                <a:latin typeface="Times New Roman" panose="02020603050405020304" pitchFamily="18" charset="0"/>
                <a:ea typeface="Tahoma" panose="020B0604030504040204" pitchFamily="34" charset="0"/>
                <a:cs typeface="Times New Roman" panose="02020603050405020304" pitchFamily="18" charset="0"/>
              </a:rPr>
              <a:t>is connected to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Also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note</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that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depletion region </a:t>
            </a:r>
            <a:r>
              <a:rPr lang="en-US" sz="2000" dirty="0">
                <a:latin typeface="Times New Roman" panose="02020603050405020304" pitchFamily="18" charset="0"/>
                <a:ea typeface="Tahoma" panose="020B0604030504040204" pitchFamily="34" charset="0"/>
                <a:cs typeface="Times New Roman" panose="02020603050405020304" pitchFamily="18" charset="0"/>
              </a:rPr>
              <a:t>is shown </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much wider </a:t>
            </a:r>
            <a:r>
              <a:rPr lang="en-US" sz="2000" dirty="0">
                <a:latin typeface="Times New Roman" panose="02020603050405020304" pitchFamily="18" charset="0"/>
                <a:ea typeface="Tahoma" panose="020B0604030504040204" pitchFamily="34" charset="0"/>
                <a:cs typeface="Times New Roman" panose="02020603050405020304" pitchFamily="18" charset="0"/>
              </a:rPr>
              <a:t>than in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forward bias or equilibrium. </a:t>
            </a:r>
            <a:endPar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positive side</a:t>
            </a:r>
            <a:r>
              <a:rPr lang="en-US" sz="2000" dirty="0">
                <a:latin typeface="Times New Roman" panose="02020603050405020304" pitchFamily="18" charset="0"/>
                <a:ea typeface="Tahoma" panose="020B0604030504040204" pitchFamily="34" charset="0"/>
                <a:cs typeface="Times New Roman" panose="02020603050405020304" pitchFamily="18" charset="0"/>
              </a:rPr>
              <a:t> of 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bias-voltage </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source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pulls</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the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free electrons</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majority in n region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away</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from the </a:t>
            </a:r>
            <a:r>
              <a:rPr lang="en-US" sz="20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pn</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junction</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As </a:t>
            </a:r>
            <a:r>
              <a:rPr lang="en-US" sz="2000" dirty="0">
                <a:latin typeface="Times New Roman" panose="02020603050405020304" pitchFamily="18" charset="0"/>
                <a:ea typeface="Tahoma" panose="020B0604030504040204" pitchFamily="34" charset="0"/>
                <a:cs typeface="Times New Roman" panose="02020603050405020304" pitchFamily="18" charset="0"/>
              </a:rPr>
              <a:t>electrons move away from junction,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more positive ions </a:t>
            </a:r>
            <a:r>
              <a:rPr lang="en-US" sz="2000" dirty="0">
                <a:latin typeface="Times New Roman" panose="02020603050405020304" pitchFamily="18" charset="0"/>
                <a:ea typeface="Tahoma" panose="020B0604030504040204" pitchFamily="34" charset="0"/>
                <a:cs typeface="Times New Roman" panose="02020603050405020304" pitchFamily="18" charset="0"/>
              </a:rPr>
              <a:t>are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created</a:t>
            </a:r>
            <a:r>
              <a:rPr lang="en-US" sz="2000" dirty="0">
                <a:latin typeface="Times New Roman" panose="02020603050405020304" pitchFamily="18" charset="0"/>
                <a:ea typeface="Tahoma" panose="020B0604030504040204" pitchFamily="34" charset="0"/>
                <a:cs typeface="Times New Roman" panose="02020603050405020304" pitchFamily="18" charset="0"/>
              </a:rPr>
              <a:t>. This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results</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latin typeface="Times New Roman" panose="02020603050405020304" pitchFamily="18" charset="0"/>
                <a:ea typeface="Tahoma" panose="020B0604030504040204" pitchFamily="34" charset="0"/>
                <a:cs typeface="Times New Roman" panose="02020603050405020304" pitchFamily="18" charset="0"/>
              </a:rPr>
              <a:t>in a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widening of the depletion region </a:t>
            </a:r>
            <a:r>
              <a:rPr lang="en-US" sz="2000" dirty="0">
                <a:latin typeface="Times New Roman" panose="02020603050405020304" pitchFamily="18" charset="0"/>
                <a:ea typeface="Tahoma" panose="020B0604030504040204" pitchFamily="34" charset="0"/>
                <a:cs typeface="Times New Roman" panose="02020603050405020304" pitchFamily="18" charset="0"/>
              </a:rPr>
              <a:t>and a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depletion of majority carriers</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12"/>
          </p:nvPr>
        </p:nvSpPr>
        <p:spPr>
          <a:xfrm>
            <a:off x="8461612" y="6327543"/>
            <a:ext cx="554023" cy="365125"/>
          </a:xfrm>
        </p:spPr>
        <p:txBody>
          <a:bodyPr/>
          <a:lstStyle/>
          <a:p>
            <a:fld id="{405F97FB-85A4-49E9-BA53-E68A7A753320}" type="slidenum">
              <a:rPr lang="en-US" smtClean="0">
                <a:solidFill>
                  <a:schemeClr val="tx1"/>
                </a:solidFill>
              </a:rPr>
              <a:t>6</a:t>
            </a:fld>
            <a:endParaRPr lang="en-US" dirty="0">
              <a:solidFill>
                <a:schemeClr val="tx1"/>
              </a:solidFill>
            </a:endParaRPr>
          </a:p>
        </p:txBody>
      </p:sp>
      <p:pic>
        <p:nvPicPr>
          <p:cNvPr id="9" name="Picture 8"/>
          <p:cNvPicPr/>
          <p:nvPr/>
        </p:nvPicPr>
        <p:blipFill>
          <a:blip r:embed="rId2"/>
          <a:stretch>
            <a:fillRect/>
          </a:stretch>
        </p:blipFill>
        <p:spPr>
          <a:xfrm>
            <a:off x="3124200" y="4953000"/>
            <a:ext cx="2895600" cy="1250503"/>
          </a:xfrm>
          <a:prstGeom prst="rect">
            <a:avLst/>
          </a:prstGeom>
        </p:spPr>
      </p:pic>
    </p:spTree>
    <p:extLst>
      <p:ext uri="{BB962C8B-B14F-4D97-AF65-F5344CB8AC3E}">
        <p14:creationId xmlns:p14="http://schemas.microsoft.com/office/powerpoint/2010/main" val="245417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8" y="496319"/>
            <a:ext cx="6965245" cy="706418"/>
          </a:xfrm>
        </p:spPr>
        <p:txBody>
          <a:bodyPr>
            <a:normAutofit fontScale="90000"/>
          </a:bodyPr>
          <a:lstStyle/>
          <a:p>
            <a:r>
              <a:rPr lang="en-GB" b="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Reverse </a:t>
            </a:r>
            <a:r>
              <a:rPr lang="en-GB" b="1" dirty="0" smtClean="0">
                <a:solidFill>
                  <a:schemeClr val="tx2"/>
                </a:solidFill>
                <a:latin typeface="Times New Roman" panose="02020603050405020304" pitchFamily="18" charset="0"/>
                <a:ea typeface="Tahoma" panose="020B0604030504040204" pitchFamily="34" charset="0"/>
                <a:cs typeface="Times New Roman" panose="02020603050405020304" pitchFamily="18" charset="0"/>
              </a:rPr>
              <a:t>Bias</a:t>
            </a:r>
            <a:endParaRPr lang="en-US" dirty="0">
              <a:solidFill>
                <a:schemeClr val="tx2"/>
              </a:solidFill>
            </a:endParaRPr>
          </a:p>
        </p:txBody>
      </p:sp>
      <p:sp>
        <p:nvSpPr>
          <p:cNvPr id="3" name="Content Placeholder 2"/>
          <p:cNvSpPr>
            <a:spLocks noGrp="1"/>
          </p:cNvSpPr>
          <p:nvPr>
            <p:ph idx="1"/>
          </p:nvPr>
        </p:nvSpPr>
        <p:spPr>
          <a:xfrm>
            <a:off x="762000" y="1191215"/>
            <a:ext cx="7696200" cy="4957795"/>
          </a:xfrm>
        </p:spPr>
        <p:txBody>
          <a:bodyPr>
            <a:noAutofit/>
          </a:bodyPr>
          <a:lstStyle/>
          <a:p>
            <a:pPr marL="0" indent="0" algn="just" eaLnBrk="0" hangingPunct="0">
              <a:buNone/>
            </a:pP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In p region,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electrons from negative side </a:t>
            </a:r>
            <a:r>
              <a:rPr lang="en-US" sz="2000" dirty="0">
                <a:latin typeface="Times New Roman" panose="02020603050405020304" pitchFamily="18" charset="0"/>
                <a:ea typeface="Tahoma" panose="020B0604030504040204" pitchFamily="34" charset="0"/>
                <a:cs typeface="Times New Roman" panose="02020603050405020304" pitchFamily="18" charset="0"/>
              </a:rPr>
              <a:t>of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battery</a:t>
            </a:r>
            <a:r>
              <a:rPr lang="en-US" sz="2000" dirty="0">
                <a:latin typeface="Times New Roman" panose="02020603050405020304" pitchFamily="18" charset="0"/>
                <a:ea typeface="Tahoma" panose="020B0604030504040204" pitchFamily="34" charset="0"/>
                <a:cs typeface="Times New Roman" panose="02020603050405020304" pitchFamily="18" charset="0"/>
              </a:rPr>
              <a:t> enter as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valence electrons</a:t>
            </a:r>
            <a:r>
              <a:rPr lang="en-US" sz="2000" dirty="0">
                <a:latin typeface="Times New Roman" panose="02020603050405020304" pitchFamily="18" charset="0"/>
                <a:ea typeface="Tahoma" panose="020B0604030504040204" pitchFamily="34" charset="0"/>
                <a:cs typeface="Times New Roman" panose="02020603050405020304" pitchFamily="18" charset="0"/>
              </a:rPr>
              <a:t>. It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moves</a:t>
            </a:r>
            <a:r>
              <a:rPr lang="en-US" sz="2000" dirty="0">
                <a:latin typeface="Times New Roman" panose="02020603050405020304" pitchFamily="18" charset="0"/>
                <a:ea typeface="Tahoma" panose="020B0604030504040204" pitchFamily="34" charset="0"/>
                <a:cs typeface="Times New Roman" panose="02020603050405020304" pitchFamily="18" charset="0"/>
              </a:rPr>
              <a:t> from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hole</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to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hole</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toward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depletion region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creating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more negative ions</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This </a:t>
            </a:r>
            <a:r>
              <a:rPr lang="en-US" sz="2000" dirty="0">
                <a:latin typeface="Times New Roman" panose="02020603050405020304" pitchFamily="18" charset="0"/>
                <a:ea typeface="Tahoma" panose="020B0604030504040204" pitchFamily="34" charset="0"/>
                <a:cs typeface="Times New Roman" panose="02020603050405020304" pitchFamily="18" charset="0"/>
              </a:rPr>
              <a:t>can be viewed as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holes being pulled </a:t>
            </a:r>
            <a:r>
              <a:rPr lang="en-US" sz="2000" b="1" dirty="0">
                <a:latin typeface="Times New Roman" panose="02020603050405020304" pitchFamily="18" charset="0"/>
                <a:ea typeface="Tahoma" panose="020B0604030504040204" pitchFamily="34" charset="0"/>
                <a:cs typeface="Times New Roman" panose="02020603050405020304" pitchFamily="18" charset="0"/>
              </a:rPr>
              <a:t>towards</a:t>
            </a:r>
            <a:r>
              <a:rPr lang="en-US" sz="2000" dirty="0">
                <a:latin typeface="Times New Roman" panose="02020603050405020304" pitchFamily="18" charset="0"/>
                <a:ea typeface="Tahoma" panose="020B0604030504040204" pitchFamily="34" charset="0"/>
                <a:cs typeface="Times New Roman" panose="02020603050405020304" pitchFamily="18" charset="0"/>
              </a:rPr>
              <a:t> 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negative side</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electric</a:t>
            </a:r>
            <a:r>
              <a:rPr lang="en-US" sz="2000" b="1" dirty="0">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field</a:t>
            </a:r>
            <a:r>
              <a:rPr lang="en-US" sz="2000" b="1"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increases</a:t>
            </a:r>
            <a:r>
              <a:rPr lang="en-US" sz="2000" dirty="0">
                <a:latin typeface="Times New Roman" panose="02020603050405020304" pitchFamily="18" charset="0"/>
                <a:ea typeface="Tahoma" panose="020B0604030504040204" pitchFamily="34" charset="0"/>
                <a:cs typeface="Times New Roman" panose="02020603050405020304" pitchFamily="18" charset="0"/>
              </a:rPr>
              <a:t> in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strength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until the potential</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across</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0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the depletion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region equals the bias voltage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lgn="just" eaLnBrk="0" hangingPunct="0">
              <a:buNone/>
            </a:pPr>
            <a:r>
              <a:rPr lang="en-US" sz="2000" dirty="0" smtClean="0">
                <a:latin typeface="Times New Roman" panose="02020603050405020304" pitchFamily="18" charset="0"/>
                <a:ea typeface="Tahoma" panose="020B0604030504040204" pitchFamily="34" charset="0"/>
                <a:cs typeface="Times New Roman" panose="02020603050405020304" pitchFamily="18" charset="0"/>
              </a:rPr>
              <a:t>At </a:t>
            </a:r>
            <a:r>
              <a:rPr lang="en-US" sz="2000" dirty="0">
                <a:latin typeface="Times New Roman" panose="02020603050405020304" pitchFamily="18" charset="0"/>
                <a:ea typeface="Tahoma" panose="020B0604030504040204" pitchFamily="34" charset="0"/>
                <a:cs typeface="Times New Roman" panose="02020603050405020304" pitchFamily="18" charset="0"/>
              </a:rPr>
              <a:t>this point, very small </a:t>
            </a: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reverse current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exist</a:t>
            </a:r>
            <a:r>
              <a:rPr lang="en-US" sz="2000" dirty="0">
                <a:latin typeface="Times New Roman" panose="02020603050405020304" pitchFamily="18" charset="0"/>
                <a:ea typeface="Tahoma" panose="020B0604030504040204" pitchFamily="34" charset="0"/>
                <a:cs typeface="Times New Roman" panose="02020603050405020304" pitchFamily="18" charset="0"/>
              </a:rPr>
              <a:t> that can usually be </a:t>
            </a:r>
            <a:r>
              <a:rPr lang="en-US" sz="2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neglected</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p:txBody>
      </p:sp>
      <p:sp>
        <p:nvSpPr>
          <p:cNvPr id="4" name="Slide Number Placeholder 3"/>
          <p:cNvSpPr>
            <a:spLocks noGrp="1"/>
          </p:cNvSpPr>
          <p:nvPr>
            <p:ph type="sldNum" sz="quarter" idx="12"/>
          </p:nvPr>
        </p:nvSpPr>
        <p:spPr>
          <a:xfrm>
            <a:off x="8461612" y="6327543"/>
            <a:ext cx="554023" cy="365125"/>
          </a:xfrm>
        </p:spPr>
        <p:txBody>
          <a:bodyPr/>
          <a:lstStyle/>
          <a:p>
            <a:fld id="{405F97FB-85A4-49E9-BA53-E68A7A753320}" type="slidenum">
              <a:rPr lang="en-US" smtClean="0">
                <a:solidFill>
                  <a:schemeClr val="tx1"/>
                </a:solidFill>
              </a:rPr>
              <a:t>7</a:t>
            </a:fld>
            <a:endParaRPr lang="en-US" dirty="0">
              <a:solidFill>
                <a:schemeClr val="tx1"/>
              </a:solidFill>
            </a:endParaRPr>
          </a:p>
        </p:txBody>
      </p:sp>
      <p:pic>
        <p:nvPicPr>
          <p:cNvPr id="9" name="Picture 8"/>
          <p:cNvPicPr/>
          <p:nvPr/>
        </p:nvPicPr>
        <p:blipFill>
          <a:blip r:embed="rId2"/>
          <a:stretch>
            <a:fillRect/>
          </a:stretch>
        </p:blipFill>
        <p:spPr>
          <a:xfrm>
            <a:off x="2590800" y="4114800"/>
            <a:ext cx="4419600" cy="2088703"/>
          </a:xfrm>
          <a:prstGeom prst="rect">
            <a:avLst/>
          </a:prstGeom>
        </p:spPr>
      </p:pic>
    </p:spTree>
    <p:extLst>
      <p:ext uri="{BB962C8B-B14F-4D97-AF65-F5344CB8AC3E}">
        <p14:creationId xmlns:p14="http://schemas.microsoft.com/office/powerpoint/2010/main" val="201592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620000" cy="5486400"/>
          </a:xfrm>
        </p:spPr>
        <p:txBody>
          <a:bodyPr>
            <a:normAutofit lnSpcReduction="10000"/>
          </a:bodyPr>
          <a:lstStyle/>
          <a:p>
            <a:pPr algn="jus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Voltage-Current (V-I) Characteristic of A Diode</a:t>
            </a:r>
          </a:p>
          <a:p>
            <a:pPr algn="jus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V-I Characteristic for Forward Bias</a:t>
            </a:r>
          </a:p>
          <a:p>
            <a:pPr marL="0" indent="0" algn="just">
              <a:buNone/>
            </a:pPr>
            <a:r>
              <a:rPr lang="en-US" sz="2000" dirty="0">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current in forward biased </a:t>
            </a:r>
            <a:r>
              <a:rPr lang="en-US" sz="2000" dirty="0">
                <a:latin typeface="Times New Roman" panose="02020603050405020304" pitchFamily="18" charset="0"/>
                <a:cs typeface="Times New Roman" panose="02020603050405020304" pitchFamily="18" charset="0"/>
              </a:rPr>
              <a:t>called </a:t>
            </a:r>
            <a:r>
              <a:rPr lang="en-US" sz="2000" b="1" dirty="0">
                <a:solidFill>
                  <a:srgbClr val="FF0000"/>
                </a:solidFill>
                <a:latin typeface="Times New Roman" panose="02020603050405020304" pitchFamily="18" charset="0"/>
                <a:cs typeface="Times New Roman" panose="02020603050405020304" pitchFamily="18" charset="0"/>
              </a:rPr>
              <a:t>forward current </a:t>
            </a:r>
            <a:r>
              <a:rPr lang="en-US" sz="2000" dirty="0">
                <a:latin typeface="Times New Roman" panose="02020603050405020304" pitchFamily="18" charset="0"/>
                <a:cs typeface="Times New Roman" panose="02020603050405020304" pitchFamily="18" charset="0"/>
              </a:rPr>
              <a:t>and is </a:t>
            </a:r>
            <a:r>
              <a:rPr lang="en-US" sz="2000" b="1" dirty="0">
                <a:latin typeface="Times New Roman" panose="02020603050405020304" pitchFamily="18" charset="0"/>
                <a:cs typeface="Times New Roman" panose="02020603050405020304" pitchFamily="18" charset="0"/>
              </a:rPr>
              <a:t>designated</a:t>
            </a:r>
            <a:r>
              <a:rPr lang="en-US" sz="2000" dirty="0">
                <a:latin typeface="Times New Roman" panose="02020603050405020304" pitchFamily="18" charset="0"/>
                <a:cs typeface="Times New Roman" panose="02020603050405020304" pitchFamily="18" charset="0"/>
              </a:rPr>
              <a:t> If.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b="1" dirty="0" smtClean="0">
                <a:latin typeface="Times New Roman" panose="02020603050405020304" pitchFamily="18" charset="0"/>
                <a:cs typeface="Times New Roman" panose="02020603050405020304" pitchFamily="18" charset="0"/>
              </a:rPr>
              <a:t>At </a:t>
            </a:r>
            <a:r>
              <a:rPr lang="en-US" sz="2000" b="1" dirty="0">
                <a:latin typeface="Times New Roman" panose="02020603050405020304" pitchFamily="18" charset="0"/>
                <a:cs typeface="Times New Roman" panose="02020603050405020304" pitchFamily="18" charset="0"/>
              </a:rPr>
              <a:t>0V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Vbias</a:t>
            </a:r>
            <a:r>
              <a:rPr lang="en-US" sz="2000" dirty="0">
                <a:latin typeface="Times New Roman" panose="02020603050405020304" pitchFamily="18" charset="0"/>
                <a:cs typeface="Times New Roman" panose="02020603050405020304" pitchFamily="18" charset="0"/>
              </a:rPr>
              <a:t>) across the diode, there is </a:t>
            </a:r>
            <a:r>
              <a:rPr lang="en-US" sz="2000" b="1" dirty="0">
                <a:latin typeface="Times New Roman" panose="02020603050405020304" pitchFamily="18" charset="0"/>
                <a:cs typeface="Times New Roman" panose="02020603050405020304" pitchFamily="18" charset="0"/>
              </a:rPr>
              <a:t>no forward current</a:t>
            </a:r>
            <a:r>
              <a:rPr lang="en-US" sz="2000" dirty="0">
                <a:latin typeface="Times New Roman" panose="02020603050405020304" pitchFamily="18" charset="0"/>
                <a:cs typeface="Times New Roman" panose="02020603050405020304" pitchFamily="18" charset="0"/>
              </a:rPr>
              <a:t>. Figure 5 illustrates what happens as the forward-bias voltage is increased positively from 0 V.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resistor is used </a:t>
            </a:r>
            <a:r>
              <a:rPr lang="en-US" sz="2000" dirty="0">
                <a:latin typeface="Times New Roman" panose="02020603050405020304" pitchFamily="18" charset="0"/>
                <a:cs typeface="Times New Roman" panose="02020603050405020304" pitchFamily="18" charset="0"/>
              </a:rPr>
              <a:t>to </a:t>
            </a:r>
            <a:r>
              <a:rPr lang="en-US" sz="2000" dirty="0">
                <a:solidFill>
                  <a:srgbClr val="FF0000"/>
                </a:solidFill>
                <a:latin typeface="Times New Roman" panose="02020603050405020304" pitchFamily="18" charset="0"/>
                <a:cs typeface="Times New Roman" panose="02020603050405020304" pitchFamily="18" charset="0"/>
              </a:rPr>
              <a:t>limit the forward current to a value </a:t>
            </a:r>
            <a:r>
              <a:rPr lang="en-US" sz="2000" dirty="0">
                <a:latin typeface="Times New Roman" panose="02020603050405020304" pitchFamily="18" charset="0"/>
                <a:cs typeface="Times New Roman" panose="02020603050405020304" pitchFamily="18" charset="0"/>
              </a:rPr>
              <a:t>that will </a:t>
            </a:r>
            <a:r>
              <a:rPr lang="en-US" sz="2000" b="1" dirty="0">
                <a:solidFill>
                  <a:srgbClr val="FF0000"/>
                </a:solidFill>
                <a:latin typeface="Times New Roman" panose="02020603050405020304" pitchFamily="18" charset="0"/>
                <a:cs typeface="Times New Roman" panose="02020603050405020304" pitchFamily="18" charset="0"/>
              </a:rPr>
              <a:t>not</a:t>
            </a:r>
            <a:r>
              <a:rPr lang="en-US" sz="2000" b="1" dirty="0">
                <a:latin typeface="Times New Roman" panose="02020603050405020304" pitchFamily="18" charset="0"/>
                <a:cs typeface="Times New Roman" panose="02020603050405020304" pitchFamily="18" charset="0"/>
              </a:rPr>
              <a:t> overheat the diode and cause damage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sz="1600" b="1" dirty="0">
                <a:latin typeface="Times New Roman" panose="02020603050405020304" pitchFamily="18" charset="0"/>
                <a:cs typeface="Times New Roman" panose="02020603050405020304" pitchFamily="18" charset="0"/>
              </a:rPr>
              <a:t>Figure 5</a:t>
            </a:r>
            <a:r>
              <a:rPr lang="en-US" sz="1600" dirty="0">
                <a:latin typeface="Times New Roman" panose="02020603050405020304" pitchFamily="18" charset="0"/>
                <a:cs typeface="Times New Roman" panose="02020603050405020304" pitchFamily="18" charset="0"/>
              </a:rPr>
              <a:t>: Relationship of voltage and current in </a:t>
            </a:r>
            <a:r>
              <a:rPr lang="en-US" sz="1600" dirty="0" smtClean="0">
                <a:latin typeface="Times New Roman" panose="02020603050405020304" pitchFamily="18" charset="0"/>
                <a:cs typeface="Times New Roman" panose="02020603050405020304" pitchFamily="18" charset="0"/>
              </a:rPr>
              <a:t>a</a:t>
            </a:r>
          </a:p>
          <a:p>
            <a:pPr marL="0" indent="0" algn="just">
              <a:buNone/>
            </a:pP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forward-biased diode.</a:t>
            </a:r>
            <a:endParaRPr lang="en-US" sz="1600"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650062" y="5867400"/>
            <a:ext cx="554023" cy="365125"/>
          </a:xfrm>
        </p:spPr>
        <p:txBody>
          <a:bodyPr/>
          <a:lstStyle/>
          <a:p>
            <a:fld id="{405F97FB-85A4-49E9-BA53-E68A7A753320}" type="slidenum">
              <a:rPr lang="en-US" smtClean="0"/>
              <a:t>8</a:t>
            </a:fld>
            <a:endParaRPr lang="en-US"/>
          </a:p>
        </p:txBody>
      </p:sp>
      <p:pic>
        <p:nvPicPr>
          <p:cNvPr id="6" name="Picture 5"/>
          <p:cNvPicPr>
            <a:picLocks noChangeAspect="1"/>
          </p:cNvPicPr>
          <p:nvPr/>
        </p:nvPicPr>
        <p:blipFill>
          <a:blip/>
          <a:stretch>
            <a:fillRect/>
          </a:stretch>
        </p:blipFill>
        <p:spPr>
          <a:xfrm>
            <a:off x="2133600" y="1905000"/>
            <a:ext cx="304800" cy="426720"/>
          </a:xfrm>
          <a:prstGeom prst="rect">
            <a:avLst/>
          </a:prstGeom>
        </p:spPr>
      </p:pic>
      <p:pic>
        <p:nvPicPr>
          <p:cNvPr id="9" name="Picture 8"/>
          <p:cNvPicPr/>
          <p:nvPr/>
        </p:nvPicPr>
        <p:blipFill>
          <a:blip/>
          <a:stretch>
            <a:fillRect/>
          </a:stretch>
        </p:blipFill>
        <p:spPr>
          <a:xfrm>
            <a:off x="990600" y="3886200"/>
            <a:ext cx="4008755" cy="1835785"/>
          </a:xfrm>
          <a:prstGeom prst="rect">
            <a:avLst/>
          </a:prstGeom>
        </p:spPr>
      </p:pic>
      <p:pic>
        <p:nvPicPr>
          <p:cNvPr id="10" name="Picture 9"/>
          <p:cNvPicPr/>
          <p:nvPr/>
        </p:nvPicPr>
        <p:blipFill rotWithShape="1">
          <a:blip r:embed="rId2"/>
          <a:srcRect l="9600" r="3615"/>
          <a:stretch/>
        </p:blipFill>
        <p:spPr bwMode="auto">
          <a:xfrm>
            <a:off x="5791200" y="3810000"/>
            <a:ext cx="2057400" cy="2422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7010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543800" cy="5486400"/>
          </a:xfrm>
        </p:spPr>
        <p:txBody>
          <a:bodyPr>
            <a:normAutofit/>
          </a:bodyPr>
          <a:lstStyle/>
          <a:p>
            <a:pPr marL="0" indent="0" algn="just">
              <a:buNone/>
            </a:pPr>
            <a:r>
              <a:rPr lang="en-US" dirty="0" smtClean="0">
                <a:latin typeface="Times New Roman" panose="02020603050405020304" pitchFamily="18" charset="0"/>
                <a:cs typeface="Times New Roman" panose="02020603050405020304" pitchFamily="18" charset="0"/>
              </a:rPr>
              <a:t>With </a:t>
            </a:r>
            <a:r>
              <a:rPr lang="en-US" b="1" dirty="0" smtClean="0">
                <a:latin typeface="Times New Roman" panose="02020603050405020304" pitchFamily="18" charset="0"/>
                <a:cs typeface="Times New Roman" panose="02020603050405020304" pitchFamily="18" charset="0"/>
              </a:rPr>
              <a:t>gradual increase of </a:t>
            </a:r>
            <a:r>
              <a:rPr lang="en-US" b="1" dirty="0" err="1" smtClean="0">
                <a:latin typeface="Times New Roman" panose="02020603050405020304" pitchFamily="18" charset="0"/>
                <a:cs typeface="Times New Roman" panose="02020603050405020304" pitchFamily="18" charset="0"/>
              </a:rPr>
              <a:t>Vbias</a:t>
            </a:r>
            <a:r>
              <a:rPr lang="en-US" dirty="0" smtClean="0">
                <a:latin typeface="Times New Roman" panose="02020603050405020304" pitchFamily="18" charset="0"/>
                <a:cs typeface="Times New Roman" panose="02020603050405020304" pitchFamily="18" charset="0"/>
              </a:rPr>
              <a:t>, the </a:t>
            </a:r>
            <a:r>
              <a:rPr lang="en-US" dirty="0" smtClean="0">
                <a:solidFill>
                  <a:srgbClr val="FF0000"/>
                </a:solidFill>
                <a:latin typeface="Times New Roman" panose="02020603050405020304" pitchFamily="18" charset="0"/>
                <a:cs typeface="Times New Roman" panose="02020603050405020304" pitchFamily="18" charset="0"/>
              </a:rPr>
              <a:t>forward voltage </a:t>
            </a:r>
            <a:r>
              <a:rPr lang="en-US" dirty="0" smtClean="0">
                <a:latin typeface="Times New Roman" panose="02020603050405020304" pitchFamily="18" charset="0"/>
                <a:cs typeface="Times New Roman" panose="02020603050405020304" pitchFamily="18" charset="0"/>
              </a:rPr>
              <a:t>and </a:t>
            </a:r>
            <a:r>
              <a:rPr lang="en-US" dirty="0" smtClean="0">
                <a:solidFill>
                  <a:srgbClr val="FF0000"/>
                </a:solidFill>
                <a:latin typeface="Times New Roman" panose="02020603050405020304" pitchFamily="18" charset="0"/>
                <a:cs typeface="Times New Roman" panose="02020603050405020304" pitchFamily="18" charset="0"/>
              </a:rPr>
              <a:t>forward current</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increases</a:t>
            </a: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A portion of </a:t>
            </a:r>
            <a:r>
              <a:rPr lang="en-US" b="1" dirty="0" smtClean="0">
                <a:latin typeface="Times New Roman" panose="02020603050405020304" pitchFamily="18" charset="0"/>
                <a:cs typeface="Times New Roman" panose="02020603050405020304" pitchFamily="18" charset="0"/>
              </a:rPr>
              <a:t>forward-bias voltage (</a:t>
            </a:r>
            <a:r>
              <a:rPr lang="en-US" b="1" dirty="0" err="1" smtClean="0">
                <a:latin typeface="Times New Roman" panose="02020603050405020304" pitchFamily="18" charset="0"/>
                <a:cs typeface="Times New Roman" panose="02020603050405020304" pitchFamily="18" charset="0"/>
              </a:rPr>
              <a:t>Vf</a:t>
            </a:r>
            <a:r>
              <a:rPr lang="en-US" b="1" dirty="0" smtClean="0">
                <a:latin typeface="Times New Roman" panose="02020603050405020304" pitchFamily="18" charset="0"/>
                <a:cs typeface="Times New Roman" panose="02020603050405020304" pitchFamily="18" charset="0"/>
              </a:rPr>
              <a:t>) drops </a:t>
            </a:r>
            <a:r>
              <a:rPr lang="en-US" dirty="0" smtClean="0">
                <a:latin typeface="Times New Roman" panose="02020603050405020304" pitchFamily="18" charset="0"/>
                <a:cs typeface="Times New Roman" panose="02020603050405020304" pitchFamily="18" charset="0"/>
              </a:rPr>
              <a:t>across the limiting resistor. </a:t>
            </a:r>
          </a:p>
          <a:p>
            <a:pPr marL="0" indent="0" algn="just">
              <a:buNone/>
            </a:pPr>
            <a:r>
              <a:rPr lang="en-US" dirty="0" smtClean="0">
                <a:latin typeface="Times New Roman" panose="02020603050405020304" pitchFamily="18" charset="0"/>
                <a:cs typeface="Times New Roman" panose="02020603050405020304" pitchFamily="18" charset="0"/>
              </a:rPr>
              <a:t>Continuing </a:t>
            </a:r>
            <a:r>
              <a:rPr lang="en-US" b="1" dirty="0" smtClean="0">
                <a:latin typeface="Times New Roman" panose="02020603050405020304" pitchFamily="18" charset="0"/>
                <a:cs typeface="Times New Roman" panose="02020603050405020304" pitchFamily="18" charset="0"/>
              </a:rPr>
              <a:t>increase of </a:t>
            </a:r>
            <a:r>
              <a:rPr lang="en-US" b="1" dirty="0" err="1" smtClean="0">
                <a:latin typeface="Times New Roman" panose="02020603050405020304" pitchFamily="18" charset="0"/>
                <a:cs typeface="Times New Roman" panose="02020603050405020304" pitchFamily="18" charset="0"/>
              </a:rPr>
              <a:t>Vf</a:t>
            </a:r>
            <a:r>
              <a:rPr lang="en-US" b="1"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causes</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rapid increase of forward current</a:t>
            </a: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smtClean="0">
                <a:solidFill>
                  <a:srgbClr val="FF0000"/>
                </a:solidFill>
                <a:latin typeface="Times New Roman" panose="02020603050405020304" pitchFamily="18" charset="0"/>
                <a:cs typeface="Times New Roman" panose="02020603050405020304" pitchFamily="18" charset="0"/>
              </a:rPr>
              <a:t>but</a:t>
            </a:r>
            <a:r>
              <a:rPr lang="en-US" dirty="0" smtClean="0">
                <a:latin typeface="Times New Roman" panose="02020603050405020304" pitchFamily="18" charset="0"/>
                <a:cs typeface="Times New Roman" panose="02020603050405020304" pitchFamily="18" charset="0"/>
              </a:rPr>
              <a:t> the </a:t>
            </a:r>
            <a:r>
              <a:rPr lang="en-US" b="1" dirty="0" smtClean="0">
                <a:latin typeface="Times New Roman" panose="02020603050405020304" pitchFamily="18" charset="0"/>
                <a:cs typeface="Times New Roman" panose="02020603050405020304" pitchFamily="18" charset="0"/>
              </a:rPr>
              <a:t>voltage</a:t>
            </a:r>
            <a:r>
              <a:rPr lang="en-US" dirty="0" smtClean="0">
                <a:latin typeface="Times New Roman" panose="02020603050405020304" pitchFamily="18" charset="0"/>
                <a:cs typeface="Times New Roman" panose="02020603050405020304" pitchFamily="18" charset="0"/>
              </a:rPr>
              <a:t> across the diode </a:t>
            </a:r>
            <a:r>
              <a:rPr lang="en-US" dirty="0" smtClean="0">
                <a:solidFill>
                  <a:srgbClr val="FF0000"/>
                </a:solidFill>
                <a:latin typeface="Times New Roman" panose="02020603050405020304" pitchFamily="18" charset="0"/>
                <a:cs typeface="Times New Roman" panose="02020603050405020304" pitchFamily="18" charset="0"/>
              </a:rPr>
              <a:t>increases</a:t>
            </a:r>
            <a:r>
              <a:rPr lang="en-US" dirty="0" smtClean="0">
                <a:latin typeface="Times New Roman" panose="02020603050405020304" pitchFamily="18" charset="0"/>
                <a:cs typeface="Times New Roman" panose="02020603050405020304" pitchFamily="18" charset="0"/>
              </a:rPr>
              <a:t> only </a:t>
            </a:r>
            <a:r>
              <a:rPr lang="en-US" b="1" dirty="0" smtClean="0">
                <a:latin typeface="Times New Roman" panose="02020603050405020304" pitchFamily="18" charset="0"/>
                <a:cs typeface="Times New Roman" panose="02020603050405020304" pitchFamily="18" charset="0"/>
              </a:rPr>
              <a:t>gradually above 0.7V. </a:t>
            </a:r>
          </a:p>
          <a:p>
            <a:pPr marL="0" indent="0" algn="just">
              <a:buNone/>
            </a:pP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resistance of the forward-biased </a:t>
            </a:r>
            <a:r>
              <a:rPr lang="en-US" dirty="0" smtClean="0">
                <a:latin typeface="Times New Roman" panose="02020603050405020304" pitchFamily="18" charset="0"/>
                <a:cs typeface="Times New Roman" panose="02020603050405020304" pitchFamily="18" charset="0"/>
              </a:rPr>
              <a:t>diode is </a:t>
            </a:r>
            <a:r>
              <a:rPr lang="en-US" dirty="0" smtClean="0">
                <a:solidFill>
                  <a:srgbClr val="FF0000"/>
                </a:solidFill>
                <a:latin typeface="Times New Roman" panose="02020603050405020304" pitchFamily="18" charset="0"/>
                <a:cs typeface="Times New Roman" panose="02020603050405020304" pitchFamily="18" charset="0"/>
              </a:rPr>
              <a:t>not constant </a:t>
            </a:r>
            <a:r>
              <a:rPr lang="en-US" b="1" dirty="0" smtClean="0">
                <a:latin typeface="Times New Roman" panose="02020603050405020304" pitchFamily="18" charset="0"/>
                <a:cs typeface="Times New Roman" panose="02020603050405020304" pitchFamily="18" charset="0"/>
              </a:rPr>
              <a:t>but</a:t>
            </a:r>
            <a:r>
              <a:rPr lang="en-US" dirty="0" smtClean="0">
                <a:latin typeface="Times New Roman" panose="02020603050405020304" pitchFamily="18" charset="0"/>
                <a:cs typeface="Times New Roman" panose="02020603050405020304" pitchFamily="18" charset="0"/>
              </a:rPr>
              <a:t> it changes over the entire curve. </a:t>
            </a:r>
          </a:p>
          <a:p>
            <a:pPr marL="0" indent="0" algn="just">
              <a:buNone/>
            </a:pPr>
            <a:r>
              <a:rPr lang="en-US" dirty="0" smtClean="0">
                <a:latin typeface="Times New Roman" panose="02020603050405020304" pitchFamily="18" charset="0"/>
                <a:cs typeface="Times New Roman" panose="02020603050405020304" pitchFamily="18" charset="0"/>
              </a:rPr>
              <a:t>Therefore, it is </a:t>
            </a:r>
            <a:r>
              <a:rPr lang="en-US" b="1" dirty="0" smtClean="0">
                <a:solidFill>
                  <a:srgbClr val="FF0000"/>
                </a:solidFill>
                <a:latin typeface="Times New Roman" panose="02020603050405020304" pitchFamily="18" charset="0"/>
                <a:cs typeface="Times New Roman" panose="02020603050405020304" pitchFamily="18" charset="0"/>
              </a:rPr>
              <a:t>called dynamic resistance.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650062" y="5867400"/>
            <a:ext cx="554023" cy="365125"/>
          </a:xfrm>
        </p:spPr>
        <p:txBody>
          <a:bodyPr/>
          <a:lstStyle/>
          <a:p>
            <a:fld id="{405F97FB-85A4-49E9-BA53-E68A7A753320}" type="slidenum">
              <a:rPr lang="en-US" smtClean="0"/>
              <a:t>9</a:t>
            </a:fld>
            <a:endParaRPr lang="en-US"/>
          </a:p>
        </p:txBody>
      </p:sp>
    </p:spTree>
    <p:extLst>
      <p:ext uri="{BB962C8B-B14F-4D97-AF65-F5344CB8AC3E}">
        <p14:creationId xmlns:p14="http://schemas.microsoft.com/office/powerpoint/2010/main" val="4205097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6711</TotalTime>
  <Words>2041</Words>
  <Application>Microsoft Office PowerPoint</Application>
  <PresentationFormat>عرض على الشاشة (3:4)‏</PresentationFormat>
  <Paragraphs>205</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Pushpin</vt:lpstr>
      <vt:lpstr>      Electronic </vt:lpstr>
      <vt:lpstr>  Chapter Two  Diode and its Application   Lecture 2  </vt:lpstr>
      <vt:lpstr>Diode</vt:lpstr>
      <vt:lpstr>Forward Bias</vt:lpstr>
      <vt:lpstr>عرض تقديمي في PowerPoint</vt:lpstr>
      <vt:lpstr>Reverse Bias</vt:lpstr>
      <vt:lpstr>Reverse Bias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Full wave rectifiers</vt:lpstr>
      <vt:lpstr>Center-Tapped Full-Wave Rectifier Operation</vt:lpstr>
      <vt:lpstr>The Bridge Full-wave rectifiers</vt:lpstr>
      <vt:lpstr>Diode Limiters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الميكانيك الاحصائي</dc:title>
  <dc:creator>EDJ</dc:creator>
  <cp:lastModifiedBy>DR.Ahmed Saker 2O11</cp:lastModifiedBy>
  <cp:revision>194</cp:revision>
  <dcterms:created xsi:type="dcterms:W3CDTF">2018-02-25T19:08:07Z</dcterms:created>
  <dcterms:modified xsi:type="dcterms:W3CDTF">2023-09-16T20:26:46Z</dcterms:modified>
</cp:coreProperties>
</file>