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14"/>
  </p:notesMasterIdLst>
  <p:handoutMasterIdLst>
    <p:handoutMasterId r:id="rId15"/>
  </p:handoutMasterIdLst>
  <p:sldIdLst>
    <p:sldId id="344" r:id="rId2"/>
    <p:sldId id="323" r:id="rId3"/>
    <p:sldId id="260" r:id="rId4"/>
    <p:sldId id="339" r:id="rId5"/>
    <p:sldId id="326" r:id="rId6"/>
    <p:sldId id="261" r:id="rId7"/>
    <p:sldId id="340" r:id="rId8"/>
    <p:sldId id="324" r:id="rId9"/>
    <p:sldId id="325" r:id="rId10"/>
    <p:sldId id="341" r:id="rId11"/>
    <p:sldId id="342" r:id="rId12"/>
    <p:sldId id="343"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74" autoAdjust="0"/>
    <p:restoredTop sz="94660"/>
  </p:normalViewPr>
  <p:slideViewPr>
    <p:cSldViewPr>
      <p:cViewPr>
        <p:scale>
          <a:sx n="76" d="100"/>
          <a:sy n="76" d="100"/>
        </p:scale>
        <p:origin x="-1122" y="30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1445291-2208-4DD4-B4B0-DCB3567000E6}" type="datetimeFigureOut">
              <a:rPr lang="en-US" smtClean="0"/>
              <a:t>1/28/2025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GB"/>
              <a:t>Pysics department, University of Babylon, 2018.</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7B32E66-F246-4D29-A85C-904F660C7965}" type="slidenum">
              <a:rPr lang="en-US" smtClean="0"/>
              <a:t>‹#›</a:t>
            </a:fld>
            <a:endParaRPr lang="en-US"/>
          </a:p>
        </p:txBody>
      </p:sp>
    </p:spTree>
    <p:extLst>
      <p:ext uri="{BB962C8B-B14F-4D97-AF65-F5344CB8AC3E}">
        <p14:creationId xmlns:p14="http://schemas.microsoft.com/office/powerpoint/2010/main" val="353464414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5859F0-37A3-462E-93D5-1A0719D00163}" type="datetimeFigureOut">
              <a:rPr lang="en-US" smtClean="0"/>
              <a:t>1/28/2025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GB"/>
              <a:t>Pysics department, University of Babylon, 2018.</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C2750E-9A4F-4E7F-8F0E-F37227384F54}" type="slidenum">
              <a:rPr lang="en-US" smtClean="0"/>
              <a:t>‹#›</a:t>
            </a:fld>
            <a:endParaRPr lang="en-US"/>
          </a:p>
        </p:txBody>
      </p:sp>
    </p:spTree>
    <p:extLst>
      <p:ext uri="{BB962C8B-B14F-4D97-AF65-F5344CB8AC3E}">
        <p14:creationId xmlns:p14="http://schemas.microsoft.com/office/powerpoint/2010/main" val="348491092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a:t>Click to edit Master title style</a:t>
            </a:r>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FD5639AF-491C-4723-8F14-F6978A1C2810}" type="datetime1">
              <a:rPr lang="en-US" smtClean="0"/>
              <a:t>1/28/2025</a:t>
            </a:fld>
            <a:endParaRPr lang="en-US"/>
          </a:p>
        </p:txBody>
      </p:sp>
      <p:sp>
        <p:nvSpPr>
          <p:cNvPr id="5" name="Footer Placeholder 4"/>
          <p:cNvSpPr>
            <a:spLocks noGrp="1"/>
          </p:cNvSpPr>
          <p:nvPr>
            <p:ph type="ftr" sz="quarter" idx="11"/>
          </p:nvPr>
        </p:nvSpPr>
        <p:spPr>
          <a:xfrm>
            <a:off x="1174044" y="5357592"/>
            <a:ext cx="5034845" cy="365125"/>
          </a:xfrm>
        </p:spPr>
        <p:txBody>
          <a:bodyPr/>
          <a:lstStyle/>
          <a:p>
            <a:r>
              <a:rPr lang="en-GB"/>
              <a:t>Physics department, University of Babylon, 2018.</a:t>
            </a:r>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405F97FB-85A4-49E9-BA53-E68A7A75332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2222D0-E8C8-45BC-A16C-CAC3C9496E32}" type="datetime1">
              <a:rPr lang="en-US" smtClean="0"/>
              <a:t>1/28/2025</a:t>
            </a:fld>
            <a:endParaRPr lang="en-US"/>
          </a:p>
        </p:txBody>
      </p:sp>
      <p:sp>
        <p:nvSpPr>
          <p:cNvPr id="5" name="Footer Placeholder 4"/>
          <p:cNvSpPr>
            <a:spLocks noGrp="1"/>
          </p:cNvSpPr>
          <p:nvPr>
            <p:ph type="ftr" sz="quarter" idx="11"/>
          </p:nvPr>
        </p:nvSpPr>
        <p:spPr/>
        <p:txBody>
          <a:bodyPr/>
          <a:lstStyle/>
          <a:p>
            <a:r>
              <a:rPr lang="en-GB"/>
              <a:t>Physics department, University of Babylon, 2018.</a:t>
            </a:r>
            <a:endParaRPr lang="en-US"/>
          </a:p>
        </p:txBody>
      </p:sp>
      <p:sp>
        <p:nvSpPr>
          <p:cNvPr id="6" name="Slide Number Placeholder 5"/>
          <p:cNvSpPr>
            <a:spLocks noGrp="1"/>
          </p:cNvSpPr>
          <p:nvPr>
            <p:ph type="sldNum" sz="quarter" idx="12"/>
          </p:nvPr>
        </p:nvSpPr>
        <p:spPr/>
        <p:txBody>
          <a:bodyPr/>
          <a:lstStyle/>
          <a:p>
            <a:fld id="{405F97FB-85A4-49E9-BA53-E68A7A75332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74A4EC-D85B-4C7F-BD66-21FC5F468822}" type="datetime1">
              <a:rPr lang="en-US" smtClean="0"/>
              <a:t>1/28/2025</a:t>
            </a:fld>
            <a:endParaRPr lang="en-US"/>
          </a:p>
        </p:txBody>
      </p:sp>
      <p:sp>
        <p:nvSpPr>
          <p:cNvPr id="5" name="Footer Placeholder 4"/>
          <p:cNvSpPr>
            <a:spLocks noGrp="1"/>
          </p:cNvSpPr>
          <p:nvPr>
            <p:ph type="ftr" sz="quarter" idx="11"/>
          </p:nvPr>
        </p:nvSpPr>
        <p:spPr/>
        <p:txBody>
          <a:bodyPr/>
          <a:lstStyle/>
          <a:p>
            <a:r>
              <a:rPr lang="en-GB"/>
              <a:t>Physics department, University of Babylon, 2018.</a:t>
            </a:r>
            <a:endParaRPr lang="en-US"/>
          </a:p>
        </p:txBody>
      </p:sp>
      <p:sp>
        <p:nvSpPr>
          <p:cNvPr id="6" name="Slide Number Placeholder 5"/>
          <p:cNvSpPr>
            <a:spLocks noGrp="1"/>
          </p:cNvSpPr>
          <p:nvPr>
            <p:ph type="sldNum" sz="quarter" idx="12"/>
          </p:nvPr>
        </p:nvSpPr>
        <p:spPr/>
        <p:txBody>
          <a:bodyPr/>
          <a:lstStyle/>
          <a:p>
            <a:fld id="{405F97FB-85A4-49E9-BA53-E68A7A75332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55D703-CBC3-46BA-BE10-C58BA2D45B28}" type="datetime1">
              <a:rPr lang="en-US" smtClean="0"/>
              <a:t>1/28/2025</a:t>
            </a:fld>
            <a:endParaRPr lang="en-US"/>
          </a:p>
        </p:txBody>
      </p:sp>
      <p:sp>
        <p:nvSpPr>
          <p:cNvPr id="5" name="Footer Placeholder 4"/>
          <p:cNvSpPr>
            <a:spLocks noGrp="1"/>
          </p:cNvSpPr>
          <p:nvPr>
            <p:ph type="ftr" sz="quarter" idx="11"/>
          </p:nvPr>
        </p:nvSpPr>
        <p:spPr/>
        <p:txBody>
          <a:bodyPr/>
          <a:lstStyle/>
          <a:p>
            <a:r>
              <a:rPr lang="en-GB"/>
              <a:t>Physics department, University of Babylon, 2018.</a:t>
            </a:r>
            <a:endParaRPr lang="en-US"/>
          </a:p>
        </p:txBody>
      </p:sp>
      <p:sp>
        <p:nvSpPr>
          <p:cNvPr id="6" name="Slide Number Placeholder 5"/>
          <p:cNvSpPr>
            <a:spLocks noGrp="1"/>
          </p:cNvSpPr>
          <p:nvPr>
            <p:ph type="sldNum" sz="quarter" idx="12"/>
          </p:nvPr>
        </p:nvSpPr>
        <p:spPr/>
        <p:txBody>
          <a:bodyPr/>
          <a:lstStyle/>
          <a:p>
            <a:fld id="{405F97FB-85A4-49E9-BA53-E68A7A75332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389C18-1CAC-4707-918A-CF07FEB00D54}" type="datetime1">
              <a:rPr lang="en-US" smtClean="0"/>
              <a:t>1/28/2025</a:t>
            </a:fld>
            <a:endParaRPr lang="en-US"/>
          </a:p>
        </p:txBody>
      </p:sp>
      <p:sp>
        <p:nvSpPr>
          <p:cNvPr id="5" name="Footer Placeholder 4"/>
          <p:cNvSpPr>
            <a:spLocks noGrp="1"/>
          </p:cNvSpPr>
          <p:nvPr>
            <p:ph type="ftr" sz="quarter" idx="11"/>
          </p:nvPr>
        </p:nvSpPr>
        <p:spPr/>
        <p:txBody>
          <a:bodyPr/>
          <a:lstStyle/>
          <a:p>
            <a:r>
              <a:rPr lang="en-GB"/>
              <a:t>Physics department, University of Babylon, 2018.</a:t>
            </a:r>
            <a:endParaRPr lang="en-US"/>
          </a:p>
        </p:txBody>
      </p:sp>
      <p:sp>
        <p:nvSpPr>
          <p:cNvPr id="6" name="Slide Number Placeholder 5"/>
          <p:cNvSpPr>
            <a:spLocks noGrp="1"/>
          </p:cNvSpPr>
          <p:nvPr>
            <p:ph type="sldNum" sz="quarter" idx="12"/>
          </p:nvPr>
        </p:nvSpPr>
        <p:spPr/>
        <p:txBody>
          <a:bodyPr/>
          <a:lstStyle/>
          <a:p>
            <a:fld id="{405F97FB-85A4-49E9-BA53-E68A7A75332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E47168CE-4682-410F-8D5B-243200511464}" type="datetime1">
              <a:rPr lang="en-US" smtClean="0"/>
              <a:t>1/28/2025</a:t>
            </a:fld>
            <a:endParaRPr lang="en-US"/>
          </a:p>
        </p:txBody>
      </p:sp>
      <p:sp>
        <p:nvSpPr>
          <p:cNvPr id="6" name="Footer Placeholder 5"/>
          <p:cNvSpPr>
            <a:spLocks noGrp="1"/>
          </p:cNvSpPr>
          <p:nvPr>
            <p:ph type="ftr" sz="quarter" idx="11"/>
          </p:nvPr>
        </p:nvSpPr>
        <p:spPr/>
        <p:txBody>
          <a:bodyPr/>
          <a:lstStyle/>
          <a:p>
            <a:r>
              <a:rPr lang="en-GB"/>
              <a:t>Physics department, University of Babylon, 2018.</a:t>
            </a:r>
            <a:endParaRPr lang="en-US"/>
          </a:p>
        </p:txBody>
      </p:sp>
      <p:sp>
        <p:nvSpPr>
          <p:cNvPr id="7" name="Slide Number Placeholder 6"/>
          <p:cNvSpPr>
            <a:spLocks noGrp="1"/>
          </p:cNvSpPr>
          <p:nvPr>
            <p:ph type="sldNum" sz="quarter" idx="12"/>
          </p:nvPr>
        </p:nvSpPr>
        <p:spPr/>
        <p:txBody>
          <a:bodyPr/>
          <a:lstStyle/>
          <a:p>
            <a:fld id="{405F97FB-85A4-49E9-BA53-E68A7A753320}" type="slidenum">
              <a:rPr lang="en-US" smtClean="0"/>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63440" y="2119313"/>
            <a:ext cx="3200400" cy="3605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5D4CDF28-031A-4E0C-AFC7-477AA493654A}" type="datetime1">
              <a:rPr lang="en-US" smtClean="0"/>
              <a:t>1/28/2025</a:t>
            </a:fld>
            <a:endParaRPr lang="en-US"/>
          </a:p>
        </p:txBody>
      </p:sp>
      <p:sp>
        <p:nvSpPr>
          <p:cNvPr id="8" name="Footer Placeholder 7"/>
          <p:cNvSpPr>
            <a:spLocks noGrp="1"/>
          </p:cNvSpPr>
          <p:nvPr>
            <p:ph type="ftr" sz="quarter" idx="11"/>
          </p:nvPr>
        </p:nvSpPr>
        <p:spPr/>
        <p:txBody>
          <a:bodyPr/>
          <a:lstStyle/>
          <a:p>
            <a:r>
              <a:rPr lang="en-GB"/>
              <a:t>Physics department, University of Babylon, 2018.</a:t>
            </a:r>
            <a:endParaRPr lang="en-US"/>
          </a:p>
        </p:txBody>
      </p:sp>
      <p:sp>
        <p:nvSpPr>
          <p:cNvPr id="9" name="Slide Number Placeholder 8"/>
          <p:cNvSpPr>
            <a:spLocks noGrp="1"/>
          </p:cNvSpPr>
          <p:nvPr>
            <p:ph type="sldNum" sz="quarter" idx="12"/>
          </p:nvPr>
        </p:nvSpPr>
        <p:spPr/>
        <p:txBody>
          <a:bodyPr/>
          <a:lstStyle/>
          <a:p>
            <a:fld id="{405F97FB-85A4-49E9-BA53-E68A7A753320}" type="slidenum">
              <a:rPr lang="en-US" smtClean="0"/>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4821732-FBF7-49F8-B3E4-A3DA8A720142}" type="datetime1">
              <a:rPr lang="en-US" smtClean="0"/>
              <a:t>1/28/2025</a:t>
            </a:fld>
            <a:endParaRPr lang="en-US"/>
          </a:p>
        </p:txBody>
      </p:sp>
      <p:sp>
        <p:nvSpPr>
          <p:cNvPr id="4" name="Footer Placeholder 3"/>
          <p:cNvSpPr>
            <a:spLocks noGrp="1"/>
          </p:cNvSpPr>
          <p:nvPr>
            <p:ph type="ftr" sz="quarter" idx="11"/>
          </p:nvPr>
        </p:nvSpPr>
        <p:spPr/>
        <p:txBody>
          <a:bodyPr/>
          <a:lstStyle/>
          <a:p>
            <a:r>
              <a:rPr lang="en-GB"/>
              <a:t>Physics department, University of Babylon, 2018.</a:t>
            </a:r>
            <a:endParaRPr lang="en-US"/>
          </a:p>
        </p:txBody>
      </p:sp>
      <p:sp>
        <p:nvSpPr>
          <p:cNvPr id="5" name="Slide Number Placeholder 4"/>
          <p:cNvSpPr>
            <a:spLocks noGrp="1"/>
          </p:cNvSpPr>
          <p:nvPr>
            <p:ph type="sldNum" sz="quarter" idx="12"/>
          </p:nvPr>
        </p:nvSpPr>
        <p:spPr/>
        <p:txBody>
          <a:bodyPr/>
          <a:lstStyle/>
          <a:p>
            <a:fld id="{405F97FB-85A4-49E9-BA53-E68A7A75332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733F4A-8621-4520-8C71-641E7AD4EAE0}" type="datetime1">
              <a:rPr lang="en-US" smtClean="0"/>
              <a:t>1/28/2025</a:t>
            </a:fld>
            <a:endParaRPr lang="en-US"/>
          </a:p>
        </p:txBody>
      </p:sp>
      <p:sp>
        <p:nvSpPr>
          <p:cNvPr id="3" name="Footer Placeholder 2"/>
          <p:cNvSpPr>
            <a:spLocks noGrp="1"/>
          </p:cNvSpPr>
          <p:nvPr>
            <p:ph type="ftr" sz="quarter" idx="11"/>
          </p:nvPr>
        </p:nvSpPr>
        <p:spPr/>
        <p:txBody>
          <a:bodyPr/>
          <a:lstStyle/>
          <a:p>
            <a:r>
              <a:rPr lang="en-GB"/>
              <a:t>Physics department, University of Babylon, 2018.</a:t>
            </a:r>
            <a:endParaRPr lang="en-US"/>
          </a:p>
        </p:txBody>
      </p:sp>
      <p:sp>
        <p:nvSpPr>
          <p:cNvPr id="4" name="Slide Number Placeholder 3"/>
          <p:cNvSpPr>
            <a:spLocks noGrp="1"/>
          </p:cNvSpPr>
          <p:nvPr>
            <p:ph type="sldNum" sz="quarter" idx="12"/>
          </p:nvPr>
        </p:nvSpPr>
        <p:spPr/>
        <p:txBody>
          <a:bodyPr/>
          <a:lstStyle/>
          <a:p>
            <a:fld id="{405F97FB-85A4-49E9-BA53-E68A7A75332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F0C2BF3D-FE6B-49FA-AC22-7007609849CE}" type="datetime1">
              <a:rPr lang="en-US" smtClean="0"/>
              <a:t>1/28/2025</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r>
              <a:rPr lang="en-GB"/>
              <a:t>Physics department, University of Babylon, 2018.</a:t>
            </a:r>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405F97FB-85A4-49E9-BA53-E68A7A75332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87A7E677-DE25-4C83-B6A1-3E527C7DE3FB}" type="datetime1">
              <a:rPr lang="en-US" smtClean="0"/>
              <a:t>1/28/2025</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r>
              <a:rPr lang="en-GB"/>
              <a:t>Physics department, University of Babylon, 2018.</a:t>
            </a:r>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405F97FB-85A4-49E9-BA53-E68A7A75332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60197924-E6EF-456B-9650-C43AC8E5BDBB}" type="datetime1">
              <a:rPr lang="en-US" smtClean="0"/>
              <a:t>1/28/2025</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r>
              <a:rPr lang="en-GB"/>
              <a:t>Physics department, University of Babylon, 2018.</a:t>
            </a:r>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405F97FB-85A4-49E9-BA53-E68A7A75332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781421"/>
            <a:ext cx="7772400" cy="1470025"/>
          </a:xfrm>
        </p:spPr>
        <p:txBody>
          <a:bodyPr>
            <a:normAutofit/>
          </a:bodyPr>
          <a:lstStyle/>
          <a:p>
            <a:r>
              <a:rPr lang="en-US" dirty="0"/>
              <a:t>Analogue Electronic</a:t>
            </a:r>
          </a:p>
        </p:txBody>
      </p:sp>
      <p:sp>
        <p:nvSpPr>
          <p:cNvPr id="3" name="Subtitle 2"/>
          <p:cNvSpPr>
            <a:spLocks noGrp="1"/>
          </p:cNvSpPr>
          <p:nvPr>
            <p:ph type="subTitle" idx="1"/>
          </p:nvPr>
        </p:nvSpPr>
        <p:spPr>
          <a:xfrm>
            <a:off x="0" y="3924545"/>
            <a:ext cx="9144000" cy="1868097"/>
          </a:xfrm>
        </p:spPr>
        <p:txBody>
          <a:bodyPr>
            <a:noAutofit/>
          </a:bodyPr>
          <a:lstStyle/>
          <a:p>
            <a:pPr rtl="1"/>
            <a:endParaRPr lang="en-US" dirty="0">
              <a:solidFill>
                <a:schemeClr val="tx1"/>
              </a:solidFill>
              <a:latin typeface="Times New Roman" panose="02020603050405020304" pitchFamily="18" charset="0"/>
              <a:cs typeface="Times New Roman" panose="02020603050405020304" pitchFamily="18" charset="0"/>
            </a:endParaRPr>
          </a:p>
          <a:p>
            <a:pPr rtl="1"/>
            <a:endParaRPr lang="ar-IQ" sz="2400"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طلبة جامعة المستقبل كلية التمريض">
            <a:extLst>
              <a:ext uri="{FF2B5EF4-FFF2-40B4-BE49-F238E27FC236}">
                <a16:creationId xmlns="" xmlns:a16="http://schemas.microsoft.com/office/drawing/2014/main" id="{EAD188D1-0F55-3C48-57F7-6F45EF965B8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333" t="13333" r="15850" b="16667"/>
          <a:stretch/>
        </p:blipFill>
        <p:spPr bwMode="auto">
          <a:xfrm>
            <a:off x="152400" y="161495"/>
            <a:ext cx="1828800" cy="1807725"/>
          </a:xfrm>
          <a:prstGeom prst="rect">
            <a:avLst/>
          </a:prstGeom>
          <a:noFill/>
          <a:extLst>
            <a:ext uri="{909E8E84-426E-40DD-AFC4-6F175D3DCCD1}">
              <a14:hiddenFill xmlns:a14="http://schemas.microsoft.com/office/drawing/2010/main">
                <a:solidFill>
                  <a:srgbClr val="FFFFFF"/>
                </a:solidFill>
              </a14:hiddenFill>
            </a:ext>
          </a:extLst>
        </p:spPr>
      </p:pic>
      <p:pic>
        <p:nvPicPr>
          <p:cNvPr id="6" name="صورة 5"/>
          <p:cNvPicPr/>
          <p:nvPr/>
        </p:nvPicPr>
        <p:blipFill>
          <a:blip r:embed="rId3" cstate="print">
            <a:extLst>
              <a:ext uri="{28A0092B-C50C-407E-A947-70E740481C1C}">
                <a14:useLocalDpi xmlns:a14="http://schemas.microsoft.com/office/drawing/2010/main" val="0"/>
              </a:ext>
            </a:extLst>
          </a:blip>
          <a:stretch>
            <a:fillRect/>
          </a:stretch>
        </p:blipFill>
        <p:spPr>
          <a:xfrm>
            <a:off x="7543800" y="405592"/>
            <a:ext cx="1140460" cy="1319530"/>
          </a:xfrm>
          <a:prstGeom prst="rect">
            <a:avLst/>
          </a:prstGeom>
        </p:spPr>
      </p:pic>
    </p:spTree>
    <p:extLst>
      <p:ext uri="{BB962C8B-B14F-4D97-AF65-F5344CB8AC3E}">
        <p14:creationId xmlns:p14="http://schemas.microsoft.com/office/powerpoint/2010/main" val="11663740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1"/>
            <a:ext cx="7729688" cy="5955632"/>
          </a:xfrm>
        </p:spPr>
        <p:txBody>
          <a:bodyPr>
            <a:normAutofit/>
          </a:bodyPr>
          <a:lstStyle/>
          <a:p>
            <a:pPr algn="just">
              <a:buFont typeface="Wingdings" panose="05000000000000000000" pitchFamily="2" charset="2"/>
              <a:buChar char="§"/>
            </a:pPr>
            <a:r>
              <a:rPr lang="en-US" sz="1800" b="1" dirty="0">
                <a:latin typeface="Times New Roman" panose="02020603050405020304" pitchFamily="18" charset="0"/>
                <a:cs typeface="Times New Roman" panose="02020603050405020304" pitchFamily="18" charset="0"/>
              </a:rPr>
              <a:t>Half-Wave Rectifiers</a:t>
            </a:r>
          </a:p>
          <a:p>
            <a:pPr algn="just">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Because of their </a:t>
            </a:r>
            <a:r>
              <a:rPr lang="en-US" sz="1800" b="1" dirty="0">
                <a:latin typeface="Times New Roman" panose="02020603050405020304" pitchFamily="18" charset="0"/>
                <a:cs typeface="Times New Roman" panose="02020603050405020304" pitchFamily="18" charset="0"/>
              </a:rPr>
              <a:t>ability</a:t>
            </a:r>
            <a:r>
              <a:rPr lang="en-US" sz="1800" dirty="0">
                <a:latin typeface="Times New Roman" panose="02020603050405020304" pitchFamily="18" charset="0"/>
                <a:cs typeface="Times New Roman" panose="02020603050405020304" pitchFamily="18" charset="0"/>
              </a:rPr>
              <a:t> to </a:t>
            </a:r>
            <a:r>
              <a:rPr lang="en-US" sz="1800" dirty="0">
                <a:solidFill>
                  <a:srgbClr val="FF0000"/>
                </a:solidFill>
                <a:latin typeface="Times New Roman" panose="02020603050405020304" pitchFamily="18" charset="0"/>
                <a:cs typeface="Times New Roman" panose="02020603050405020304" pitchFamily="18" charset="0"/>
              </a:rPr>
              <a:t>conduct current in one direction </a:t>
            </a:r>
            <a:r>
              <a:rPr lang="en-US" sz="1800" dirty="0">
                <a:latin typeface="Times New Roman" panose="02020603050405020304" pitchFamily="18" charset="0"/>
                <a:cs typeface="Times New Roman" panose="02020603050405020304" pitchFamily="18" charset="0"/>
              </a:rPr>
              <a:t>and </a:t>
            </a:r>
            <a:r>
              <a:rPr lang="en-US" sz="1800" dirty="0">
                <a:solidFill>
                  <a:srgbClr val="FF0000"/>
                </a:solidFill>
                <a:latin typeface="Times New Roman" panose="02020603050405020304" pitchFamily="18" charset="0"/>
                <a:cs typeface="Times New Roman" panose="02020603050405020304" pitchFamily="18" charset="0"/>
              </a:rPr>
              <a:t>block current in the other direction</a:t>
            </a:r>
            <a:r>
              <a:rPr lang="en-US" sz="1800" dirty="0">
                <a:latin typeface="Times New Roman" panose="02020603050405020304" pitchFamily="18" charset="0"/>
                <a:cs typeface="Times New Roman" panose="02020603050405020304" pitchFamily="18" charset="0"/>
              </a:rPr>
              <a:t>, diodes are used in circuits called rectifiers that convert </a:t>
            </a:r>
            <a:r>
              <a:rPr lang="en-US" sz="1800" b="1" dirty="0">
                <a:latin typeface="Times New Roman" panose="02020603050405020304" pitchFamily="18" charset="0"/>
                <a:cs typeface="Times New Roman" panose="02020603050405020304" pitchFamily="18" charset="0"/>
              </a:rPr>
              <a:t>AC</a:t>
            </a:r>
            <a:r>
              <a:rPr lang="en-US" sz="1800" dirty="0">
                <a:latin typeface="Times New Roman" panose="02020603050405020304" pitchFamily="18" charset="0"/>
                <a:cs typeface="Times New Roman" panose="02020603050405020304" pitchFamily="18" charset="0"/>
              </a:rPr>
              <a:t> voltage into </a:t>
            </a:r>
            <a:r>
              <a:rPr lang="en-US" sz="1800" b="1" dirty="0">
                <a:latin typeface="Times New Roman" panose="02020603050405020304" pitchFamily="18" charset="0"/>
                <a:cs typeface="Times New Roman" panose="02020603050405020304" pitchFamily="18" charset="0"/>
              </a:rPr>
              <a:t>DC </a:t>
            </a:r>
            <a:r>
              <a:rPr lang="en-US" sz="1800" dirty="0">
                <a:latin typeface="Times New Roman" panose="02020603050405020304" pitchFamily="18" charset="0"/>
                <a:cs typeface="Times New Roman" panose="02020603050405020304" pitchFamily="18" charset="0"/>
              </a:rPr>
              <a:t>voltage. </a:t>
            </a:r>
          </a:p>
          <a:p>
            <a:pPr algn="just">
              <a:buFont typeface="Wingdings" panose="05000000000000000000" pitchFamily="2" charset="2"/>
              <a:buChar char="§"/>
            </a:pPr>
            <a:r>
              <a:rPr lang="en-US" sz="1800" b="1" dirty="0">
                <a:latin typeface="Times New Roman" panose="02020603050405020304" pitchFamily="18" charset="0"/>
                <a:cs typeface="Times New Roman" panose="02020603050405020304" pitchFamily="18" charset="0"/>
              </a:rPr>
              <a:t>Rectifiers</a:t>
            </a:r>
            <a:r>
              <a:rPr lang="en-US" sz="1800" dirty="0">
                <a:latin typeface="Times New Roman" panose="02020603050405020304" pitchFamily="18" charset="0"/>
                <a:cs typeface="Times New Roman" panose="02020603050405020304" pitchFamily="18" charset="0"/>
              </a:rPr>
              <a:t> are found in all </a:t>
            </a:r>
            <a:r>
              <a:rPr lang="en-US" sz="1800" b="1" dirty="0">
                <a:solidFill>
                  <a:srgbClr val="FF0000"/>
                </a:solidFill>
                <a:latin typeface="Times New Roman" panose="02020603050405020304" pitchFamily="18" charset="0"/>
                <a:cs typeface="Times New Roman" panose="02020603050405020304" pitchFamily="18" charset="0"/>
              </a:rPr>
              <a:t>DC power </a:t>
            </a:r>
            <a:r>
              <a:rPr lang="en-US" sz="1800" dirty="0">
                <a:latin typeface="Times New Roman" panose="02020603050405020304" pitchFamily="18" charset="0"/>
                <a:cs typeface="Times New Roman" panose="02020603050405020304" pitchFamily="18" charset="0"/>
              </a:rPr>
              <a:t>supplies that operate from an AC voltage source. </a:t>
            </a:r>
          </a:p>
          <a:p>
            <a:pPr algn="just">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When </a:t>
            </a:r>
            <a:r>
              <a:rPr lang="en-US" sz="1800" dirty="0">
                <a:solidFill>
                  <a:srgbClr val="FF0000"/>
                </a:solidFill>
                <a:latin typeface="Times New Roman" panose="02020603050405020304" pitchFamily="18" charset="0"/>
                <a:cs typeface="Times New Roman" panose="02020603050405020304" pitchFamily="18" charset="0"/>
              </a:rPr>
              <a:t>connected with AC voltage</a:t>
            </a:r>
            <a:r>
              <a:rPr lang="en-US" sz="1800" dirty="0">
                <a:latin typeface="Times New Roman" panose="02020603050405020304" pitchFamily="18" charset="0"/>
                <a:cs typeface="Times New Roman" panose="02020603050405020304" pitchFamily="18" charset="0"/>
              </a:rPr>
              <a:t>, the </a:t>
            </a:r>
            <a:r>
              <a:rPr lang="en-US" sz="1800" b="1" dirty="0">
                <a:latin typeface="Times New Roman" panose="02020603050405020304" pitchFamily="18" charset="0"/>
                <a:cs typeface="Times New Roman" panose="02020603050405020304" pitchFamily="18" charset="0"/>
              </a:rPr>
              <a:t>diode</a:t>
            </a:r>
            <a:r>
              <a:rPr lang="en-US" sz="1800" dirty="0">
                <a:latin typeface="Times New Roman" panose="02020603050405020304" pitchFamily="18" charset="0"/>
                <a:cs typeface="Times New Roman" panose="02020603050405020304" pitchFamily="18" charset="0"/>
              </a:rPr>
              <a:t> only allows </a:t>
            </a:r>
            <a:r>
              <a:rPr lang="en-US" sz="1800" dirty="0">
                <a:solidFill>
                  <a:srgbClr val="FF0000"/>
                </a:solidFill>
                <a:latin typeface="Times New Roman" panose="02020603050405020304" pitchFamily="18" charset="0"/>
                <a:cs typeface="Times New Roman" panose="02020603050405020304" pitchFamily="18" charset="0"/>
              </a:rPr>
              <a:t>half a cycle to pass </a:t>
            </a:r>
            <a:r>
              <a:rPr lang="en-US" sz="1800" dirty="0">
                <a:latin typeface="Times New Roman" panose="02020603050405020304" pitchFamily="18" charset="0"/>
                <a:cs typeface="Times New Roman" panose="02020603050405020304" pitchFamily="18" charset="0"/>
              </a:rPr>
              <a:t>through it, converting</a:t>
            </a:r>
            <a:r>
              <a:rPr lang="en-US" sz="1800" dirty="0">
                <a:solidFill>
                  <a:srgbClr val="FF0000"/>
                </a:solidFill>
                <a:latin typeface="Times New Roman" panose="02020603050405020304" pitchFamily="18" charset="0"/>
                <a:cs typeface="Times New Roman" panose="02020603050405020304" pitchFamily="18" charset="0"/>
              </a:rPr>
              <a:t> AC into DC</a:t>
            </a:r>
            <a:r>
              <a:rPr lang="en-US" sz="1800" dirty="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 As </a:t>
            </a:r>
            <a:r>
              <a:rPr lang="en-US" sz="1800" dirty="0">
                <a:solidFill>
                  <a:srgbClr val="FF0000"/>
                </a:solidFill>
                <a:latin typeface="Times New Roman" panose="02020603050405020304" pitchFamily="18" charset="0"/>
                <a:cs typeface="Times New Roman" panose="02020603050405020304" pitchFamily="18" charset="0"/>
              </a:rPr>
              <a:t>half of the wave gets rectified</a:t>
            </a:r>
            <a:r>
              <a:rPr lang="en-US" sz="1800" dirty="0">
                <a:latin typeface="Times New Roman" panose="02020603050405020304" pitchFamily="18" charset="0"/>
                <a:cs typeface="Times New Roman" panose="02020603050405020304" pitchFamily="18" charset="0"/>
              </a:rPr>
              <a:t>, the process is called </a:t>
            </a:r>
            <a:r>
              <a:rPr lang="en-US" sz="1800" dirty="0">
                <a:solidFill>
                  <a:srgbClr val="FF0000"/>
                </a:solidFill>
                <a:latin typeface="Times New Roman" panose="02020603050405020304" pitchFamily="18" charset="0"/>
                <a:cs typeface="Times New Roman" panose="02020603050405020304" pitchFamily="18" charset="0"/>
              </a:rPr>
              <a:t>half-wave rectification</a:t>
            </a:r>
            <a:r>
              <a:rPr lang="en-US" sz="1800" dirty="0">
                <a:latin typeface="Times New Roman" panose="02020603050405020304" pitchFamily="18" charset="0"/>
                <a:cs typeface="Times New Roman" panose="02020603050405020304" pitchFamily="18" charset="0"/>
              </a:rPr>
              <a:t>. The output frequency is the same as the input.</a:t>
            </a:r>
          </a:p>
          <a:p>
            <a:pPr algn="just">
              <a:buFont typeface="Wingdings" panose="05000000000000000000" pitchFamily="2" charset="2"/>
              <a:buChar char="§"/>
            </a:pPr>
            <a:endParaRPr lang="en-US" sz="1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8011911" y="6402593"/>
            <a:ext cx="554023" cy="365125"/>
          </a:xfrm>
        </p:spPr>
        <p:txBody>
          <a:bodyPr/>
          <a:lstStyle/>
          <a:p>
            <a:fld id="{405F97FB-85A4-49E9-BA53-E68A7A753320}" type="slidenum">
              <a:rPr lang="en-US" smtClean="0"/>
              <a:t>10</a:t>
            </a:fld>
            <a:endParaRPr lang="en-US" dirty="0"/>
          </a:p>
        </p:txBody>
      </p:sp>
      <p:pic>
        <p:nvPicPr>
          <p:cNvPr id="6" name="Picture 5"/>
          <p:cNvPicPr/>
          <p:nvPr/>
        </p:nvPicPr>
        <p:blipFill rotWithShape="1">
          <a:blip r:embed="rId2">
            <a:extLst>
              <a:ext uri="{28A0092B-C50C-407E-A947-70E740481C1C}">
                <a14:useLocalDpi xmlns:a14="http://schemas.microsoft.com/office/drawing/2010/main" val="0"/>
              </a:ext>
            </a:extLst>
          </a:blip>
          <a:srcRect t="3822" b="21863"/>
          <a:stretch/>
        </p:blipFill>
        <p:spPr bwMode="auto">
          <a:xfrm>
            <a:off x="2781300" y="3862316"/>
            <a:ext cx="3599815" cy="242911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53156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1"/>
            <a:ext cx="7729688" cy="5955632"/>
          </a:xfrm>
        </p:spPr>
        <p:txBody>
          <a:bodyPr>
            <a:normAutofit/>
          </a:bodyPr>
          <a:lstStyle/>
          <a:p>
            <a:pPr algn="just">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The </a:t>
            </a:r>
            <a:r>
              <a:rPr lang="en-US" sz="2000" b="1" dirty="0">
                <a:latin typeface="Times New Roman" panose="02020603050405020304" pitchFamily="18" charset="0"/>
                <a:cs typeface="Times New Roman" panose="02020603050405020304" pitchFamily="18" charset="0"/>
              </a:rPr>
              <a:t>average value </a:t>
            </a:r>
            <a:r>
              <a:rPr lang="en-US" sz="2000" dirty="0">
                <a:latin typeface="Times New Roman" panose="02020603050405020304" pitchFamily="18" charset="0"/>
                <a:cs typeface="Times New Roman" panose="02020603050405020304" pitchFamily="18" charset="0"/>
              </a:rPr>
              <a:t>(V</a:t>
            </a:r>
            <a:r>
              <a:rPr lang="en-US" sz="2000" baseline="-25000" dirty="0">
                <a:latin typeface="Times New Roman" panose="02020603050405020304" pitchFamily="18" charset="0"/>
                <a:cs typeface="Times New Roman" panose="02020603050405020304" pitchFamily="18" charset="0"/>
              </a:rPr>
              <a:t>AVG</a:t>
            </a:r>
            <a:r>
              <a:rPr lang="en-US" sz="2000" dirty="0">
                <a:latin typeface="Times New Roman" panose="02020603050405020304" pitchFamily="18" charset="0"/>
                <a:cs typeface="Times New Roman" panose="02020603050405020304" pitchFamily="18" charset="0"/>
              </a:rPr>
              <a:t>) of </a:t>
            </a:r>
            <a:r>
              <a:rPr lang="en-US" sz="2000" b="1" dirty="0">
                <a:latin typeface="Times New Roman" panose="02020603050405020304" pitchFamily="18" charset="0"/>
                <a:cs typeface="Times New Roman" panose="02020603050405020304" pitchFamily="18" charset="0"/>
              </a:rPr>
              <a:t>half-wave rectified voltage </a:t>
            </a:r>
            <a:r>
              <a:rPr lang="en-US" sz="2000" b="1" dirty="0">
                <a:solidFill>
                  <a:srgbClr val="FF0000"/>
                </a:solidFill>
                <a:latin typeface="Times New Roman" panose="02020603050405020304" pitchFamily="18" charset="0"/>
                <a:cs typeface="Times New Roman" panose="02020603050405020304" pitchFamily="18" charset="0"/>
              </a:rPr>
              <a:t>if</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its </a:t>
            </a:r>
            <a:r>
              <a:rPr lang="en-US" sz="2000" dirty="0">
                <a:solidFill>
                  <a:srgbClr val="FF0000"/>
                </a:solidFill>
                <a:latin typeface="Times New Roman" panose="02020603050405020304" pitchFamily="18" charset="0"/>
                <a:cs typeface="Times New Roman" panose="02020603050405020304" pitchFamily="18" charset="0"/>
              </a:rPr>
              <a:t>peak amplitude is 50 V is</a:t>
            </a:r>
          </a:p>
          <a:p>
            <a:pPr marL="0" indent="0" algn="just">
              <a:buNone/>
            </a:pPr>
            <a:r>
              <a:rPr lang="en-US" sz="1800" b="1" dirty="0">
                <a:latin typeface="Times New Roman" panose="02020603050405020304" pitchFamily="18" charset="0"/>
                <a:cs typeface="Times New Roman" panose="02020603050405020304" pitchFamily="18" charset="0"/>
              </a:rPr>
              <a:t>    V</a:t>
            </a:r>
            <a:r>
              <a:rPr lang="en-US" sz="1800" b="1" baseline="-25000" dirty="0">
                <a:latin typeface="Times New Roman" panose="02020603050405020304" pitchFamily="18" charset="0"/>
                <a:cs typeface="Times New Roman" panose="02020603050405020304" pitchFamily="18" charset="0"/>
              </a:rPr>
              <a:t>AVG</a:t>
            </a:r>
            <a:r>
              <a:rPr lang="en-US" sz="1800" b="1" dirty="0">
                <a:latin typeface="Times New Roman" panose="02020603050405020304" pitchFamily="18" charset="0"/>
                <a:cs typeface="Times New Roman" panose="02020603050405020304" pitchFamily="18" charset="0"/>
              </a:rPr>
              <a:t> = V</a:t>
            </a:r>
            <a:r>
              <a:rPr lang="en-US" sz="1800" b="1" baseline="-25000" dirty="0">
                <a:latin typeface="Times New Roman" panose="02020603050405020304" pitchFamily="18" charset="0"/>
                <a:cs typeface="Times New Roman" panose="02020603050405020304" pitchFamily="18" charset="0"/>
              </a:rPr>
              <a:t>P</a:t>
            </a:r>
            <a:r>
              <a:rPr lang="en-US" sz="1800" b="1" dirty="0">
                <a:latin typeface="Times New Roman" panose="02020603050405020304" pitchFamily="18" charset="0"/>
                <a:cs typeface="Times New Roman" panose="02020603050405020304" pitchFamily="18" charset="0"/>
              </a:rPr>
              <a:t>/π = 50/3.14 = 15.9 V , V</a:t>
            </a:r>
            <a:r>
              <a:rPr lang="en-US" sz="1800" b="1" baseline="-25000" dirty="0">
                <a:latin typeface="Times New Roman" panose="02020603050405020304" pitchFamily="18" charset="0"/>
                <a:cs typeface="Times New Roman" panose="02020603050405020304" pitchFamily="18" charset="0"/>
              </a:rPr>
              <a:t>AVG</a:t>
            </a:r>
            <a:r>
              <a:rPr lang="en-US" sz="1800" b="1" dirty="0">
                <a:latin typeface="Times New Roman" panose="02020603050405020304" pitchFamily="18" charset="0"/>
                <a:cs typeface="Times New Roman" panose="02020603050405020304" pitchFamily="18" charset="0"/>
              </a:rPr>
              <a:t> is approximately 31.8% of </a:t>
            </a:r>
            <a:r>
              <a:rPr lang="en-US" sz="1800" b="1" dirty="0" err="1">
                <a:latin typeface="Times New Roman" panose="02020603050405020304" pitchFamily="18" charset="0"/>
                <a:cs typeface="Times New Roman" panose="02020603050405020304" pitchFamily="18" charset="0"/>
              </a:rPr>
              <a:t>Vp</a:t>
            </a:r>
            <a:endParaRPr lang="en-US" sz="1800" b="1" dirty="0">
              <a:latin typeface="Times New Roman" panose="02020603050405020304" pitchFamily="18" charset="0"/>
              <a:cs typeface="Times New Roman" panose="02020603050405020304" pitchFamily="18" charset="0"/>
            </a:endParaRPr>
          </a:p>
          <a:p>
            <a:pPr marL="0" indent="0" algn="just">
              <a:buNone/>
            </a:pPr>
            <a:r>
              <a:rPr lang="en-US" sz="2000" b="1" dirty="0">
                <a:latin typeface="Times New Roman" panose="02020603050405020304" pitchFamily="18" charset="0"/>
                <a:cs typeface="Times New Roman" panose="02020603050405020304" pitchFamily="18" charset="0"/>
              </a:rPr>
              <a:t>     P</a:t>
            </a:r>
            <a:r>
              <a:rPr lang="en-US" sz="2000" b="1" baseline="-25000" dirty="0">
                <a:latin typeface="Times New Roman" panose="02020603050405020304" pitchFamily="18" charset="0"/>
                <a:cs typeface="Times New Roman" panose="02020603050405020304" pitchFamily="18" charset="0"/>
              </a:rPr>
              <a:t>IV</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Vp</a:t>
            </a:r>
            <a:r>
              <a:rPr lang="en-US" sz="2000" b="1" dirty="0">
                <a:latin typeface="Times New Roman" panose="02020603050405020304" pitchFamily="18" charset="0"/>
                <a:cs typeface="Times New Roman" panose="02020603050405020304" pitchFamily="18" charset="0"/>
              </a:rPr>
              <a:t>(in)</a:t>
            </a:r>
            <a:endParaRPr lang="en-US" sz="2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8011911" y="6402593"/>
            <a:ext cx="554023" cy="365125"/>
          </a:xfrm>
        </p:spPr>
        <p:txBody>
          <a:bodyPr/>
          <a:lstStyle/>
          <a:p>
            <a:fld id="{405F97FB-85A4-49E9-BA53-E68A7A753320}" type="slidenum">
              <a:rPr lang="en-US" smtClean="0"/>
              <a:t>11</a:t>
            </a:fld>
            <a:endParaRPr lang="en-US" dirty="0"/>
          </a:p>
        </p:txBody>
      </p:sp>
      <p:pic>
        <p:nvPicPr>
          <p:cNvPr id="6" name="Picture 5"/>
          <p:cNvPicPr/>
          <p:nvPr/>
        </p:nvPicPr>
        <p:blipFill rotWithShape="1">
          <a:blip r:embed="rId2">
            <a:extLst>
              <a:ext uri="{28A0092B-C50C-407E-A947-70E740481C1C}">
                <a14:useLocalDpi xmlns:a14="http://schemas.microsoft.com/office/drawing/2010/main" val="0"/>
              </a:ext>
            </a:extLst>
          </a:blip>
          <a:srcRect t="3822" b="21863"/>
          <a:stretch/>
        </p:blipFill>
        <p:spPr bwMode="auto">
          <a:xfrm>
            <a:off x="1693144" y="2590800"/>
            <a:ext cx="5562600" cy="315628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16314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62000"/>
            <a:ext cx="7542844" cy="5466477"/>
          </a:xfrm>
        </p:spPr>
        <p:txBody>
          <a:bodyPr>
            <a:normAutofit/>
          </a:bodyPr>
          <a:lstStyle/>
          <a:p>
            <a:pPr algn="just">
              <a:buFont typeface="Wingdings" panose="05000000000000000000" pitchFamily="2" charset="2"/>
              <a:buChar char="§"/>
            </a:pPr>
            <a:r>
              <a:rPr lang="en-US" sz="2000" b="1" dirty="0">
                <a:latin typeface="Times New Roman" panose="02020603050405020304" pitchFamily="18" charset="0"/>
                <a:cs typeface="Times New Roman" panose="02020603050405020304" pitchFamily="18" charset="0"/>
              </a:rPr>
              <a:t>P</a:t>
            </a:r>
            <a:r>
              <a:rPr lang="en-US" sz="2000" b="1" baseline="-25000" dirty="0">
                <a:latin typeface="Times New Roman" panose="02020603050405020304" pitchFamily="18" charset="0"/>
                <a:cs typeface="Times New Roman" panose="02020603050405020304" pitchFamily="18" charset="0"/>
              </a:rPr>
              <a:t>IV</a:t>
            </a:r>
            <a:r>
              <a:rPr lang="en-US" sz="2000" dirty="0">
                <a:latin typeface="Times New Roman" panose="02020603050405020304" pitchFamily="18" charset="0"/>
                <a:cs typeface="Times New Roman" panose="02020603050405020304" pitchFamily="18" charset="0"/>
              </a:rPr>
              <a:t>: Peak </a:t>
            </a:r>
            <a:r>
              <a:rPr lang="en-US" sz="2000" dirty="0">
                <a:solidFill>
                  <a:srgbClr val="FF0000"/>
                </a:solidFill>
                <a:latin typeface="Times New Roman" panose="02020603050405020304" pitchFamily="18" charset="0"/>
                <a:cs typeface="Times New Roman" panose="02020603050405020304" pitchFamily="18" charset="0"/>
              </a:rPr>
              <a:t>inverse voltage </a:t>
            </a:r>
            <a:r>
              <a:rPr lang="en-US" sz="2000" dirty="0">
                <a:latin typeface="Times New Roman" panose="02020603050405020304" pitchFamily="18" charset="0"/>
                <a:cs typeface="Times New Roman" panose="02020603050405020304" pitchFamily="18" charset="0"/>
              </a:rPr>
              <a:t>= is the </a:t>
            </a:r>
            <a:r>
              <a:rPr lang="en-US" sz="2000" dirty="0">
                <a:solidFill>
                  <a:srgbClr val="FF0000"/>
                </a:solidFill>
                <a:latin typeface="Times New Roman" panose="02020603050405020304" pitchFamily="18" charset="0"/>
                <a:cs typeface="Times New Roman" panose="02020603050405020304" pitchFamily="18" charset="0"/>
              </a:rPr>
              <a:t>maximum</a:t>
            </a:r>
            <a:r>
              <a:rPr lang="en-US" sz="2000" dirty="0">
                <a:latin typeface="Times New Roman" panose="02020603050405020304" pitchFamily="18" charset="0"/>
                <a:cs typeface="Times New Roman" panose="02020603050405020304" pitchFamily="18" charset="0"/>
              </a:rPr>
              <a:t> voltage that occurs at the peak of each half-cycle of the input voltage when the diode is reverse-biased.</a:t>
            </a:r>
          </a:p>
          <a:p>
            <a:pPr algn="just">
              <a:buFont typeface="Wingdings" panose="05000000000000000000" pitchFamily="2" charset="2"/>
              <a:buChar char="§"/>
            </a:pPr>
            <a:endParaRPr lang="en-US"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The diode must be </a:t>
            </a:r>
            <a:r>
              <a:rPr lang="en-US" sz="2000" b="1" dirty="0">
                <a:latin typeface="Times New Roman" panose="02020603050405020304" pitchFamily="18" charset="0"/>
                <a:cs typeface="Times New Roman" panose="02020603050405020304" pitchFamily="18" charset="0"/>
              </a:rPr>
              <a:t>capable of withstanding </a:t>
            </a:r>
            <a:r>
              <a:rPr lang="en-US" sz="2000" dirty="0">
                <a:latin typeface="Times New Roman" panose="02020603050405020304" pitchFamily="18" charset="0"/>
                <a:cs typeface="Times New Roman" panose="02020603050405020304" pitchFamily="18" charset="0"/>
              </a:rPr>
              <a:t>this amount of voltage.</a:t>
            </a:r>
          </a:p>
          <a:p>
            <a:pPr marL="0" indent="0" algn="just">
              <a:buNone/>
            </a:pPr>
            <a:r>
              <a:rPr lang="en-US" sz="2000" dirty="0">
                <a:latin typeface="Times New Roman" panose="02020603050405020304" pitchFamily="18" charset="0"/>
                <a:cs typeface="Times New Roman" panose="02020603050405020304" pitchFamily="18" charset="0"/>
              </a:rPr>
              <a:t>  </a:t>
            </a:r>
          </a:p>
          <a:p>
            <a:pPr marL="0" indent="0" algn="just">
              <a:buNone/>
            </a:pPr>
            <a:r>
              <a:rPr lang="en-US" sz="2000" dirty="0">
                <a:latin typeface="Times New Roman" panose="02020603050405020304" pitchFamily="18" charset="0"/>
                <a:cs typeface="Times New Roman" panose="02020603050405020304" pitchFamily="18" charset="0"/>
              </a:rPr>
              <a:t>   </a:t>
            </a:r>
          </a:p>
          <a:p>
            <a:pPr marL="0" indent="0" algn="just">
              <a:buNone/>
            </a:pPr>
            <a:endParaRPr lang="en-US" sz="2000" dirty="0">
              <a:latin typeface="Times New Roman" panose="02020603050405020304" pitchFamily="18" charset="0"/>
              <a:cs typeface="Times New Roman" panose="02020603050405020304" pitchFamily="18" charset="0"/>
            </a:endParaRPr>
          </a:p>
          <a:p>
            <a:pPr marL="0" indent="0" algn="just">
              <a:buNone/>
            </a:pPr>
            <a:endParaRPr lang="en-US" sz="2000" dirty="0">
              <a:latin typeface="Times New Roman" panose="02020603050405020304" pitchFamily="18" charset="0"/>
              <a:cs typeface="Times New Roman" panose="02020603050405020304" pitchFamily="18" charset="0"/>
            </a:endParaRPr>
          </a:p>
          <a:p>
            <a:pPr marL="0" indent="0" algn="just">
              <a:buNone/>
            </a:pPr>
            <a:r>
              <a:rPr lang="en-US" sz="2000" b="1" dirty="0">
                <a:latin typeface="Times New Roman" panose="02020603050405020304" pitchFamily="18" charset="0"/>
                <a:cs typeface="Times New Roman" panose="02020603050405020304" pitchFamily="18" charset="0"/>
              </a:rPr>
              <a:t>            Figure 13</a:t>
            </a:r>
          </a:p>
          <a:p>
            <a:pPr marL="0" indent="0" algn="just">
              <a:buNone/>
            </a:pPr>
            <a:endParaRPr lang="en-US"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endParaRPr lang="en-US" sz="2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8011911" y="6402593"/>
            <a:ext cx="554023" cy="365125"/>
          </a:xfrm>
        </p:spPr>
        <p:txBody>
          <a:bodyPr/>
          <a:lstStyle/>
          <a:p>
            <a:fld id="{405F97FB-85A4-49E9-BA53-E68A7A753320}" type="slidenum">
              <a:rPr lang="en-US" smtClean="0"/>
              <a:t>12</a:t>
            </a:fld>
            <a:endParaRPr lang="en-US" dirty="0"/>
          </a:p>
        </p:txBody>
      </p:sp>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2895600" y="2819400"/>
            <a:ext cx="4460240" cy="2915920"/>
          </a:xfrm>
          <a:prstGeom prst="rect">
            <a:avLst/>
          </a:prstGeom>
        </p:spPr>
      </p:pic>
    </p:spTree>
    <p:extLst>
      <p:ext uri="{BB962C8B-B14F-4D97-AF65-F5344CB8AC3E}">
        <p14:creationId xmlns:p14="http://schemas.microsoft.com/office/powerpoint/2010/main" val="1678371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057400"/>
            <a:ext cx="6965245" cy="2895600"/>
          </a:xfrm>
        </p:spPr>
        <p:txBody>
          <a:bodyPr>
            <a:normAutofit fontScale="90000"/>
          </a:bodyPr>
          <a:lstStyle/>
          <a:p>
            <a:r>
              <a:rPr lang="en-US" b="1" dirty="0"/>
              <a:t/>
            </a:r>
            <a:br>
              <a:rPr lang="en-US" b="1" dirty="0"/>
            </a:br>
            <a:r>
              <a:rPr lang="en-US" b="1" dirty="0"/>
              <a:t/>
            </a:r>
            <a:br>
              <a:rPr lang="en-US" b="1" dirty="0"/>
            </a:br>
            <a:r>
              <a:rPr lang="en-US" b="1" dirty="0"/>
              <a:t>Chapter Two </a:t>
            </a:r>
            <a:br>
              <a:rPr lang="en-US" b="1" dirty="0"/>
            </a:br>
            <a:r>
              <a:rPr lang="en-US" b="1" dirty="0"/>
              <a:t>Diode and its Application </a:t>
            </a:r>
            <a:br>
              <a:rPr lang="en-US" b="1" dirty="0"/>
            </a:br>
            <a:r>
              <a:rPr lang="en-US" b="1" dirty="0"/>
              <a:t/>
            </a:r>
            <a:br>
              <a:rPr lang="en-US" b="1" dirty="0"/>
            </a:br>
            <a:r>
              <a:rPr lang="en-US" b="1"/>
              <a:t>Lecture </a:t>
            </a:r>
            <a:r>
              <a:rPr lang="en-US" b="1" dirty="0"/>
              <a:t>4</a:t>
            </a:r>
            <a:r>
              <a:rPr lang="en-US" dirty="0"/>
              <a:t/>
            </a:r>
            <a:br>
              <a:rPr lang="en-US" dirty="0"/>
            </a:br>
            <a:r>
              <a:rPr lang="ar-IQ" dirty="0"/>
              <a:t/>
            </a:r>
            <a:br>
              <a:rPr lang="ar-IQ" dirty="0"/>
            </a:br>
            <a:endParaRPr lang="en-US" dirty="0"/>
          </a:p>
        </p:txBody>
      </p:sp>
      <p:sp>
        <p:nvSpPr>
          <p:cNvPr id="4" name="Slide Number Placeholder 3"/>
          <p:cNvSpPr>
            <a:spLocks noGrp="1"/>
          </p:cNvSpPr>
          <p:nvPr>
            <p:ph type="sldNum" sz="quarter" idx="12"/>
          </p:nvPr>
        </p:nvSpPr>
        <p:spPr/>
        <p:txBody>
          <a:bodyPr/>
          <a:lstStyle/>
          <a:p>
            <a:fld id="{405F97FB-85A4-49E9-BA53-E68A7A753320}" type="slidenum">
              <a:rPr lang="en-US" smtClean="0"/>
              <a:t>2</a:t>
            </a:fld>
            <a:endParaRPr lang="en-US" dirty="0"/>
          </a:p>
        </p:txBody>
      </p:sp>
    </p:spTree>
    <p:extLst>
      <p:ext uri="{BB962C8B-B14F-4D97-AF65-F5344CB8AC3E}">
        <p14:creationId xmlns:p14="http://schemas.microsoft.com/office/powerpoint/2010/main" val="1542056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85800"/>
            <a:ext cx="8001000" cy="5562600"/>
          </a:xfrm>
        </p:spPr>
        <p:txBody>
          <a:bodyPr>
            <a:noAutofit/>
          </a:bodyPr>
          <a:lstStyle/>
          <a:p>
            <a:pPr marL="365760" lvl="1" indent="0" algn="just">
              <a:buNone/>
            </a:pPr>
            <a:r>
              <a:rPr lang="en-US" sz="2400" b="1" dirty="0">
                <a:latin typeface="Times New Roman" panose="02020603050405020304" pitchFamily="18" charset="0"/>
                <a:cs typeface="Times New Roman" panose="02020603050405020304" pitchFamily="18" charset="0"/>
              </a:rPr>
              <a:t>V-I Characteristic for Reverse Bias</a:t>
            </a:r>
          </a:p>
          <a:p>
            <a:pPr marL="365760" lvl="1" indent="0" algn="just">
              <a:buNone/>
            </a:pPr>
            <a:r>
              <a:rPr lang="en-US" sz="2400" dirty="0">
                <a:latin typeface="Times New Roman" panose="02020603050405020304" pitchFamily="18" charset="0"/>
                <a:cs typeface="Times New Roman" panose="02020603050405020304" pitchFamily="18" charset="0"/>
              </a:rPr>
              <a:t>With </a:t>
            </a:r>
            <a:r>
              <a:rPr lang="en-US" sz="2400" b="1" dirty="0">
                <a:latin typeface="Times New Roman" panose="02020603050405020304" pitchFamily="18" charset="0"/>
                <a:cs typeface="Times New Roman" panose="02020603050405020304" pitchFamily="18" charset="0"/>
              </a:rPr>
              <a:t>0 V reverse voltage, </a:t>
            </a:r>
            <a:r>
              <a:rPr lang="en-US" sz="2400" dirty="0">
                <a:latin typeface="Times New Roman" panose="02020603050405020304" pitchFamily="18" charset="0"/>
                <a:cs typeface="Times New Roman" panose="02020603050405020304" pitchFamily="18" charset="0"/>
              </a:rPr>
              <a:t>there is </a:t>
            </a:r>
            <a:r>
              <a:rPr lang="en-US" sz="2400" dirty="0">
                <a:solidFill>
                  <a:srgbClr val="FF0000"/>
                </a:solidFill>
                <a:latin typeface="Times New Roman" panose="02020603050405020304" pitchFamily="18" charset="0"/>
                <a:cs typeface="Times New Roman" panose="02020603050405020304" pitchFamily="18" charset="0"/>
              </a:rPr>
              <a:t>no reverse current</a:t>
            </a:r>
            <a:r>
              <a:rPr lang="en-US" sz="2400" dirty="0">
                <a:latin typeface="Times New Roman" panose="02020603050405020304" pitchFamily="18" charset="0"/>
                <a:cs typeface="Times New Roman" panose="02020603050405020304" pitchFamily="18" charset="0"/>
              </a:rPr>
              <a:t>.</a:t>
            </a:r>
            <a:endParaRPr lang="ar-IQ" sz="2400" dirty="0">
              <a:latin typeface="Times New Roman" panose="02020603050405020304" pitchFamily="18" charset="0"/>
              <a:cs typeface="Times New Roman" panose="02020603050405020304" pitchFamily="18" charset="0"/>
            </a:endParaRPr>
          </a:p>
          <a:p>
            <a:pPr marL="365760" lvl="1" indent="0" algn="just">
              <a:buNone/>
            </a:pPr>
            <a:r>
              <a:rPr lang="en-US" sz="2400" dirty="0">
                <a:latin typeface="Times New Roman" panose="02020603050405020304" pitchFamily="18" charset="0"/>
                <a:cs typeface="Times New Roman" panose="02020603050405020304" pitchFamily="18" charset="0"/>
              </a:rPr>
              <a:t>There is </a:t>
            </a:r>
            <a:r>
              <a:rPr lang="en-US" sz="2400" b="1" dirty="0">
                <a:solidFill>
                  <a:srgbClr val="FF0000"/>
                </a:solidFill>
                <a:latin typeface="Times New Roman" panose="02020603050405020304" pitchFamily="18" charset="0"/>
                <a:cs typeface="Times New Roman" panose="02020603050405020304" pitchFamily="18" charset="0"/>
              </a:rPr>
              <a:t>only</a:t>
            </a:r>
            <a:r>
              <a:rPr lang="en-US" sz="2400" dirty="0">
                <a:latin typeface="Times New Roman" panose="02020603050405020304" pitchFamily="18" charset="0"/>
                <a:cs typeface="Times New Roman" panose="02020603050405020304" pitchFamily="18" charset="0"/>
              </a:rPr>
              <a:t> a </a:t>
            </a:r>
            <a:r>
              <a:rPr lang="en-US" sz="2400" b="1" dirty="0">
                <a:latin typeface="Times New Roman" panose="02020603050405020304" pitchFamily="18" charset="0"/>
                <a:cs typeface="Times New Roman" panose="02020603050405020304" pitchFamily="18" charset="0"/>
              </a:rPr>
              <a:t>small current through the junction </a:t>
            </a:r>
            <a:r>
              <a:rPr lang="en-US" sz="2400" dirty="0">
                <a:latin typeface="Times New Roman" panose="02020603050405020304" pitchFamily="18" charset="0"/>
                <a:cs typeface="Times New Roman" panose="02020603050405020304" pitchFamily="18" charset="0"/>
              </a:rPr>
              <a:t>as the </a:t>
            </a:r>
            <a:r>
              <a:rPr lang="en-US" sz="2400" dirty="0">
                <a:solidFill>
                  <a:srgbClr val="FF0000"/>
                </a:solidFill>
                <a:latin typeface="Times New Roman" panose="02020603050405020304" pitchFamily="18" charset="0"/>
                <a:cs typeface="Times New Roman" panose="02020603050405020304" pitchFamily="18" charset="0"/>
              </a:rPr>
              <a:t>reverse voltage increases</a:t>
            </a:r>
            <a:r>
              <a:rPr lang="en-US" sz="2400" dirty="0">
                <a:latin typeface="Times New Roman" panose="02020603050405020304" pitchFamily="18" charset="0"/>
                <a:cs typeface="Times New Roman" panose="02020603050405020304" pitchFamily="18" charset="0"/>
              </a:rPr>
              <a:t>. </a:t>
            </a:r>
          </a:p>
          <a:p>
            <a:pPr marL="365760" lvl="1" indent="0" algn="just">
              <a:buNone/>
            </a:pPr>
            <a:endParaRPr lang="en-US" sz="2400" dirty="0">
              <a:latin typeface="Times New Roman" panose="02020603050405020304" pitchFamily="18" charset="0"/>
              <a:cs typeface="Times New Roman" panose="02020603050405020304" pitchFamily="18" charset="0"/>
            </a:endParaRPr>
          </a:p>
          <a:p>
            <a:pPr marL="365760" lvl="1" indent="0" algn="just">
              <a:buNone/>
            </a:pPr>
            <a:r>
              <a:rPr lang="en-US" sz="2400" b="1" dirty="0">
                <a:latin typeface="Times New Roman" panose="02020603050405020304" pitchFamily="18" charset="0"/>
                <a:cs typeface="Times New Roman" panose="02020603050405020304" pitchFamily="18" charset="0"/>
              </a:rPr>
              <a:t>At a point</a:t>
            </a:r>
            <a:r>
              <a:rPr lang="en-US" sz="2400" dirty="0">
                <a:latin typeface="Times New Roman" panose="02020603050405020304" pitchFamily="18" charset="0"/>
                <a:cs typeface="Times New Roman" panose="02020603050405020304" pitchFamily="18" charset="0"/>
              </a:rPr>
              <a:t>, the </a:t>
            </a:r>
            <a:r>
              <a:rPr lang="en-US" sz="2400" b="1" dirty="0">
                <a:latin typeface="Times New Roman" panose="02020603050405020304" pitchFamily="18" charset="0"/>
                <a:cs typeface="Times New Roman" panose="02020603050405020304" pitchFamily="18" charset="0"/>
              </a:rPr>
              <a:t>reverse current </a:t>
            </a:r>
            <a:r>
              <a:rPr lang="en-US" sz="2400" dirty="0">
                <a:solidFill>
                  <a:srgbClr val="FF0000"/>
                </a:solidFill>
                <a:latin typeface="Times New Roman" panose="02020603050405020304" pitchFamily="18" charset="0"/>
                <a:cs typeface="Times New Roman" panose="02020603050405020304" pitchFamily="18" charset="0"/>
              </a:rPr>
              <a:t>shoots up </a:t>
            </a:r>
            <a:r>
              <a:rPr lang="en-US" sz="2400" dirty="0">
                <a:latin typeface="Times New Roman" panose="02020603050405020304" pitchFamily="18" charset="0"/>
                <a:cs typeface="Times New Roman" panose="02020603050405020304" pitchFamily="18" charset="0"/>
              </a:rPr>
              <a:t>with the diode’s breakdown. The voltage is called the </a:t>
            </a:r>
            <a:r>
              <a:rPr lang="en-US" sz="2400" b="1" dirty="0">
                <a:latin typeface="Times New Roman" panose="02020603050405020304" pitchFamily="18" charset="0"/>
                <a:cs typeface="Times New Roman" panose="02020603050405020304" pitchFamily="18" charset="0"/>
              </a:rPr>
              <a:t>breakdown voltage</a:t>
            </a:r>
            <a:r>
              <a:rPr lang="en-US" sz="2400" dirty="0">
                <a:latin typeface="Times New Roman" panose="02020603050405020304" pitchFamily="18" charset="0"/>
                <a:cs typeface="Times New Roman" panose="02020603050405020304" pitchFamily="18" charset="0"/>
              </a:rPr>
              <a:t>. </a:t>
            </a:r>
          </a:p>
          <a:p>
            <a:pPr marL="365760" lvl="1" indent="0" algn="just">
              <a:buNone/>
            </a:pPr>
            <a:r>
              <a:rPr lang="en-US" sz="2400" dirty="0">
                <a:latin typeface="Times New Roman" panose="02020603050405020304" pitchFamily="18" charset="0"/>
                <a:cs typeface="Times New Roman" panose="02020603050405020304" pitchFamily="18" charset="0"/>
              </a:rPr>
              <a:t>This is </a:t>
            </a:r>
            <a:r>
              <a:rPr lang="en-US" sz="2400" dirty="0">
                <a:solidFill>
                  <a:srgbClr val="FF0000"/>
                </a:solidFill>
                <a:latin typeface="Times New Roman" panose="02020603050405020304" pitchFamily="18" charset="0"/>
                <a:cs typeface="Times New Roman" panose="02020603050405020304" pitchFamily="18" charset="0"/>
              </a:rPr>
              <a:t>not a normal mode of operation</a:t>
            </a:r>
            <a:r>
              <a:rPr lang="en-US" sz="2400" dirty="0">
                <a:latin typeface="Times New Roman" panose="02020603050405020304" pitchFamily="18" charset="0"/>
                <a:cs typeface="Times New Roman" panose="02020603050405020304" pitchFamily="18" charset="0"/>
              </a:rPr>
              <a:t>. </a:t>
            </a:r>
          </a:p>
          <a:p>
            <a:pPr marL="365760" lvl="1" indent="0" algn="just">
              <a:buNone/>
            </a:pPr>
            <a:endParaRPr lang="en-US" sz="2400" dirty="0">
              <a:latin typeface="Times New Roman" panose="02020603050405020304" pitchFamily="18" charset="0"/>
              <a:cs typeface="Times New Roman" panose="02020603050405020304" pitchFamily="18" charset="0"/>
            </a:endParaRPr>
          </a:p>
          <a:p>
            <a:pPr marL="365760" lvl="1" indent="0" algn="just">
              <a:buNone/>
            </a:pPr>
            <a:r>
              <a:rPr lang="en-US" sz="2400" b="1" dirty="0">
                <a:latin typeface="Times New Roman" panose="02020603050405020304" pitchFamily="18" charset="0"/>
                <a:cs typeface="Times New Roman" panose="02020603050405020304" pitchFamily="18" charset="0"/>
              </a:rPr>
              <a:t>After this point, </a:t>
            </a:r>
            <a:r>
              <a:rPr lang="en-US" sz="2400" dirty="0">
                <a:latin typeface="Times New Roman" panose="02020603050405020304" pitchFamily="18" charset="0"/>
                <a:cs typeface="Times New Roman" panose="02020603050405020304" pitchFamily="18" charset="0"/>
              </a:rPr>
              <a:t>the </a:t>
            </a:r>
            <a:r>
              <a:rPr lang="en-US" sz="2400" b="1" dirty="0">
                <a:latin typeface="Times New Roman" panose="02020603050405020304" pitchFamily="18" charset="0"/>
                <a:cs typeface="Times New Roman" panose="02020603050405020304" pitchFamily="18" charset="0"/>
              </a:rPr>
              <a:t>reverse voltage remains approximately V</a:t>
            </a:r>
            <a:r>
              <a:rPr lang="en-US" sz="2400" b="1" baseline="-25000" dirty="0">
                <a:latin typeface="Times New Roman" panose="02020603050405020304" pitchFamily="18" charset="0"/>
                <a:cs typeface="Times New Roman" panose="02020603050405020304" pitchFamily="18" charset="0"/>
              </a:rPr>
              <a:t>BR,</a:t>
            </a:r>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but</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IR increases rapidly</a:t>
            </a:r>
            <a:r>
              <a:rPr lang="en-US" sz="2400" dirty="0">
                <a:latin typeface="Times New Roman" panose="02020603050405020304" pitchFamily="18" charset="0"/>
                <a:cs typeface="Times New Roman" panose="02020603050405020304" pitchFamily="18" charset="0"/>
              </a:rPr>
              <a:t>. </a:t>
            </a:r>
          </a:p>
          <a:p>
            <a:pPr marL="365760" lvl="1" indent="0" algn="just">
              <a:buNone/>
            </a:pPr>
            <a:r>
              <a:rPr lang="en-US" sz="2400" b="1" dirty="0">
                <a:latin typeface="Times New Roman" panose="02020603050405020304" pitchFamily="18" charset="0"/>
                <a:cs typeface="Times New Roman" panose="02020603050405020304" pitchFamily="18" charset="0"/>
              </a:rPr>
              <a:t>Break-down voltage</a:t>
            </a:r>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depends</a:t>
            </a:r>
            <a:r>
              <a:rPr lang="en-US" sz="2400" dirty="0">
                <a:latin typeface="Times New Roman" panose="02020603050405020304" pitchFamily="18" charset="0"/>
                <a:cs typeface="Times New Roman" panose="02020603050405020304" pitchFamily="18" charset="0"/>
              </a:rPr>
              <a:t> on the </a:t>
            </a:r>
            <a:r>
              <a:rPr lang="en-US" sz="2400" b="1" dirty="0">
                <a:latin typeface="Times New Roman" panose="02020603050405020304" pitchFamily="18" charset="0"/>
                <a:cs typeface="Times New Roman" panose="02020603050405020304" pitchFamily="18" charset="0"/>
              </a:rPr>
              <a:t>doping level</a:t>
            </a:r>
            <a:r>
              <a:rPr lang="en-US" sz="2400" dirty="0">
                <a:latin typeface="Times New Roman" panose="02020603050405020304" pitchFamily="18" charset="0"/>
                <a:cs typeface="Times New Roman" panose="02020603050405020304" pitchFamily="18" charset="0"/>
              </a:rPr>
              <a:t>, set by the manufacturer. </a:t>
            </a:r>
          </a:p>
          <a:p>
            <a:pPr marL="365760" lvl="1" indent="0" algn="just">
              <a:buNone/>
            </a:pP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05F97FB-85A4-49E9-BA53-E68A7A753320}" type="slidenum">
              <a:rPr lang="en-US" smtClean="0"/>
              <a:t>3</a:t>
            </a:fld>
            <a:endParaRPr lang="en-US" dirty="0"/>
          </a:p>
        </p:txBody>
      </p:sp>
    </p:spTree>
    <p:extLst>
      <p:ext uri="{BB962C8B-B14F-4D97-AF65-F5344CB8AC3E}">
        <p14:creationId xmlns:p14="http://schemas.microsoft.com/office/powerpoint/2010/main" val="1599370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85800"/>
            <a:ext cx="7543800" cy="5562600"/>
          </a:xfrm>
        </p:spPr>
        <p:txBody>
          <a:bodyPr>
            <a:noAutofit/>
          </a:bodyPr>
          <a:lstStyle/>
          <a:p>
            <a:pPr marL="365760" lvl="1" indent="0" algn="just">
              <a:buNone/>
            </a:pPr>
            <a:r>
              <a:rPr lang="en-US" sz="2000" dirty="0">
                <a:latin typeface="Times New Roman" panose="02020603050405020304" pitchFamily="18" charset="0"/>
                <a:cs typeface="Times New Roman" panose="02020603050405020304" pitchFamily="18" charset="0"/>
              </a:rPr>
              <a:t>Combine the curves for both forward bias and reverse bias, and you have the </a:t>
            </a:r>
            <a:r>
              <a:rPr lang="en-US" sz="2000" b="1" dirty="0">
                <a:latin typeface="Times New Roman" panose="02020603050405020304" pitchFamily="18" charset="0"/>
                <a:cs typeface="Times New Roman" panose="02020603050405020304" pitchFamily="18" charset="0"/>
              </a:rPr>
              <a:t>complete V-I characteristic </a:t>
            </a:r>
            <a:r>
              <a:rPr lang="en-US" sz="2000" dirty="0">
                <a:latin typeface="Times New Roman" panose="02020603050405020304" pitchFamily="18" charset="0"/>
                <a:cs typeface="Times New Roman" panose="02020603050405020304" pitchFamily="18" charset="0"/>
              </a:rPr>
              <a:t>curve for a diode, as shown in Figure 6.</a:t>
            </a:r>
          </a:p>
          <a:p>
            <a:pPr marL="365760" lvl="1" indent="0" algn="just">
              <a:buNone/>
            </a:pPr>
            <a:endParaRPr lang="en-US" sz="2000" dirty="0">
              <a:latin typeface="Times New Roman" panose="02020603050405020304" pitchFamily="18" charset="0"/>
              <a:cs typeface="Times New Roman" panose="02020603050405020304" pitchFamily="18" charset="0"/>
            </a:endParaRPr>
          </a:p>
          <a:p>
            <a:pPr marL="365760" lvl="1" indent="0" algn="just">
              <a:buNone/>
            </a:pPr>
            <a:endParaRPr lang="en-US" sz="2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05F97FB-85A4-49E9-BA53-E68A7A753320}" type="slidenum">
              <a:rPr lang="en-US" smtClean="0"/>
              <a:t>4</a:t>
            </a:fld>
            <a:endParaRPr lang="en-US" dirty="0"/>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552700" y="1676400"/>
            <a:ext cx="4114799" cy="3429000"/>
          </a:xfrm>
          <a:prstGeom prst="rect">
            <a:avLst/>
          </a:prstGeom>
        </p:spPr>
      </p:pic>
    </p:spTree>
    <p:extLst>
      <p:ext uri="{BB962C8B-B14F-4D97-AF65-F5344CB8AC3E}">
        <p14:creationId xmlns:p14="http://schemas.microsoft.com/office/powerpoint/2010/main" val="2705992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11676"/>
            <a:ext cx="7772400" cy="5712923"/>
          </a:xfrm>
        </p:spPr>
        <p:txBody>
          <a:bodyPr>
            <a:noAutofit/>
          </a:bodyPr>
          <a:lstStyle/>
          <a:p>
            <a:pPr algn="just">
              <a:buFont typeface="Wingdings" panose="05000000000000000000" pitchFamily="2" charset="2"/>
              <a:buChar char="§"/>
            </a:pPr>
            <a:r>
              <a:rPr lang="en-US" sz="1900" b="1" dirty="0">
                <a:solidFill>
                  <a:srgbClr val="FF0000"/>
                </a:solidFill>
                <a:latin typeface="Times New Roman" panose="02020603050405020304" pitchFamily="18" charset="0"/>
                <a:cs typeface="Times New Roman" panose="02020603050405020304" pitchFamily="18" charset="0"/>
              </a:rPr>
              <a:t>Diode models</a:t>
            </a:r>
          </a:p>
          <a:p>
            <a:pPr marL="0" indent="0" algn="just">
              <a:buNone/>
            </a:pPr>
            <a:r>
              <a:rPr lang="en-US" sz="1900" b="1" dirty="0">
                <a:latin typeface="Times New Roman" panose="02020603050405020304" pitchFamily="18" charset="0"/>
                <a:cs typeface="Times New Roman" panose="02020603050405020304" pitchFamily="18" charset="0"/>
              </a:rPr>
              <a:t>A- The </a:t>
            </a:r>
            <a:r>
              <a:rPr lang="en-US" sz="1900" b="1" dirty="0">
                <a:solidFill>
                  <a:srgbClr val="FF0000"/>
                </a:solidFill>
                <a:latin typeface="Times New Roman" panose="02020603050405020304" pitchFamily="18" charset="0"/>
                <a:cs typeface="Times New Roman" panose="02020603050405020304" pitchFamily="18" charset="0"/>
              </a:rPr>
              <a:t>Ideal</a:t>
            </a:r>
            <a:r>
              <a:rPr lang="en-US" sz="1900" b="1" dirty="0">
                <a:latin typeface="Times New Roman" panose="02020603050405020304" pitchFamily="18" charset="0"/>
                <a:cs typeface="Times New Roman" panose="02020603050405020304" pitchFamily="18" charset="0"/>
              </a:rPr>
              <a:t> Diode Mode</a:t>
            </a:r>
          </a:p>
          <a:p>
            <a:pPr marL="0" indent="0" algn="just">
              <a:buNone/>
            </a:pPr>
            <a:r>
              <a:rPr lang="en-US" sz="1900" dirty="0">
                <a:latin typeface="Times New Roman" panose="02020603050405020304" pitchFamily="18" charset="0"/>
                <a:cs typeface="Times New Roman" panose="02020603050405020304" pitchFamily="18" charset="0"/>
              </a:rPr>
              <a:t>1- When the diode is </a:t>
            </a:r>
            <a:r>
              <a:rPr lang="en-US" sz="1900" b="1" dirty="0">
                <a:solidFill>
                  <a:srgbClr val="FF0000"/>
                </a:solidFill>
                <a:latin typeface="Times New Roman" panose="02020603050405020304" pitchFamily="18" charset="0"/>
                <a:cs typeface="Times New Roman" panose="02020603050405020304" pitchFamily="18" charset="0"/>
              </a:rPr>
              <a:t>forward-biased</a:t>
            </a:r>
            <a:r>
              <a:rPr lang="en-US" sz="1900" dirty="0">
                <a:latin typeface="Times New Roman" panose="02020603050405020304" pitchFamily="18" charset="0"/>
                <a:cs typeface="Times New Roman" panose="02020603050405020304" pitchFamily="18" charset="0"/>
              </a:rPr>
              <a:t>, it ideally acts like a </a:t>
            </a:r>
            <a:r>
              <a:rPr lang="en-US" sz="1900" b="1" dirty="0">
                <a:solidFill>
                  <a:srgbClr val="FF0000"/>
                </a:solidFill>
                <a:latin typeface="Times New Roman" panose="02020603050405020304" pitchFamily="18" charset="0"/>
                <a:cs typeface="Times New Roman" panose="02020603050405020304" pitchFamily="18" charset="0"/>
              </a:rPr>
              <a:t>closed (on) switch</a:t>
            </a:r>
            <a:r>
              <a:rPr lang="en-US" sz="1900" dirty="0">
                <a:latin typeface="Times New Roman" panose="02020603050405020304" pitchFamily="18" charset="0"/>
                <a:cs typeface="Times New Roman" panose="02020603050405020304" pitchFamily="18" charset="0"/>
              </a:rPr>
              <a:t>, as shown in Figure 7. </a:t>
            </a:r>
          </a:p>
          <a:p>
            <a:pPr marL="0" indent="0" algn="just">
              <a:buNone/>
            </a:pPr>
            <a:r>
              <a:rPr lang="en-US" sz="1900" dirty="0">
                <a:latin typeface="Times New Roman" panose="02020603050405020304" pitchFamily="18" charset="0"/>
                <a:cs typeface="Times New Roman" panose="02020603050405020304" pitchFamily="18" charset="0"/>
              </a:rPr>
              <a:t>2- When the diode is </a:t>
            </a:r>
            <a:r>
              <a:rPr lang="en-US" sz="1900" b="1" dirty="0">
                <a:solidFill>
                  <a:srgbClr val="FF0000"/>
                </a:solidFill>
                <a:latin typeface="Times New Roman" panose="02020603050405020304" pitchFamily="18" charset="0"/>
                <a:cs typeface="Times New Roman" panose="02020603050405020304" pitchFamily="18" charset="0"/>
              </a:rPr>
              <a:t>reverse-biased</a:t>
            </a:r>
            <a:r>
              <a:rPr lang="en-US" sz="1900" dirty="0">
                <a:latin typeface="Times New Roman" panose="02020603050405020304" pitchFamily="18" charset="0"/>
                <a:cs typeface="Times New Roman" panose="02020603050405020304" pitchFamily="18" charset="0"/>
              </a:rPr>
              <a:t> ideally acts like an </a:t>
            </a:r>
            <a:r>
              <a:rPr lang="en-US" sz="1900" b="1" dirty="0">
                <a:solidFill>
                  <a:srgbClr val="FF0000"/>
                </a:solidFill>
                <a:latin typeface="Times New Roman" panose="02020603050405020304" pitchFamily="18" charset="0"/>
                <a:cs typeface="Times New Roman" panose="02020603050405020304" pitchFamily="18" charset="0"/>
              </a:rPr>
              <a:t>open (off) switch</a:t>
            </a:r>
            <a:r>
              <a:rPr lang="en-US" sz="1900" dirty="0">
                <a:latin typeface="Times New Roman" panose="02020603050405020304" pitchFamily="18" charset="0"/>
                <a:cs typeface="Times New Roman" panose="02020603050405020304" pitchFamily="18" charset="0"/>
              </a:rPr>
              <a:t>, as shown in part (</a:t>
            </a:r>
            <a:r>
              <a:rPr lang="en-US" sz="1900" b="1" dirty="0">
                <a:solidFill>
                  <a:srgbClr val="FF0000"/>
                </a:solidFill>
                <a:latin typeface="Times New Roman" panose="02020603050405020304" pitchFamily="18" charset="0"/>
                <a:cs typeface="Times New Roman" panose="02020603050405020304" pitchFamily="18" charset="0"/>
              </a:rPr>
              <a:t>b</a:t>
            </a:r>
            <a:r>
              <a:rPr lang="en-US" sz="1900" dirty="0">
                <a:latin typeface="Times New Roman" panose="02020603050405020304" pitchFamily="18" charset="0"/>
                <a:cs typeface="Times New Roman" panose="02020603050405020304" pitchFamily="18" charset="0"/>
              </a:rPr>
              <a:t>). </a:t>
            </a:r>
          </a:p>
          <a:p>
            <a:pPr marL="0" indent="0" algn="just">
              <a:buNone/>
            </a:pPr>
            <a:r>
              <a:rPr lang="en-US" sz="1900" dirty="0">
                <a:latin typeface="Times New Roman" panose="02020603050405020304" pitchFamily="18" charset="0"/>
                <a:cs typeface="Times New Roman" panose="02020603050405020304" pitchFamily="18" charset="0"/>
              </a:rPr>
              <a:t>The barrier potential, the </a:t>
            </a:r>
            <a:r>
              <a:rPr lang="en-US" sz="1900" b="1" dirty="0">
                <a:latin typeface="Times New Roman" panose="02020603050405020304" pitchFamily="18" charset="0"/>
                <a:cs typeface="Times New Roman" panose="02020603050405020304" pitchFamily="18" charset="0"/>
              </a:rPr>
              <a:t>forward dynamic resistance</a:t>
            </a:r>
            <a:r>
              <a:rPr lang="en-US" sz="1900" dirty="0">
                <a:latin typeface="Times New Roman" panose="02020603050405020304" pitchFamily="18" charset="0"/>
                <a:cs typeface="Times New Roman" panose="02020603050405020304" pitchFamily="18" charset="0"/>
              </a:rPr>
              <a:t>, and the </a:t>
            </a:r>
            <a:r>
              <a:rPr lang="en-US" sz="1900" b="1" dirty="0">
                <a:latin typeface="Times New Roman" panose="02020603050405020304" pitchFamily="18" charset="0"/>
                <a:cs typeface="Times New Roman" panose="02020603050405020304" pitchFamily="18" charset="0"/>
              </a:rPr>
              <a:t>reverse current </a:t>
            </a:r>
            <a:r>
              <a:rPr lang="en-US" sz="1900" dirty="0">
                <a:latin typeface="Times New Roman" panose="02020603050405020304" pitchFamily="18" charset="0"/>
                <a:cs typeface="Times New Roman" panose="02020603050405020304" pitchFamily="18" charset="0"/>
              </a:rPr>
              <a:t>are </a:t>
            </a:r>
            <a:r>
              <a:rPr lang="en-US" sz="1900" b="1" dirty="0">
                <a:solidFill>
                  <a:srgbClr val="FF0000"/>
                </a:solidFill>
                <a:latin typeface="Times New Roman" panose="02020603050405020304" pitchFamily="18" charset="0"/>
                <a:cs typeface="Times New Roman" panose="02020603050405020304" pitchFamily="18" charset="0"/>
              </a:rPr>
              <a:t>neglected</a:t>
            </a:r>
            <a:r>
              <a:rPr lang="en-US" sz="1900" dirty="0">
                <a:latin typeface="Times New Roman" panose="02020603050405020304" pitchFamily="18" charset="0"/>
                <a:cs typeface="Times New Roman" panose="02020603050405020304" pitchFamily="18" charset="0"/>
              </a:rPr>
              <a:t>. </a:t>
            </a:r>
          </a:p>
          <a:p>
            <a:pPr marL="0" indent="0" algn="just">
              <a:buNone/>
            </a:pPr>
            <a:r>
              <a:rPr lang="en-US" sz="1900" dirty="0">
                <a:latin typeface="Times New Roman" panose="02020603050405020304" pitchFamily="18" charset="0"/>
                <a:cs typeface="Times New Roman" panose="02020603050405020304" pitchFamily="18" charset="0"/>
              </a:rPr>
              <a:t>In Figure 7c, the ideal V-I characteristic curve graphically depicts the ideal diode operation.</a:t>
            </a:r>
          </a:p>
          <a:p>
            <a:pPr marL="0" indent="0" algn="just">
              <a:buNone/>
            </a:pPr>
            <a:endParaRPr lang="en-US" sz="19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8382000" y="6477000"/>
            <a:ext cx="554023" cy="365125"/>
          </a:xfrm>
        </p:spPr>
        <p:txBody>
          <a:bodyPr/>
          <a:lstStyle/>
          <a:p>
            <a:fld id="{405F97FB-85A4-49E9-BA53-E68A7A753320}" type="slidenum">
              <a:rPr lang="en-US" smtClean="0">
                <a:solidFill>
                  <a:schemeClr val="bg1"/>
                </a:solidFill>
              </a:rPr>
              <a:t>5</a:t>
            </a:fld>
            <a:endParaRPr lang="en-US" dirty="0">
              <a:solidFill>
                <a:schemeClr val="bg1"/>
              </a:solidFill>
            </a:endParaRPr>
          </a:p>
        </p:txBody>
      </p:sp>
      <p:pic>
        <p:nvPicPr>
          <p:cNvPr id="5" name="Picture 4"/>
          <p:cNvPicPr/>
          <p:nvPr/>
        </p:nvPicPr>
        <p:blipFill rotWithShape="1">
          <a:blip r:embed="rId2">
            <a:extLst>
              <a:ext uri="{28A0092B-C50C-407E-A947-70E740481C1C}">
                <a14:useLocalDpi xmlns:a14="http://schemas.microsoft.com/office/drawing/2010/main" val="0"/>
              </a:ext>
            </a:extLst>
          </a:blip>
          <a:srcRect l="3696" t="1652"/>
          <a:stretch/>
        </p:blipFill>
        <p:spPr bwMode="auto">
          <a:xfrm>
            <a:off x="2667000" y="3733800"/>
            <a:ext cx="4079240" cy="24828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78981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685800"/>
            <a:ext cx="7620000" cy="5638800"/>
          </a:xfrm>
        </p:spPr>
        <p:txBody>
          <a:bodyPr>
            <a:normAutofit/>
          </a:bodyPr>
          <a:lstStyle/>
          <a:p>
            <a:pPr marL="0" indent="0" algn="just">
              <a:buNone/>
            </a:pPr>
            <a:r>
              <a:rPr lang="en-US" sz="2000" b="1" dirty="0">
                <a:latin typeface="Times New Roman" panose="02020603050405020304" pitchFamily="18" charset="0"/>
                <a:cs typeface="Times New Roman" panose="02020603050405020304" pitchFamily="18" charset="0"/>
              </a:rPr>
              <a:t>B- The </a:t>
            </a:r>
            <a:r>
              <a:rPr lang="en-US" sz="2000" b="1" dirty="0">
                <a:solidFill>
                  <a:srgbClr val="FF0000"/>
                </a:solidFill>
                <a:latin typeface="Times New Roman" panose="02020603050405020304" pitchFamily="18" charset="0"/>
                <a:cs typeface="Times New Roman" panose="02020603050405020304" pitchFamily="18" charset="0"/>
              </a:rPr>
              <a:t>Practical</a:t>
            </a:r>
            <a:r>
              <a:rPr lang="en-US" sz="2000" b="1" dirty="0">
                <a:latin typeface="Times New Roman" panose="02020603050405020304" pitchFamily="18" charset="0"/>
                <a:cs typeface="Times New Roman" panose="02020603050405020304" pitchFamily="18" charset="0"/>
              </a:rPr>
              <a:t> Diode Model</a:t>
            </a:r>
          </a:p>
          <a:p>
            <a:pPr algn="just">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The </a:t>
            </a:r>
            <a:r>
              <a:rPr lang="en-US" sz="2000" b="1" dirty="0">
                <a:latin typeface="Times New Roman" panose="02020603050405020304" pitchFamily="18" charset="0"/>
                <a:cs typeface="Times New Roman" panose="02020603050405020304" pitchFamily="18" charset="0"/>
              </a:rPr>
              <a:t>practical model </a:t>
            </a:r>
            <a:r>
              <a:rPr lang="en-US" sz="2000" dirty="0">
                <a:latin typeface="Times New Roman" panose="02020603050405020304" pitchFamily="18" charset="0"/>
                <a:cs typeface="Times New Roman" panose="02020603050405020304" pitchFamily="18" charset="0"/>
              </a:rPr>
              <a:t>includes the </a:t>
            </a:r>
            <a:r>
              <a:rPr lang="en-US" sz="2000" b="1" dirty="0">
                <a:latin typeface="Times New Roman" panose="02020603050405020304" pitchFamily="18" charset="0"/>
                <a:cs typeface="Times New Roman" panose="02020603050405020304" pitchFamily="18" charset="0"/>
              </a:rPr>
              <a:t>barrier potential</a:t>
            </a:r>
            <a:r>
              <a:rPr lang="en-US" sz="2000" dirty="0">
                <a:latin typeface="Times New Roman" panose="02020603050405020304" pitchFamily="18" charset="0"/>
                <a:cs typeface="Times New Roman" panose="02020603050405020304" pitchFamily="18" charset="0"/>
              </a:rPr>
              <a:t>. The characteristic curve for the practical diode model is shown in Figure 8c.</a:t>
            </a:r>
          </a:p>
          <a:p>
            <a:pPr algn="just">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 Since the </a:t>
            </a:r>
            <a:r>
              <a:rPr lang="en-US" sz="2000" b="1" dirty="0">
                <a:latin typeface="Times New Roman" panose="02020603050405020304" pitchFamily="18" charset="0"/>
                <a:cs typeface="Times New Roman" panose="02020603050405020304" pitchFamily="18" charset="0"/>
              </a:rPr>
              <a:t>barrier potential </a:t>
            </a:r>
            <a:r>
              <a:rPr lang="en-US" sz="2000" dirty="0">
                <a:latin typeface="Times New Roman" panose="02020603050405020304" pitchFamily="18" charset="0"/>
                <a:cs typeface="Times New Roman" panose="02020603050405020304" pitchFamily="18" charset="0"/>
              </a:rPr>
              <a:t>is included and </a:t>
            </a:r>
            <a:r>
              <a:rPr lang="en-US" sz="2000" b="1" dirty="0">
                <a:latin typeface="Times New Roman" panose="02020603050405020304" pitchFamily="18" charset="0"/>
                <a:cs typeface="Times New Roman" panose="02020603050405020304" pitchFamily="18" charset="0"/>
              </a:rPr>
              <a:t>the dynamic resistance is neglected</a:t>
            </a:r>
            <a:r>
              <a:rPr lang="en-US" sz="2000" dirty="0">
                <a:latin typeface="Times New Roman" panose="02020603050405020304" pitchFamily="18" charset="0"/>
                <a:cs typeface="Times New Roman" panose="02020603050405020304" pitchFamily="18" charset="0"/>
              </a:rPr>
              <a:t>, the diode is assumed to have a voltage across it when forward-biased, as indicated by the curve to the right of the origin.</a:t>
            </a:r>
            <a:endParaRPr lang="ar-IQ"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The </a:t>
            </a:r>
            <a:r>
              <a:rPr lang="en-US" sz="2000" b="1" dirty="0">
                <a:latin typeface="Times New Roman" panose="02020603050405020304" pitchFamily="18" charset="0"/>
                <a:cs typeface="Times New Roman" panose="02020603050405020304" pitchFamily="18" charset="0"/>
              </a:rPr>
              <a:t>practical model</a:t>
            </a:r>
            <a:r>
              <a:rPr lang="en-US" sz="2000" dirty="0">
                <a:latin typeface="Times New Roman" panose="02020603050405020304" pitchFamily="18" charset="0"/>
                <a:cs typeface="Times New Roman" panose="02020603050405020304" pitchFamily="18" charset="0"/>
              </a:rPr>
              <a:t> is useful in </a:t>
            </a:r>
            <a:r>
              <a:rPr lang="en-US" sz="2000" b="1" dirty="0">
                <a:latin typeface="Times New Roman" panose="02020603050405020304" pitchFamily="18" charset="0"/>
                <a:cs typeface="Times New Roman" panose="02020603050405020304" pitchFamily="18" charset="0"/>
              </a:rPr>
              <a:t>lower-voltage circuits </a:t>
            </a:r>
            <a:r>
              <a:rPr lang="en-US" sz="2000" dirty="0">
                <a:latin typeface="Times New Roman" panose="02020603050405020304" pitchFamily="18" charset="0"/>
                <a:cs typeface="Times New Roman" panose="02020603050405020304" pitchFamily="18" charset="0"/>
              </a:rPr>
              <a:t>and </a:t>
            </a:r>
            <a:r>
              <a:rPr lang="en-US" sz="2000" b="1" dirty="0">
                <a:latin typeface="Times New Roman" panose="02020603050405020304" pitchFamily="18" charset="0"/>
                <a:cs typeface="Times New Roman" panose="02020603050405020304" pitchFamily="18" charset="0"/>
              </a:rPr>
              <a:t>designing basic diode </a:t>
            </a:r>
            <a:r>
              <a:rPr lang="en-US" sz="2000" dirty="0">
                <a:latin typeface="Times New Roman" panose="02020603050405020304" pitchFamily="18" charset="0"/>
                <a:cs typeface="Times New Roman" panose="02020603050405020304" pitchFamily="18" charset="0"/>
              </a:rPr>
              <a:t>circuits. The </a:t>
            </a:r>
            <a:r>
              <a:rPr lang="en-US" sz="2000" b="1" dirty="0">
                <a:latin typeface="Times New Roman" panose="02020603050405020304" pitchFamily="18" charset="0"/>
                <a:cs typeface="Times New Roman" panose="02020603050405020304" pitchFamily="18" charset="0"/>
              </a:rPr>
              <a:t>forward current </a:t>
            </a:r>
            <a:r>
              <a:rPr lang="en-US" sz="2000" dirty="0">
                <a:latin typeface="Times New Roman" panose="02020603050405020304" pitchFamily="18" charset="0"/>
                <a:cs typeface="Times New Roman" panose="02020603050405020304" pitchFamily="18" charset="0"/>
              </a:rPr>
              <a:t>is determined using </a:t>
            </a:r>
            <a:r>
              <a:rPr lang="en-US" sz="2000" b="1" dirty="0">
                <a:solidFill>
                  <a:srgbClr val="FF0000"/>
                </a:solidFill>
                <a:latin typeface="Times New Roman" panose="02020603050405020304" pitchFamily="18" charset="0"/>
                <a:cs typeface="Times New Roman" panose="02020603050405020304" pitchFamily="18" charset="0"/>
              </a:rPr>
              <a:t>first Kirchhoff’s voltage law </a:t>
            </a:r>
            <a:r>
              <a:rPr lang="en-US" sz="2000" dirty="0">
                <a:latin typeface="Times New Roman" panose="02020603050405020304" pitchFamily="18" charset="0"/>
                <a:cs typeface="Times New Roman" panose="02020603050405020304" pitchFamily="18" charset="0"/>
              </a:rPr>
              <a:t>to Figure 8a:</a:t>
            </a:r>
            <a:endParaRPr lang="ar-IQ"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endParaRPr lang="en-US" sz="2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05F97FB-85A4-49E9-BA53-E68A7A753320}" type="slidenum">
              <a:rPr lang="en-US" smtClean="0"/>
              <a:t>6</a:t>
            </a:fld>
            <a:endParaRPr lang="en-US"/>
          </a:p>
        </p:txBody>
      </p:sp>
      <p:pic>
        <p:nvPicPr>
          <p:cNvPr id="8" name="Content Placeholder 6"/>
          <p:cNvPicPr>
            <a:picLocks/>
          </p:cNvPicPr>
          <p:nvPr/>
        </p:nvPicPr>
        <p:blipFill rotWithShape="1">
          <a:blip r:embed="rId2">
            <a:extLst>
              <a:ext uri="{28A0092B-C50C-407E-A947-70E740481C1C}">
                <a14:useLocalDpi xmlns:a14="http://schemas.microsoft.com/office/drawing/2010/main" val="0"/>
              </a:ext>
            </a:extLst>
          </a:blip>
          <a:srcRect l="1162" t="2379" b="1"/>
          <a:stretch/>
        </p:blipFill>
        <p:spPr bwMode="auto">
          <a:xfrm>
            <a:off x="1392637" y="4068761"/>
            <a:ext cx="6358725" cy="210551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87157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05F97FB-85A4-49E9-BA53-E68A7A753320}" type="slidenum">
              <a:rPr lang="en-US" smtClean="0"/>
              <a:t>7</a:t>
            </a:fld>
            <a:endParaRPr lang="en-US"/>
          </a:p>
        </p:txBody>
      </p:sp>
      <p:pic>
        <p:nvPicPr>
          <p:cNvPr id="2" name="Picture 1"/>
          <p:cNvPicPr>
            <a:picLocks noChangeAspect="1"/>
          </p:cNvPicPr>
          <p:nvPr/>
        </p:nvPicPr>
        <p:blipFill>
          <a:blip r:embed="rId2"/>
          <a:stretch>
            <a:fillRect/>
          </a:stretch>
        </p:blipFill>
        <p:spPr>
          <a:xfrm>
            <a:off x="1524000" y="912567"/>
            <a:ext cx="5825937" cy="2577848"/>
          </a:xfrm>
          <a:prstGeom prst="rect">
            <a:avLst/>
          </a:prstGeom>
        </p:spPr>
      </p:pic>
      <p:pic>
        <p:nvPicPr>
          <p:cNvPr id="7" name="Content Placeholder 6"/>
          <p:cNvPicPr>
            <a:picLocks noGrp="1"/>
          </p:cNvPicPr>
          <p:nvPr>
            <p:ph idx="1"/>
          </p:nvPr>
        </p:nvPicPr>
        <p:blipFill rotWithShape="1">
          <a:blip r:embed="rId3">
            <a:extLst>
              <a:ext uri="{28A0092B-C50C-407E-A947-70E740481C1C}">
                <a14:useLocalDpi xmlns:a14="http://schemas.microsoft.com/office/drawing/2010/main" val="0"/>
              </a:ext>
            </a:extLst>
          </a:blip>
          <a:srcRect l="1162" t="2379" b="1"/>
          <a:stretch/>
        </p:blipFill>
        <p:spPr bwMode="auto">
          <a:xfrm>
            <a:off x="1257605" y="3886200"/>
            <a:ext cx="6358725" cy="192295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50686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39988"/>
            <a:ext cx="7462227" cy="6002639"/>
          </a:xfrm>
        </p:spPr>
        <p:txBody>
          <a:bodyPr>
            <a:normAutofit/>
          </a:bodyPr>
          <a:lstStyle/>
          <a:p>
            <a:pPr marL="0" indent="0" algn="just">
              <a:buNone/>
            </a:pPr>
            <a:r>
              <a:rPr lang="en-US" sz="1800" dirty="0">
                <a:latin typeface="Times New Roman" panose="02020603050405020304" pitchFamily="18" charset="0"/>
                <a:cs typeface="Times New Roman" panose="02020603050405020304" pitchFamily="18" charset="0"/>
              </a:rPr>
              <a:t>Example 1: (a) Determine the forward voltage and forward current for the diode in Figure 10 (a) for each of the ideal and practical diode models. Also, find the voltage across the limiting resistor in each case. </a:t>
            </a:r>
          </a:p>
          <a:p>
            <a:pPr marL="0" indent="0" algn="just">
              <a:buNone/>
            </a:pPr>
            <a:r>
              <a:rPr lang="en-US" sz="1800" dirty="0">
                <a:latin typeface="Times New Roman" panose="02020603050405020304" pitchFamily="18" charset="0"/>
                <a:cs typeface="Times New Roman" panose="02020603050405020304" pitchFamily="18" charset="0"/>
              </a:rPr>
              <a:t>(b) Determine the </a:t>
            </a:r>
            <a:r>
              <a:rPr lang="en-GB" sz="1800" dirty="0">
                <a:latin typeface="Times New Roman" panose="02020603050405020304" pitchFamily="18" charset="0"/>
                <a:cs typeface="Times New Roman" panose="02020603050405020304" pitchFamily="18" charset="0"/>
              </a:rPr>
              <a:t>diode's reverse voltage and current in Figure 10(b) for each diode model</a:t>
            </a:r>
            <a:r>
              <a:rPr lang="en-US" sz="1800" dirty="0">
                <a:latin typeface="Times New Roman" panose="02020603050405020304" pitchFamily="18" charset="0"/>
                <a:cs typeface="Times New Roman" panose="02020603050405020304" pitchFamily="18" charset="0"/>
              </a:rPr>
              <a:t>. Also, find the voltage across the limiting resistor in each case. Assume IR = 1μA. (H.W.)</a:t>
            </a:r>
          </a:p>
          <a:p>
            <a:pPr marL="0" indent="0" algn="just">
              <a:buNone/>
            </a:pPr>
            <a:endParaRPr lang="en-US" sz="1800" dirty="0">
              <a:latin typeface="Times New Roman" panose="02020603050405020304" pitchFamily="18" charset="0"/>
              <a:cs typeface="Times New Roman" panose="02020603050405020304" pitchFamily="18" charset="0"/>
            </a:endParaRPr>
          </a:p>
          <a:p>
            <a:pPr marL="0" indent="0" algn="just">
              <a:buNone/>
            </a:pPr>
            <a:endParaRPr lang="en-US" sz="1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05F97FB-85A4-49E9-BA53-E68A7A753320}" type="slidenum">
              <a:rPr lang="en-US" smtClean="0"/>
              <a:t>8</a:t>
            </a:fld>
            <a:endParaRPr lang="en-US"/>
          </a:p>
        </p:txBody>
      </p:sp>
      <p:pic>
        <p:nvPicPr>
          <p:cNvPr id="9" name="Picture 8"/>
          <p:cNvPicPr/>
          <p:nvPr/>
        </p:nvPicPr>
        <p:blipFill>
          <a:blip r:embed="rId2">
            <a:extLst>
              <a:ext uri="{28A0092B-C50C-407E-A947-70E740481C1C}">
                <a14:useLocalDpi xmlns:a14="http://schemas.microsoft.com/office/drawing/2010/main" val="0"/>
              </a:ext>
            </a:extLst>
          </a:blip>
          <a:stretch>
            <a:fillRect/>
          </a:stretch>
        </p:blipFill>
        <p:spPr>
          <a:xfrm>
            <a:off x="5101621" y="2349540"/>
            <a:ext cx="3352800" cy="1828800"/>
          </a:xfrm>
          <a:prstGeom prst="rect">
            <a:avLst/>
          </a:prstGeom>
        </p:spPr>
      </p:pic>
      <p:pic>
        <p:nvPicPr>
          <p:cNvPr id="10" name="Picture 9"/>
          <p:cNvPicPr/>
          <p:nvPr/>
        </p:nvPicPr>
        <p:blipFill rotWithShape="1">
          <a:blip r:embed="rId3"/>
          <a:srcRect l="12902" t="2386" b="32965"/>
          <a:stretch/>
        </p:blipFill>
        <p:spPr bwMode="auto">
          <a:xfrm>
            <a:off x="838200" y="2666999"/>
            <a:ext cx="4417415" cy="350727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42384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1"/>
            <a:ext cx="7729688" cy="5955632"/>
          </a:xfrm>
        </p:spPr>
        <p:txBody>
          <a:bodyPr>
            <a:normAutofit/>
          </a:bodyPr>
          <a:lstStyle/>
          <a:p>
            <a:pPr algn="just">
              <a:buFont typeface="Wingdings" panose="05000000000000000000" pitchFamily="2" charset="2"/>
              <a:buChar char="§"/>
            </a:pPr>
            <a:r>
              <a:rPr lang="en-US" sz="2000" b="1" dirty="0">
                <a:latin typeface="Times New Roman" panose="02020603050405020304" pitchFamily="18" charset="0"/>
                <a:cs typeface="Times New Roman" panose="02020603050405020304" pitchFamily="18" charset="0"/>
              </a:rPr>
              <a:t>The DC power supply</a:t>
            </a:r>
          </a:p>
          <a:p>
            <a:pPr algn="just">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A </a:t>
            </a:r>
            <a:r>
              <a:rPr lang="en-US" sz="2000" b="1" dirty="0">
                <a:latin typeface="Times New Roman" panose="02020603050405020304" pitchFamily="18" charset="0"/>
                <a:cs typeface="Times New Roman" panose="02020603050405020304" pitchFamily="18" charset="0"/>
              </a:rPr>
              <a:t>power supply </a:t>
            </a:r>
            <a:r>
              <a:rPr lang="en-US" sz="2000" dirty="0">
                <a:latin typeface="Times New Roman" panose="02020603050405020304" pitchFamily="18" charset="0"/>
                <a:cs typeface="Times New Roman" panose="02020603050405020304" pitchFamily="18" charset="0"/>
              </a:rPr>
              <a:t>is an essential part of each electronic system from the simplest to the most complex. A basic block diagram of the complete power supply is shown in the below Figure. </a:t>
            </a:r>
          </a:p>
          <a:p>
            <a:pPr algn="just">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The </a:t>
            </a:r>
            <a:r>
              <a:rPr lang="en-US" sz="2000" b="1" dirty="0">
                <a:latin typeface="Times New Roman" panose="02020603050405020304" pitchFamily="18" charset="0"/>
                <a:cs typeface="Times New Roman" panose="02020603050405020304" pitchFamily="18" charset="0"/>
              </a:rPr>
              <a:t>transformer changes </a:t>
            </a:r>
            <a:r>
              <a:rPr lang="en-US" sz="2000" dirty="0">
                <a:solidFill>
                  <a:srgbClr val="FF0000"/>
                </a:solidFill>
                <a:latin typeface="Times New Roman" panose="02020603050405020304" pitchFamily="18" charset="0"/>
                <a:cs typeface="Times New Roman" panose="02020603050405020304" pitchFamily="18" charset="0"/>
              </a:rPr>
              <a:t>AC voltages based </a:t>
            </a:r>
            <a:r>
              <a:rPr lang="en-US" sz="2000" dirty="0">
                <a:latin typeface="Times New Roman" panose="02020603050405020304" pitchFamily="18" charset="0"/>
                <a:cs typeface="Times New Roman" panose="02020603050405020304" pitchFamily="18" charset="0"/>
              </a:rPr>
              <a:t>on the </a:t>
            </a:r>
            <a:r>
              <a:rPr lang="en-US" sz="2000" b="1" dirty="0">
                <a:latin typeface="Times New Roman" panose="02020603050405020304" pitchFamily="18" charset="0"/>
                <a:cs typeface="Times New Roman" panose="02020603050405020304" pitchFamily="18" charset="0"/>
              </a:rPr>
              <a:t>turn's ratio</a:t>
            </a:r>
            <a:r>
              <a:rPr lang="en-US" sz="2000" dirty="0">
                <a:latin typeface="Times New Roman" panose="02020603050405020304" pitchFamily="18" charset="0"/>
                <a:cs typeface="Times New Roman" panose="02020603050405020304" pitchFamily="18" charset="0"/>
              </a:rPr>
              <a:t> between </a:t>
            </a:r>
            <a:r>
              <a:rPr lang="en-US" sz="2000" dirty="0">
                <a:solidFill>
                  <a:srgbClr val="FF0000"/>
                </a:solidFill>
                <a:latin typeface="Times New Roman" panose="02020603050405020304" pitchFamily="18" charset="0"/>
                <a:cs typeface="Times New Roman" panose="02020603050405020304" pitchFamily="18" charset="0"/>
              </a:rPr>
              <a:t>the </a:t>
            </a:r>
            <a:r>
              <a:rPr lang="en-US" sz="2000" b="1" dirty="0">
                <a:solidFill>
                  <a:srgbClr val="FF0000"/>
                </a:solidFill>
                <a:latin typeface="Times New Roman" panose="02020603050405020304" pitchFamily="18" charset="0"/>
                <a:cs typeface="Times New Roman" panose="02020603050405020304" pitchFamily="18" charset="0"/>
              </a:rPr>
              <a:t>primary</a:t>
            </a:r>
            <a:r>
              <a:rPr lang="en-US" sz="2000" dirty="0">
                <a:solidFill>
                  <a:srgbClr val="FF0000"/>
                </a:solidFill>
                <a:latin typeface="Times New Roman" panose="02020603050405020304" pitchFamily="18" charset="0"/>
                <a:cs typeface="Times New Roman" panose="02020603050405020304" pitchFamily="18" charset="0"/>
              </a:rPr>
              <a:t> and </a:t>
            </a:r>
            <a:r>
              <a:rPr lang="en-US" sz="2000" b="1" dirty="0">
                <a:solidFill>
                  <a:srgbClr val="FF0000"/>
                </a:solidFill>
                <a:latin typeface="Times New Roman" panose="02020603050405020304" pitchFamily="18" charset="0"/>
                <a:cs typeface="Times New Roman" panose="02020603050405020304" pitchFamily="18" charset="0"/>
              </a:rPr>
              <a:t>secondary</a:t>
            </a:r>
            <a:r>
              <a:rPr lang="en-US" sz="2000" dirty="0">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The </a:t>
            </a:r>
            <a:r>
              <a:rPr lang="en-US" sz="2000" b="1" dirty="0">
                <a:latin typeface="Times New Roman" panose="02020603050405020304" pitchFamily="18" charset="0"/>
                <a:cs typeface="Times New Roman" panose="02020603050405020304" pitchFamily="18" charset="0"/>
              </a:rPr>
              <a:t>rectifier converts </a:t>
            </a:r>
            <a:r>
              <a:rPr lang="en-US" sz="2000" dirty="0">
                <a:latin typeface="Times New Roman" panose="02020603050405020304" pitchFamily="18" charset="0"/>
                <a:cs typeface="Times New Roman" panose="02020603050405020304" pitchFamily="18" charset="0"/>
              </a:rPr>
              <a:t>the </a:t>
            </a:r>
            <a:r>
              <a:rPr lang="en-US" sz="2000" dirty="0">
                <a:solidFill>
                  <a:srgbClr val="FF0000"/>
                </a:solidFill>
                <a:latin typeface="Times New Roman" panose="02020603050405020304" pitchFamily="18" charset="0"/>
                <a:cs typeface="Times New Roman" panose="02020603050405020304" pitchFamily="18" charset="0"/>
              </a:rPr>
              <a:t>ac input voltage </a:t>
            </a:r>
            <a:r>
              <a:rPr lang="en-US" sz="2000" dirty="0">
                <a:latin typeface="Times New Roman" panose="02020603050405020304" pitchFamily="18" charset="0"/>
                <a:cs typeface="Times New Roman" panose="02020603050405020304" pitchFamily="18" charset="0"/>
              </a:rPr>
              <a:t>to </a:t>
            </a:r>
            <a:r>
              <a:rPr lang="en-US" sz="2000" dirty="0">
                <a:solidFill>
                  <a:srgbClr val="FF0000"/>
                </a:solidFill>
                <a:latin typeface="Times New Roman" panose="02020603050405020304" pitchFamily="18" charset="0"/>
                <a:cs typeface="Times New Roman" panose="02020603050405020304" pitchFamily="18" charset="0"/>
              </a:rPr>
              <a:t>dc voltage</a:t>
            </a:r>
            <a:r>
              <a:rPr lang="en-US" sz="2000" dirty="0">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The </a:t>
            </a:r>
            <a:r>
              <a:rPr lang="en-US" sz="2000" b="1" dirty="0">
                <a:latin typeface="Times New Roman" panose="02020603050405020304" pitchFamily="18" charset="0"/>
                <a:cs typeface="Times New Roman" panose="02020603050405020304" pitchFamily="18" charset="0"/>
              </a:rPr>
              <a:t>filter eliminates</a:t>
            </a:r>
            <a:r>
              <a:rPr lang="en-US" sz="2000" dirty="0">
                <a:latin typeface="Times New Roman" panose="02020603050405020304" pitchFamily="18" charset="0"/>
                <a:cs typeface="Times New Roman" panose="02020603050405020304" pitchFamily="18" charset="0"/>
              </a:rPr>
              <a:t> the fluctuations in the rectified voltage and produces a </a:t>
            </a:r>
            <a:r>
              <a:rPr lang="en-US" sz="2000" b="1" dirty="0">
                <a:solidFill>
                  <a:srgbClr val="FF0000"/>
                </a:solidFill>
                <a:latin typeface="Times New Roman" panose="02020603050405020304" pitchFamily="18" charset="0"/>
                <a:cs typeface="Times New Roman" panose="02020603050405020304" pitchFamily="18" charset="0"/>
              </a:rPr>
              <a:t>relatively smooth dc voltage.</a:t>
            </a:r>
          </a:p>
          <a:p>
            <a:pPr algn="just">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The </a:t>
            </a:r>
            <a:r>
              <a:rPr lang="en-US" sz="2000" b="1" dirty="0">
                <a:latin typeface="Times New Roman" panose="02020603050405020304" pitchFamily="18" charset="0"/>
                <a:cs typeface="Times New Roman" panose="02020603050405020304" pitchFamily="18" charset="0"/>
              </a:rPr>
              <a:t>regulator</a:t>
            </a:r>
            <a:r>
              <a:rPr lang="en-US" sz="2000" dirty="0">
                <a:latin typeface="Times New Roman" panose="02020603050405020304" pitchFamily="18" charset="0"/>
                <a:cs typeface="Times New Roman" panose="02020603050405020304" pitchFamily="18" charset="0"/>
              </a:rPr>
              <a:t> is a </a:t>
            </a:r>
            <a:r>
              <a:rPr lang="en-US" sz="2000" dirty="0">
                <a:solidFill>
                  <a:srgbClr val="FF0000"/>
                </a:solidFill>
                <a:latin typeface="Times New Roman" panose="02020603050405020304" pitchFamily="18" charset="0"/>
                <a:cs typeface="Times New Roman" panose="02020603050405020304" pitchFamily="18" charset="0"/>
              </a:rPr>
              <a:t>circuit</a:t>
            </a:r>
            <a:r>
              <a:rPr lang="en-US" sz="2000" dirty="0">
                <a:latin typeface="Times New Roman" panose="02020603050405020304" pitchFamily="18" charset="0"/>
                <a:cs typeface="Times New Roman" panose="02020603050405020304" pitchFamily="18" charset="0"/>
              </a:rPr>
              <a:t> that maintains a </a:t>
            </a:r>
            <a:r>
              <a:rPr lang="en-US" sz="2000" dirty="0">
                <a:solidFill>
                  <a:srgbClr val="FF0000"/>
                </a:solidFill>
                <a:latin typeface="Times New Roman" panose="02020603050405020304" pitchFamily="18" charset="0"/>
                <a:cs typeface="Times New Roman" panose="02020603050405020304" pitchFamily="18" charset="0"/>
              </a:rPr>
              <a:t>constant </a:t>
            </a:r>
            <a:r>
              <a:rPr lang="en-US" sz="2000" dirty="0">
                <a:latin typeface="Times New Roman" panose="02020603050405020304" pitchFamily="18" charset="0"/>
                <a:cs typeface="Times New Roman" panose="02020603050405020304" pitchFamily="18" charset="0"/>
              </a:rPr>
              <a:t>dc voltage</a:t>
            </a:r>
            <a:r>
              <a:rPr lang="en-US" sz="2000" dirty="0">
                <a:solidFill>
                  <a:srgbClr val="FF0000"/>
                </a:solidFill>
                <a:latin typeface="Times New Roman" panose="02020603050405020304" pitchFamily="18" charset="0"/>
                <a:cs typeface="Times New Roman" panose="02020603050405020304" pitchFamily="18" charset="0"/>
              </a:rPr>
              <a:t> for variations in the input line voltage or in the load</a:t>
            </a:r>
            <a:r>
              <a:rPr lang="en-US" sz="2000" dirty="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
            </a:pPr>
            <a:endParaRPr lang="en-US" sz="2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8011911" y="6402593"/>
            <a:ext cx="554023" cy="365125"/>
          </a:xfrm>
        </p:spPr>
        <p:txBody>
          <a:bodyPr/>
          <a:lstStyle/>
          <a:p>
            <a:fld id="{405F97FB-85A4-49E9-BA53-E68A7A753320}" type="slidenum">
              <a:rPr lang="en-US" smtClean="0"/>
              <a:t>9</a:t>
            </a:fld>
            <a:endParaRPr lang="en-US" dirty="0"/>
          </a:p>
        </p:txBody>
      </p:sp>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2209800" y="4426473"/>
            <a:ext cx="5111750" cy="1976120"/>
          </a:xfrm>
          <a:prstGeom prst="rect">
            <a:avLst/>
          </a:prstGeom>
        </p:spPr>
      </p:pic>
    </p:spTree>
    <p:extLst>
      <p:ext uri="{BB962C8B-B14F-4D97-AF65-F5344CB8AC3E}">
        <p14:creationId xmlns:p14="http://schemas.microsoft.com/office/powerpoint/2010/main" val="106472217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6812</TotalTime>
  <Words>690</Words>
  <Application>Microsoft Office PowerPoint</Application>
  <PresentationFormat>عرض على الشاشة (3:4)‏</PresentationFormat>
  <Paragraphs>57</Paragraphs>
  <Slides>12</Slides>
  <Notes>0</Notes>
  <HiddenSlides>0</HiddenSlides>
  <MMClips>0</MMClips>
  <ScaleCrop>false</ScaleCrop>
  <HeadingPairs>
    <vt:vector size="4" baseType="variant">
      <vt:variant>
        <vt:lpstr>نسق</vt:lpstr>
      </vt:variant>
      <vt:variant>
        <vt:i4>1</vt:i4>
      </vt:variant>
      <vt:variant>
        <vt:lpstr>عناوين الشرائح</vt:lpstr>
      </vt:variant>
      <vt:variant>
        <vt:i4>12</vt:i4>
      </vt:variant>
    </vt:vector>
  </HeadingPairs>
  <TitlesOfParts>
    <vt:vector size="13" baseType="lpstr">
      <vt:lpstr>Pushpin</vt:lpstr>
      <vt:lpstr>Analogue Electronic</vt:lpstr>
      <vt:lpstr>  Chapter Two  Diode and its Application   Lecture 4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الميكانيك الاحصائي</dc:title>
  <dc:creator>EDJ</dc:creator>
  <cp:lastModifiedBy>DR.Ahmed Saker 2O11</cp:lastModifiedBy>
  <cp:revision>210</cp:revision>
  <dcterms:created xsi:type="dcterms:W3CDTF">2018-02-25T19:08:07Z</dcterms:created>
  <dcterms:modified xsi:type="dcterms:W3CDTF">2025-01-29T07:01:18Z</dcterms:modified>
</cp:coreProperties>
</file>