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3"/>
  </p:notesMasterIdLst>
  <p:handoutMasterIdLst>
    <p:handoutMasterId r:id="rId14"/>
  </p:handoutMasterIdLst>
  <p:sldIdLst>
    <p:sldId id="335" r:id="rId2"/>
    <p:sldId id="323" r:id="rId3"/>
    <p:sldId id="325" r:id="rId4"/>
    <p:sldId id="262" r:id="rId5"/>
    <p:sldId id="328" r:id="rId6"/>
    <p:sldId id="329" r:id="rId7"/>
    <p:sldId id="330" r:id="rId8"/>
    <p:sldId id="331" r:id="rId9"/>
    <p:sldId id="332" r:id="rId10"/>
    <p:sldId id="333" r:id="rId11"/>
    <p:sldId id="33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445291-2208-4DD4-B4B0-DCB3567000E6}" type="datetimeFigureOut">
              <a:rPr lang="en-US" smtClean="0"/>
              <a:t>1/28/2025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Pysics department, University of Babylon, 2018.</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B32E66-F246-4D29-A85C-904F660C7965}" type="slidenum">
              <a:rPr lang="en-US" smtClean="0"/>
              <a:t>‹#›</a:t>
            </a:fld>
            <a:endParaRPr lang="en-US"/>
          </a:p>
        </p:txBody>
      </p:sp>
    </p:spTree>
    <p:extLst>
      <p:ext uri="{BB962C8B-B14F-4D97-AF65-F5344CB8AC3E}">
        <p14:creationId xmlns:p14="http://schemas.microsoft.com/office/powerpoint/2010/main" val="35346441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859F0-37A3-462E-93D5-1A0719D00163}" type="datetimeFigureOut">
              <a:rPr lang="en-US" smtClean="0"/>
              <a:t>1/28/2025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Pysics department, University of Babylon, 2018.</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2750E-9A4F-4E7F-8F0E-F37227384F54}" type="slidenum">
              <a:rPr lang="en-US" smtClean="0"/>
              <a:t>‹#›</a:t>
            </a:fld>
            <a:endParaRPr lang="en-US"/>
          </a:p>
        </p:txBody>
      </p:sp>
    </p:spTree>
    <p:extLst>
      <p:ext uri="{BB962C8B-B14F-4D97-AF65-F5344CB8AC3E}">
        <p14:creationId xmlns:p14="http://schemas.microsoft.com/office/powerpoint/2010/main" val="34849109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D5639AF-491C-4723-8F14-F6978A1C2810}" type="datetime1">
              <a:rPr lang="en-US" smtClean="0"/>
              <a:t>1/28/2025</a:t>
            </a:fld>
            <a:endParaRPr lang="en-US"/>
          </a:p>
        </p:txBody>
      </p:sp>
      <p:sp>
        <p:nvSpPr>
          <p:cNvPr id="5" name="Footer Placeholder 4"/>
          <p:cNvSpPr>
            <a:spLocks noGrp="1"/>
          </p:cNvSpPr>
          <p:nvPr>
            <p:ph type="ftr" sz="quarter" idx="11"/>
          </p:nvPr>
        </p:nvSpPr>
        <p:spPr>
          <a:xfrm>
            <a:off x="1174044" y="5357592"/>
            <a:ext cx="5034845" cy="365125"/>
          </a:xfrm>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05F97FB-85A4-49E9-BA53-E68A7A7533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222D0-E8C8-45BC-A16C-CAC3C9496E32}" type="datetime1">
              <a:rPr lang="en-US" smtClean="0"/>
              <a:t>1/28/2025</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4A4EC-D85B-4C7F-BD66-21FC5F468822}" type="datetime1">
              <a:rPr lang="en-US" smtClean="0"/>
              <a:t>1/28/2025</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5D703-CBC3-46BA-BE10-C58BA2D45B28}" type="datetime1">
              <a:rPr lang="en-US" smtClean="0"/>
              <a:t>1/28/2025</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89C18-1CAC-4707-918A-CF07FEB00D54}" type="datetime1">
              <a:rPr lang="en-US" smtClean="0"/>
              <a:t>1/28/2025</a:t>
            </a:fld>
            <a:endParaRPr lang="en-US"/>
          </a:p>
        </p:txBody>
      </p:sp>
      <p:sp>
        <p:nvSpPr>
          <p:cNvPr id="5" name="Footer Placeholder 4"/>
          <p:cNvSpPr>
            <a:spLocks noGrp="1"/>
          </p:cNvSpPr>
          <p:nvPr>
            <p:ph type="ftr" sz="quarter" idx="11"/>
          </p:nvPr>
        </p:nvSpPr>
        <p:spPr/>
        <p:txBody>
          <a:bodyPr/>
          <a:lstStyle/>
          <a:p>
            <a:r>
              <a:rPr lang="en-GB"/>
              <a:t>Physics department, University of Babylon, 2018.</a:t>
            </a:r>
            <a:endParaRPr lang="en-US"/>
          </a:p>
        </p:txBody>
      </p:sp>
      <p:sp>
        <p:nvSpPr>
          <p:cNvPr id="6" name="Slide Number Placeholder 5"/>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47168CE-4682-410F-8D5B-243200511464}" type="datetime1">
              <a:rPr lang="en-US" smtClean="0"/>
              <a:t>1/28/2025</a:t>
            </a:fld>
            <a:endParaRPr lang="en-US"/>
          </a:p>
        </p:txBody>
      </p:sp>
      <p:sp>
        <p:nvSpPr>
          <p:cNvPr id="6" name="Footer Placeholder 5"/>
          <p:cNvSpPr>
            <a:spLocks noGrp="1"/>
          </p:cNvSpPr>
          <p:nvPr>
            <p:ph type="ftr" sz="quarter" idx="11"/>
          </p:nvPr>
        </p:nvSpPr>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p:txBody>
          <a:bodyPr/>
          <a:lstStyle/>
          <a:p>
            <a:fld id="{405F97FB-85A4-49E9-BA53-E68A7A75332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D4CDF28-031A-4E0C-AFC7-477AA493654A}" type="datetime1">
              <a:rPr lang="en-US" smtClean="0"/>
              <a:t>1/28/2025</a:t>
            </a:fld>
            <a:endParaRPr lang="en-US"/>
          </a:p>
        </p:txBody>
      </p:sp>
      <p:sp>
        <p:nvSpPr>
          <p:cNvPr id="8" name="Footer Placeholder 7"/>
          <p:cNvSpPr>
            <a:spLocks noGrp="1"/>
          </p:cNvSpPr>
          <p:nvPr>
            <p:ph type="ftr" sz="quarter" idx="11"/>
          </p:nvPr>
        </p:nvSpPr>
        <p:spPr/>
        <p:txBody>
          <a:bodyPr/>
          <a:lstStyle/>
          <a:p>
            <a:r>
              <a:rPr lang="en-GB"/>
              <a:t>Physics department, University of Babylon, 2018.</a:t>
            </a:r>
            <a:endParaRPr lang="en-US"/>
          </a:p>
        </p:txBody>
      </p:sp>
      <p:sp>
        <p:nvSpPr>
          <p:cNvPr id="9" name="Slide Number Placeholder 8"/>
          <p:cNvSpPr>
            <a:spLocks noGrp="1"/>
          </p:cNvSpPr>
          <p:nvPr>
            <p:ph type="sldNum" sz="quarter" idx="12"/>
          </p:nvPr>
        </p:nvSpPr>
        <p:spPr/>
        <p:txBody>
          <a:bodyPr/>
          <a:lstStyle/>
          <a:p>
            <a:fld id="{405F97FB-85A4-49E9-BA53-E68A7A75332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821732-FBF7-49F8-B3E4-A3DA8A720142}" type="datetime1">
              <a:rPr lang="en-US" smtClean="0"/>
              <a:t>1/28/2025</a:t>
            </a:fld>
            <a:endParaRPr lang="en-US"/>
          </a:p>
        </p:txBody>
      </p:sp>
      <p:sp>
        <p:nvSpPr>
          <p:cNvPr id="4" name="Footer Placeholder 3"/>
          <p:cNvSpPr>
            <a:spLocks noGrp="1"/>
          </p:cNvSpPr>
          <p:nvPr>
            <p:ph type="ftr" sz="quarter" idx="11"/>
          </p:nvPr>
        </p:nvSpPr>
        <p:spPr/>
        <p:txBody>
          <a:bodyPr/>
          <a:lstStyle/>
          <a:p>
            <a:r>
              <a:rPr lang="en-GB"/>
              <a:t>Physics department, University of Babylon, 2018.</a:t>
            </a:r>
            <a:endParaRPr lang="en-US"/>
          </a:p>
        </p:txBody>
      </p:sp>
      <p:sp>
        <p:nvSpPr>
          <p:cNvPr id="5" name="Slide Number Placeholder 4"/>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3F4A-8621-4520-8C71-641E7AD4EAE0}" type="datetime1">
              <a:rPr lang="en-US" smtClean="0"/>
              <a:t>1/28/2025</a:t>
            </a:fld>
            <a:endParaRPr lang="en-US"/>
          </a:p>
        </p:txBody>
      </p:sp>
      <p:sp>
        <p:nvSpPr>
          <p:cNvPr id="3" name="Footer Placeholder 2"/>
          <p:cNvSpPr>
            <a:spLocks noGrp="1"/>
          </p:cNvSpPr>
          <p:nvPr>
            <p:ph type="ftr" sz="quarter" idx="11"/>
          </p:nvPr>
        </p:nvSpPr>
        <p:spPr/>
        <p:txBody>
          <a:bodyPr/>
          <a:lstStyle/>
          <a:p>
            <a:r>
              <a:rPr lang="en-GB"/>
              <a:t>Physics department, University of Babylon, 2018.</a:t>
            </a:r>
            <a:endParaRPr lang="en-US"/>
          </a:p>
        </p:txBody>
      </p:sp>
      <p:sp>
        <p:nvSpPr>
          <p:cNvPr id="4" name="Slide Number Placeholder 3"/>
          <p:cNvSpPr>
            <a:spLocks noGrp="1"/>
          </p:cNvSpPr>
          <p:nvPr>
            <p:ph type="sldNum" sz="quarter" idx="12"/>
          </p:nvPr>
        </p:nvSpPr>
        <p:spPr/>
        <p:txBody>
          <a:bodyPr/>
          <a:lstStyle/>
          <a:p>
            <a:fld id="{405F97FB-85A4-49E9-BA53-E68A7A7533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0C2BF3D-FE6B-49FA-AC22-7007609849CE}" type="datetime1">
              <a:rPr lang="en-US" smtClean="0"/>
              <a:t>1/28/2025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405F97FB-85A4-49E9-BA53-E68A7A7533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7A7E677-DE25-4C83-B6A1-3E527C7DE3FB}" type="datetime1">
              <a:rPr lang="en-US" smtClean="0"/>
              <a:t>1/28/2025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r>
              <a:rPr lang="en-GB"/>
              <a:t>Physics department, University of Babylon, 2018.</a:t>
            </a: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405F97FB-85A4-49E9-BA53-E68A7A7533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0197924-E6EF-456B-9650-C43AC8E5BDBB}" type="datetime1">
              <a:rPr lang="en-US" smtClean="0"/>
              <a:t>1/28/2025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GB"/>
              <a:t>Physics department, University of Babylon, 2018.</a:t>
            </a: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05F97FB-85A4-49E9-BA53-E68A7A7533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81421"/>
            <a:ext cx="7772400" cy="1470025"/>
          </a:xfrm>
        </p:spPr>
        <p:txBody>
          <a:bodyPr>
            <a:normAutofit/>
          </a:bodyPr>
          <a:lstStyle/>
          <a:p>
            <a:r>
              <a:rPr lang="en-US" dirty="0"/>
              <a:t>Analogue Electronic</a:t>
            </a:r>
          </a:p>
        </p:txBody>
      </p:sp>
      <p:sp>
        <p:nvSpPr>
          <p:cNvPr id="3" name="Subtitle 2"/>
          <p:cNvSpPr>
            <a:spLocks noGrp="1"/>
          </p:cNvSpPr>
          <p:nvPr>
            <p:ph type="subTitle" idx="1"/>
          </p:nvPr>
        </p:nvSpPr>
        <p:spPr>
          <a:xfrm>
            <a:off x="0" y="3924545"/>
            <a:ext cx="9144000" cy="1868097"/>
          </a:xfrm>
        </p:spPr>
        <p:txBody>
          <a:bodyPr>
            <a:noAutofit/>
          </a:bodyPr>
          <a:lstStyle/>
          <a:p>
            <a:endParaRPr lang="ar-IQ" sz="2400" b="1" dirty="0">
              <a:solidFill>
                <a:schemeClr val="tx1"/>
              </a:solidFill>
              <a:latin typeface="Times New Roman" panose="02020603050405020304" pitchFamily="18" charset="0"/>
              <a:cs typeface="Times New Roman" panose="02020603050405020304" pitchFamily="18" charset="0"/>
            </a:endParaRPr>
          </a:p>
          <a:p>
            <a:pPr rtl="1"/>
            <a:endParaRPr lang="en-US" dirty="0">
              <a:solidFill>
                <a:schemeClr val="tx1"/>
              </a:solidFill>
              <a:latin typeface="Times New Roman" panose="02020603050405020304" pitchFamily="18" charset="0"/>
              <a:cs typeface="Times New Roman" panose="02020603050405020304" pitchFamily="18" charset="0"/>
            </a:endParaRPr>
          </a:p>
          <a:p>
            <a:pPr rtl="1"/>
            <a:endParaRPr lang="ar-IQ" sz="2400" dirty="0">
              <a:solidFill>
                <a:schemeClr val="tx1"/>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5243"/>
            <a:ext cx="1828800" cy="181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صورة 7"/>
          <p:cNvPicPr/>
          <p:nvPr/>
        </p:nvPicPr>
        <p:blipFill>
          <a:blip r:embed="rId3" cstate="print">
            <a:extLst>
              <a:ext uri="{28A0092B-C50C-407E-A947-70E740481C1C}">
                <a14:useLocalDpi xmlns:a14="http://schemas.microsoft.com/office/drawing/2010/main" val="0"/>
              </a:ext>
            </a:extLst>
          </a:blip>
          <a:stretch>
            <a:fillRect/>
          </a:stretch>
        </p:blipFill>
        <p:spPr>
          <a:xfrm>
            <a:off x="7543800" y="461147"/>
            <a:ext cx="1140460" cy="1319530"/>
          </a:xfrm>
          <a:prstGeom prst="rect">
            <a:avLst/>
          </a:prstGeom>
        </p:spPr>
      </p:pic>
    </p:spTree>
    <p:extLst>
      <p:ext uri="{BB962C8B-B14F-4D97-AF65-F5344CB8AC3E}">
        <p14:creationId xmlns:p14="http://schemas.microsoft.com/office/powerpoint/2010/main" val="11429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6" y="789906"/>
            <a:ext cx="6965245" cy="708495"/>
          </a:xfrm>
        </p:spPr>
        <p:txBody>
          <a:bodyPr>
            <a:normAutofit fontScale="90000"/>
          </a:bodyPr>
          <a:lstStyle/>
          <a:p>
            <a:pPr lvl="2" algn="ctr"/>
            <a:r>
              <a:rPr lang="en-US" sz="3200" b="1" dirty="0">
                <a:solidFill>
                  <a:srgbClr val="0070C0"/>
                </a:solidFill>
                <a:latin typeface="Times New Roman" panose="02020603050405020304" pitchFamily="18" charset="0"/>
                <a:cs typeface="Times New Roman" panose="02020603050405020304" pitchFamily="18" charset="0"/>
              </a:rPr>
              <a:t>N-type semiconductors</a:t>
            </a:r>
            <a:br>
              <a:rPr lang="en-US" sz="3200" b="1" dirty="0">
                <a:solidFill>
                  <a:srgbClr val="0070C0"/>
                </a:solidFill>
                <a:latin typeface="Times New Roman" panose="02020603050405020304" pitchFamily="18" charset="0"/>
                <a:cs typeface="Times New Roman" panose="02020603050405020304" pitchFamily="18" charset="0"/>
              </a:rPr>
            </a:b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1998" y="1144153"/>
            <a:ext cx="7620000" cy="5172366"/>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 In order for </a:t>
            </a:r>
            <a:r>
              <a:rPr lang="en-US" sz="1800" b="1" dirty="0">
                <a:solidFill>
                  <a:srgbClr val="FF0000"/>
                </a:solidFill>
                <a:latin typeface="Times New Roman" panose="02020603050405020304" pitchFamily="18" charset="0"/>
                <a:cs typeface="Times New Roman" panose="02020603050405020304" pitchFamily="18" charset="0"/>
              </a:rPr>
              <a:t>silicon crystal </a:t>
            </a:r>
            <a:r>
              <a:rPr lang="en-US" sz="1800" dirty="0">
                <a:latin typeface="Times New Roman" panose="02020603050405020304" pitchFamily="18" charset="0"/>
                <a:cs typeface="Times New Roman" panose="02020603050405020304" pitchFamily="18" charset="0"/>
              </a:rPr>
              <a:t>to conduct electricity, we need to introduce an </a:t>
            </a:r>
            <a:r>
              <a:rPr lang="en-US" sz="1800" b="1" dirty="0">
                <a:solidFill>
                  <a:srgbClr val="FF0000"/>
                </a:solidFill>
                <a:latin typeface="Times New Roman" panose="02020603050405020304" pitchFamily="18" charset="0"/>
                <a:cs typeface="Times New Roman" panose="02020603050405020304" pitchFamily="18" charset="0"/>
              </a:rPr>
              <a:t>impurity atom </a:t>
            </a:r>
            <a:r>
              <a:rPr lang="en-US" sz="1800" dirty="0">
                <a:latin typeface="Times New Roman" panose="02020603050405020304" pitchFamily="18" charset="0"/>
                <a:cs typeface="Times New Roman" panose="02020603050405020304" pitchFamily="18" charset="0"/>
              </a:rPr>
              <a:t>such as </a:t>
            </a:r>
            <a:r>
              <a:rPr lang="en-US" sz="1800" dirty="0">
                <a:solidFill>
                  <a:srgbClr val="FF0000"/>
                </a:solidFill>
                <a:latin typeface="Times New Roman" panose="02020603050405020304" pitchFamily="18" charset="0"/>
                <a:cs typeface="Times New Roman" panose="02020603050405020304" pitchFamily="18" charset="0"/>
              </a:rPr>
              <a:t>Arsenic</a:t>
            </a:r>
            <a:r>
              <a:rPr lang="en-US" sz="1800" dirty="0">
                <a:latin typeface="Times New Roman" panose="02020603050405020304" pitchFamily="18" charset="0"/>
                <a:cs typeface="Times New Roman" panose="02020603050405020304" pitchFamily="18" charset="0"/>
              </a:rPr>
              <a:t> (As), </a:t>
            </a:r>
            <a:r>
              <a:rPr lang="en-US" sz="1800" dirty="0">
                <a:solidFill>
                  <a:srgbClr val="FF0000"/>
                </a:solidFill>
                <a:latin typeface="Times New Roman" panose="02020603050405020304" pitchFamily="18" charset="0"/>
                <a:cs typeface="Times New Roman" panose="02020603050405020304" pitchFamily="18" charset="0"/>
              </a:rPr>
              <a:t>phosphorus</a:t>
            </a:r>
            <a:r>
              <a:rPr lang="en-US" sz="1800" dirty="0">
                <a:latin typeface="Times New Roman" panose="02020603050405020304" pitchFamily="18" charset="0"/>
                <a:cs typeface="Times New Roman" panose="02020603050405020304" pitchFamily="18" charset="0"/>
              </a:rPr>
              <a:t> (P), </a:t>
            </a:r>
            <a:r>
              <a:rPr lang="en-US" sz="1800" dirty="0">
                <a:solidFill>
                  <a:srgbClr val="FF0000"/>
                </a:solidFill>
                <a:latin typeface="Times New Roman" panose="02020603050405020304" pitchFamily="18" charset="0"/>
                <a:cs typeface="Times New Roman" panose="02020603050405020304" pitchFamily="18" charset="0"/>
              </a:rPr>
              <a:t>bismuth</a:t>
            </a:r>
            <a:r>
              <a:rPr lang="en-US" sz="1800" dirty="0">
                <a:latin typeface="Times New Roman" panose="02020603050405020304" pitchFamily="18" charset="0"/>
                <a:cs typeface="Times New Roman" panose="02020603050405020304" pitchFamily="18" charset="0"/>
              </a:rPr>
              <a:t> (Bi), or </a:t>
            </a:r>
            <a:r>
              <a:rPr lang="en-US" sz="1800" dirty="0">
                <a:solidFill>
                  <a:srgbClr val="FF0000"/>
                </a:solidFill>
                <a:latin typeface="Times New Roman" panose="02020603050405020304" pitchFamily="18" charset="0"/>
                <a:cs typeface="Times New Roman" panose="02020603050405020304" pitchFamily="18" charset="0"/>
              </a:rPr>
              <a:t>Antimony</a:t>
            </a:r>
            <a:r>
              <a:rPr lang="en-US" sz="1800" dirty="0">
                <a:latin typeface="Times New Roman" panose="02020603050405020304" pitchFamily="18" charset="0"/>
                <a:cs typeface="Times New Roman" panose="02020603050405020304" pitchFamily="18" charset="0"/>
              </a:rPr>
              <a:t> (Sb) into the crystalline structure, making it extrinsic (</a:t>
            </a:r>
            <a:r>
              <a:rPr lang="en-US" sz="1800" b="1" dirty="0">
                <a:solidFill>
                  <a:srgbClr val="FF0000"/>
                </a:solidFill>
                <a:latin typeface="Times New Roman" panose="02020603050405020304" pitchFamily="18" charset="0"/>
                <a:cs typeface="Times New Roman" panose="02020603050405020304" pitchFamily="18" charset="0"/>
              </a:rPr>
              <a:t>impurities are added</a:t>
            </a: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rPr>
              <a:t>- These </a:t>
            </a:r>
            <a:r>
              <a:rPr lang="en-US" sz="1800" b="1" dirty="0">
                <a:solidFill>
                  <a:srgbClr val="FF0000"/>
                </a:solidFill>
                <a:latin typeface="Times New Roman" panose="02020603050405020304" pitchFamily="18" charset="0"/>
                <a:cs typeface="Times New Roman" panose="02020603050405020304" pitchFamily="18" charset="0"/>
              </a:rPr>
              <a:t>atoms</a:t>
            </a:r>
            <a:r>
              <a:rPr lang="en-US" sz="1800" dirty="0">
                <a:solidFill>
                  <a:srgbClr val="FF0000"/>
                </a:solidFill>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have</a:t>
            </a:r>
            <a:r>
              <a:rPr lang="en-US" sz="1800" dirty="0">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five outer electrons in their outermost covalent bond</a:t>
            </a:r>
            <a:r>
              <a:rPr lang="en-US" sz="1800" dirty="0">
                <a:latin typeface="Times New Roman" panose="02020603050405020304" pitchFamily="18" charset="0"/>
                <a:cs typeface="Times New Roman" panose="02020603050405020304" pitchFamily="18" charset="0"/>
              </a:rPr>
              <a:t> to share with other atoms and are commonly called "</a:t>
            </a:r>
            <a:r>
              <a:rPr lang="en-US" sz="1800" b="1" dirty="0">
                <a:solidFill>
                  <a:srgbClr val="FF0000"/>
                </a:solidFill>
                <a:latin typeface="Times New Roman" panose="02020603050405020304" pitchFamily="18" charset="0"/>
                <a:cs typeface="Times New Roman" panose="02020603050405020304" pitchFamily="18" charset="0"/>
              </a:rPr>
              <a:t>Pentavalent</a:t>
            </a:r>
            <a:r>
              <a:rPr lang="en-US" sz="1800" dirty="0">
                <a:latin typeface="Times New Roman" panose="02020603050405020304" pitchFamily="18" charset="0"/>
                <a:cs typeface="Times New Roman" panose="02020603050405020304" pitchFamily="18" charset="0"/>
              </a:rPr>
              <a:t>" impurities. This allows </a:t>
            </a:r>
            <a:r>
              <a:rPr lang="en-US" sz="1800" b="1" dirty="0">
                <a:solidFill>
                  <a:srgbClr val="FF0000"/>
                </a:solidFill>
                <a:latin typeface="Times New Roman" panose="02020603050405020304" pitchFamily="18" charset="0"/>
                <a:cs typeface="Times New Roman" panose="02020603050405020304" pitchFamily="18" charset="0"/>
              </a:rPr>
              <a:t>four</a:t>
            </a:r>
            <a:r>
              <a:rPr lang="en-US" sz="1800" dirty="0">
                <a:solidFill>
                  <a:srgbClr val="FF0000"/>
                </a:solidFill>
                <a:latin typeface="Times New Roman" panose="02020603050405020304" pitchFamily="18" charset="0"/>
                <a:cs typeface="Times New Roman" panose="02020603050405020304" pitchFamily="18" charset="0"/>
              </a:rPr>
              <a:t> of the </a:t>
            </a:r>
            <a:r>
              <a:rPr lang="en-US" sz="1800" b="1" dirty="0">
                <a:solidFill>
                  <a:srgbClr val="FF0000"/>
                </a:solidFill>
                <a:latin typeface="Times New Roman" panose="02020603050405020304" pitchFamily="18" charset="0"/>
                <a:cs typeface="Times New Roman" panose="02020603050405020304" pitchFamily="18" charset="0"/>
              </a:rPr>
              <a:t>five electrons </a:t>
            </a:r>
            <a:r>
              <a:rPr lang="en-US" sz="1800" dirty="0">
                <a:solidFill>
                  <a:srgbClr val="FF0000"/>
                </a:solidFill>
                <a:latin typeface="Times New Roman" panose="02020603050405020304" pitchFamily="18" charset="0"/>
                <a:cs typeface="Times New Roman" panose="02020603050405020304" pitchFamily="18" charset="0"/>
              </a:rPr>
              <a:t>to bond with their </a:t>
            </a:r>
            <a:r>
              <a:rPr lang="en-US" sz="1800" dirty="0">
                <a:latin typeface="Times New Roman" panose="02020603050405020304" pitchFamily="18" charset="0"/>
                <a:cs typeface="Times New Roman" panose="02020603050405020304" pitchFamily="18" charset="0"/>
              </a:rPr>
              <a:t>neighboring silicon atoms, </a:t>
            </a:r>
            <a:r>
              <a:rPr lang="en-US" sz="1800" b="1" dirty="0">
                <a:solidFill>
                  <a:srgbClr val="FF0000"/>
                </a:solidFill>
                <a:latin typeface="Times New Roman" panose="02020603050405020304" pitchFamily="18" charset="0"/>
                <a:cs typeface="Times New Roman" panose="02020603050405020304" pitchFamily="18" charset="0"/>
              </a:rPr>
              <a:t>leaving one “free electron</a:t>
            </a:r>
            <a:r>
              <a:rPr lang="en-US" sz="1800" dirty="0">
                <a:latin typeface="Times New Roman" panose="02020603050405020304" pitchFamily="18" charset="0"/>
                <a:cs typeface="Times New Roman" panose="02020603050405020304" pitchFamily="18" charset="0"/>
              </a:rPr>
              <a:t>” to </a:t>
            </a:r>
            <a:r>
              <a:rPr lang="en-US" sz="1800" b="1" dirty="0">
                <a:solidFill>
                  <a:srgbClr val="FF0000"/>
                </a:solidFill>
                <a:latin typeface="Times New Roman" panose="02020603050405020304" pitchFamily="18" charset="0"/>
                <a:cs typeface="Times New Roman" panose="02020603050405020304" pitchFamily="18" charset="0"/>
              </a:rPr>
              <a:t>move about when an electrical voltage is applied </a:t>
            </a:r>
            <a:r>
              <a:rPr lang="en-US" sz="1800" dirty="0">
                <a:latin typeface="Times New Roman" panose="02020603050405020304" pitchFamily="18" charset="0"/>
                <a:cs typeface="Times New Roman" panose="02020603050405020304" pitchFamily="18" charset="0"/>
              </a:rPr>
              <a:t>(electron flow). As each impurity atom “donates” one electron, pentavalent atoms are generally known as “donors”. </a:t>
            </a:r>
          </a:p>
          <a:p>
            <a:pPr marL="0" indent="0" algn="just">
              <a:buNone/>
            </a:pPr>
            <a:r>
              <a:rPr lang="en-US" sz="1800" dirty="0">
                <a:latin typeface="Times New Roman" panose="02020603050405020304" pitchFamily="18" charset="0"/>
                <a:cs typeface="Times New Roman" panose="02020603050405020304" pitchFamily="18" charset="0"/>
              </a:rPr>
              <a:t>In n-type material, </a:t>
            </a:r>
            <a:r>
              <a:rPr lang="en-US" sz="1800" b="1" dirty="0">
                <a:solidFill>
                  <a:srgbClr val="FF0000"/>
                </a:solidFill>
                <a:latin typeface="Times New Roman" panose="02020603050405020304" pitchFamily="18" charset="0"/>
                <a:cs typeface="Times New Roman" panose="02020603050405020304" pitchFamily="18" charset="0"/>
              </a:rPr>
              <a:t>electrons are the majority carrier</a:t>
            </a:r>
            <a:r>
              <a:rPr lang="en-US" sz="1800" dirty="0">
                <a:latin typeface="Times New Roman" panose="02020603050405020304" pitchFamily="18" charset="0"/>
                <a:cs typeface="Times New Roman" panose="02020603050405020304" pitchFamily="18" charset="0"/>
              </a:rPr>
              <a:t> and </a:t>
            </a:r>
            <a:r>
              <a:rPr lang="en-US" sz="1800" b="1" dirty="0">
                <a:solidFill>
                  <a:srgbClr val="FF0000"/>
                </a:solidFill>
                <a:latin typeface="Times New Roman" panose="02020603050405020304" pitchFamily="18" charset="0"/>
                <a:cs typeface="Times New Roman" panose="02020603050405020304" pitchFamily="18" charset="0"/>
              </a:rPr>
              <a:t>holes the minority carrier.</a:t>
            </a: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Figure 10: An antimony (Sb) impurity</a:t>
            </a:r>
          </a:p>
          <a:p>
            <a:pPr marL="0" indent="0">
              <a:buNone/>
            </a:pPr>
            <a:r>
              <a:rPr lang="en-US" sz="2000" b="1" dirty="0">
                <a:latin typeface="Times New Roman" panose="02020603050405020304" pitchFamily="18" charset="0"/>
                <a:cs typeface="Times New Roman" panose="02020603050405020304" pitchFamily="18" charset="0"/>
              </a:rPr>
              <a:t> atom is shown in the center. </a:t>
            </a:r>
          </a:p>
          <a:p>
            <a:pPr marL="0" indent="0">
              <a:buNone/>
            </a:pPr>
            <a:r>
              <a:rPr lang="en-US" sz="2000" b="1" dirty="0">
                <a:latin typeface="Times New Roman" panose="02020603050405020304" pitchFamily="18" charset="0"/>
                <a:cs typeface="Times New Roman" panose="02020603050405020304" pitchFamily="18" charset="0"/>
              </a:rPr>
              <a:t>The extra electron from the Sb</a:t>
            </a:r>
          </a:p>
          <a:p>
            <a:pPr marL="0" indent="0">
              <a:buNone/>
            </a:pPr>
            <a:r>
              <a:rPr lang="en-US" sz="2000" b="1" dirty="0">
                <a:latin typeface="Times New Roman" panose="02020603050405020304" pitchFamily="18" charset="0"/>
                <a:cs typeface="Times New Roman" panose="02020603050405020304" pitchFamily="18" charset="0"/>
              </a:rPr>
              <a:t> atom becomes a free electron.</a:t>
            </a: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10</a:t>
            </a:fld>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l="3774"/>
          <a:stretch/>
        </p:blipFill>
        <p:spPr bwMode="auto">
          <a:xfrm>
            <a:off x="5105401" y="4191000"/>
            <a:ext cx="3183522" cy="2122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85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902" y="746869"/>
            <a:ext cx="6965245" cy="708495"/>
          </a:xfrm>
        </p:spPr>
        <p:txBody>
          <a:bodyPr>
            <a:normAutofit fontScale="90000"/>
          </a:bodyPr>
          <a:lstStyle/>
          <a:p>
            <a:pPr lvl="2" algn="ctr"/>
            <a:r>
              <a:rPr lang="en-US" sz="3200" b="1" dirty="0">
                <a:solidFill>
                  <a:srgbClr val="0070C0"/>
                </a:solidFill>
                <a:latin typeface="Times New Roman" panose="02020603050405020304" pitchFamily="18" charset="0"/>
                <a:cs typeface="Times New Roman" panose="02020603050405020304" pitchFamily="18" charset="0"/>
              </a:rPr>
              <a:t>P-type semiconductors</a:t>
            </a:r>
            <a:br>
              <a:rPr lang="en-US" sz="3200" b="1" dirty="0">
                <a:solidFill>
                  <a:srgbClr val="0070C0"/>
                </a:solidFill>
                <a:latin typeface="Times New Roman" panose="02020603050405020304" pitchFamily="18" charset="0"/>
                <a:cs typeface="Times New Roman" panose="02020603050405020304" pitchFamily="18" charset="0"/>
              </a:rPr>
            </a:b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1998" y="1144153"/>
            <a:ext cx="7620000" cy="5172366"/>
          </a:xfrm>
        </p:spPr>
        <p:txBody>
          <a:bodyPr>
            <a:noAutofit/>
          </a:bodyPr>
          <a:lstStyle/>
          <a:p>
            <a:pPr marL="0" indent="0" algn="just">
              <a:buNone/>
            </a:pPr>
            <a:r>
              <a:rPr lang="en-US" sz="1800" b="1" dirty="0">
                <a:solidFill>
                  <a:srgbClr val="FF0000"/>
                </a:solidFill>
                <a:latin typeface="Times New Roman" panose="02020603050405020304" pitchFamily="18" charset="0"/>
                <a:cs typeface="Times New Roman" panose="02020603050405020304" pitchFamily="18" charset="0"/>
              </a:rPr>
              <a:t>Trivalent</a:t>
            </a:r>
            <a:r>
              <a:rPr lang="en-US" sz="1800" dirty="0">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with </a:t>
            </a:r>
            <a:r>
              <a:rPr lang="en-US" sz="1800" b="1" dirty="0">
                <a:solidFill>
                  <a:srgbClr val="FF0000"/>
                </a:solidFill>
                <a:latin typeface="Times New Roman" panose="02020603050405020304" pitchFamily="18" charset="0"/>
                <a:cs typeface="Times New Roman" panose="02020603050405020304" pitchFamily="18" charset="0"/>
              </a:rPr>
              <a:t>3 valence electrons</a:t>
            </a:r>
            <a:r>
              <a:rPr lang="en-US" sz="1800" dirty="0">
                <a:latin typeface="Times New Roman" panose="02020603050405020304" pitchFamily="18" charset="0"/>
                <a:cs typeface="Times New Roman" panose="02020603050405020304" pitchFamily="18" charset="0"/>
              </a:rPr>
              <a:t>) impurity atoms are added – </a:t>
            </a:r>
            <a:r>
              <a:rPr lang="en-US" sz="1800" dirty="0">
                <a:solidFill>
                  <a:srgbClr val="FF0000"/>
                </a:solidFill>
                <a:latin typeface="Times New Roman" panose="02020603050405020304" pitchFamily="18" charset="0"/>
                <a:cs typeface="Times New Roman" panose="02020603050405020304" pitchFamily="18" charset="0"/>
              </a:rPr>
              <a:t>Aluminum</a:t>
            </a:r>
            <a:r>
              <a:rPr lang="en-US" sz="1800" dirty="0">
                <a:latin typeface="Times New Roman" panose="02020603050405020304" pitchFamily="18" charset="0"/>
                <a:cs typeface="Times New Roman" panose="02020603050405020304" pitchFamily="18" charset="0"/>
              </a:rPr>
              <a:t> (Al), </a:t>
            </a:r>
            <a:r>
              <a:rPr lang="en-US" sz="1800" dirty="0">
                <a:solidFill>
                  <a:srgbClr val="FF0000"/>
                </a:solidFill>
                <a:latin typeface="Times New Roman" panose="02020603050405020304" pitchFamily="18" charset="0"/>
                <a:cs typeface="Times New Roman" panose="02020603050405020304" pitchFamily="18" charset="0"/>
              </a:rPr>
              <a:t>boron</a:t>
            </a:r>
            <a:r>
              <a:rPr lang="en-US" sz="1800" dirty="0">
                <a:latin typeface="Times New Roman" panose="02020603050405020304" pitchFamily="18" charset="0"/>
                <a:cs typeface="Times New Roman" panose="02020603050405020304" pitchFamily="18" charset="0"/>
              </a:rPr>
              <a:t> (B), </a:t>
            </a:r>
            <a:r>
              <a:rPr lang="en-US" sz="1800" dirty="0">
                <a:solidFill>
                  <a:srgbClr val="FF0000"/>
                </a:solidFill>
                <a:latin typeface="Times New Roman" panose="02020603050405020304" pitchFamily="18" charset="0"/>
                <a:cs typeface="Times New Roman" panose="02020603050405020304" pitchFamily="18" charset="0"/>
              </a:rPr>
              <a:t>indium</a:t>
            </a:r>
            <a:r>
              <a:rPr lang="en-US" sz="1800" dirty="0">
                <a:latin typeface="Times New Roman" panose="02020603050405020304" pitchFamily="18" charset="0"/>
                <a:cs typeface="Times New Roman" panose="02020603050405020304" pitchFamily="18" charset="0"/>
              </a:rPr>
              <a:t> (In), and </a:t>
            </a:r>
            <a:r>
              <a:rPr lang="en-US" sz="1800" dirty="0">
                <a:solidFill>
                  <a:srgbClr val="FF0000"/>
                </a:solidFill>
                <a:latin typeface="Times New Roman" panose="02020603050405020304" pitchFamily="18" charset="0"/>
                <a:cs typeface="Times New Roman" panose="02020603050405020304" pitchFamily="18" charset="0"/>
              </a:rPr>
              <a:t>gallium</a:t>
            </a:r>
            <a:r>
              <a:rPr lang="en-US" sz="1800" dirty="0">
                <a:latin typeface="Times New Roman" panose="02020603050405020304" pitchFamily="18" charset="0"/>
                <a:cs typeface="Times New Roman" panose="02020603050405020304" pitchFamily="18" charset="0"/>
              </a:rPr>
              <a:t> (Ga). </a:t>
            </a:r>
          </a:p>
          <a:p>
            <a:pPr marL="0" indent="0" algn="just">
              <a:buNone/>
            </a:pPr>
            <a:r>
              <a:rPr lang="en-US" sz="1800" dirty="0">
                <a:latin typeface="Times New Roman" panose="02020603050405020304" pitchFamily="18" charset="0"/>
                <a:cs typeface="Times New Roman" panose="02020603050405020304" pitchFamily="18" charset="0"/>
              </a:rPr>
              <a:t>Trivalent is also known as </a:t>
            </a:r>
            <a:r>
              <a:rPr lang="en-US" sz="1800" b="1" dirty="0">
                <a:solidFill>
                  <a:srgbClr val="FF0000"/>
                </a:solidFill>
                <a:latin typeface="Times New Roman" panose="02020603050405020304" pitchFamily="18" charset="0"/>
                <a:cs typeface="Times New Roman" panose="02020603050405020304" pitchFamily="18" charset="0"/>
              </a:rPr>
              <a:t>acceptor atom </a:t>
            </a:r>
            <a:r>
              <a:rPr lang="en-US" sz="1800" dirty="0">
                <a:latin typeface="Times New Roman" panose="02020603050405020304" pitchFamily="18" charset="0"/>
                <a:cs typeface="Times New Roman" panose="02020603050405020304" pitchFamily="18" charset="0"/>
              </a:rPr>
              <a:t>since they </a:t>
            </a:r>
            <a:r>
              <a:rPr lang="en-US" sz="1800" b="1" dirty="0">
                <a:solidFill>
                  <a:srgbClr val="FF0000"/>
                </a:solidFill>
                <a:latin typeface="Times New Roman" panose="02020603050405020304" pitchFamily="18" charset="0"/>
                <a:cs typeface="Times New Roman" panose="02020603050405020304" pitchFamily="18" charset="0"/>
              </a:rPr>
              <a:t>accept electrons</a:t>
            </a: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rPr>
              <a:t>When a </a:t>
            </a:r>
            <a:r>
              <a:rPr lang="en-US" sz="1800" b="1" dirty="0">
                <a:solidFill>
                  <a:srgbClr val="FF0000"/>
                </a:solidFill>
                <a:latin typeface="Times New Roman" panose="02020603050405020304" pitchFamily="18" charset="0"/>
                <a:cs typeface="Times New Roman" panose="02020603050405020304" pitchFamily="18" charset="0"/>
              </a:rPr>
              <a:t>trivalent atom </a:t>
            </a:r>
            <a:r>
              <a:rPr lang="en-US" sz="1800" dirty="0">
                <a:latin typeface="Times New Roman" panose="02020603050405020304" pitchFamily="18" charset="0"/>
                <a:cs typeface="Times New Roman" panose="02020603050405020304" pitchFamily="18" charset="0"/>
              </a:rPr>
              <a:t>is added to an intrinsic, it will readily </a:t>
            </a:r>
            <a:r>
              <a:rPr lang="en-US" sz="1800" b="1" dirty="0">
                <a:solidFill>
                  <a:srgbClr val="FF0000"/>
                </a:solidFill>
                <a:latin typeface="Times New Roman" panose="02020603050405020304" pitchFamily="18" charset="0"/>
                <a:cs typeface="Times New Roman" panose="02020603050405020304" pitchFamily="18" charset="0"/>
              </a:rPr>
              <a:t>accept a free electron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which becomes a </a:t>
            </a:r>
            <a:r>
              <a:rPr lang="en-US" sz="1800" dirty="0">
                <a:solidFill>
                  <a:srgbClr val="FF0000"/>
                </a:solidFill>
                <a:latin typeface="Times New Roman" panose="02020603050405020304" pitchFamily="18" charset="0"/>
                <a:cs typeface="Times New Roman" panose="02020603050405020304" pitchFamily="18" charset="0"/>
              </a:rPr>
              <a:t>p-type extrinsic semiconductor</a:t>
            </a:r>
            <a:r>
              <a:rPr lang="en-US" sz="1800" dirty="0">
                <a:latin typeface="Times New Roman" panose="02020603050405020304" pitchFamily="18" charset="0"/>
                <a:cs typeface="Times New Roman" panose="02020603050405020304" pitchFamily="18" charset="0"/>
              </a:rPr>
              <a:t>. Each trivalent atom </a:t>
            </a:r>
            <a:r>
              <a:rPr lang="en-US" sz="1800" dirty="0">
                <a:solidFill>
                  <a:srgbClr val="FF0000"/>
                </a:solidFill>
                <a:latin typeface="Times New Roman" panose="02020603050405020304" pitchFamily="18" charset="0"/>
                <a:cs typeface="Times New Roman" panose="02020603050405020304" pitchFamily="18" charset="0"/>
              </a:rPr>
              <a:t>forms a covalent bond with 4 adjacent Si atoms</a:t>
            </a:r>
            <a:r>
              <a:rPr lang="en-US" sz="1800" dirty="0">
                <a:latin typeface="Times New Roman" panose="02020603050405020304" pitchFamily="18" charset="0"/>
                <a:cs typeface="Times New Roman" panose="02020603050405020304" pitchFamily="18" charset="0"/>
              </a:rPr>
              <a:t>. </a:t>
            </a:r>
          </a:p>
          <a:p>
            <a:pPr marL="0" indent="0" algn="just">
              <a:buNone/>
            </a:pPr>
            <a:r>
              <a:rPr lang="en-US" sz="1800" dirty="0">
                <a:latin typeface="Times New Roman" panose="02020603050405020304" pitchFamily="18" charset="0"/>
                <a:cs typeface="Times New Roman" panose="02020603050405020304" pitchFamily="18" charset="0"/>
              </a:rPr>
              <a:t>Since </a:t>
            </a:r>
            <a:r>
              <a:rPr lang="en-US" sz="1800" dirty="0">
                <a:solidFill>
                  <a:srgbClr val="FF0000"/>
                </a:solidFill>
                <a:latin typeface="Times New Roman" panose="02020603050405020304" pitchFamily="18" charset="0"/>
                <a:cs typeface="Times New Roman" panose="02020603050405020304" pitchFamily="18" charset="0"/>
              </a:rPr>
              <a:t>4 electrons are needed</a:t>
            </a:r>
            <a:r>
              <a:rPr lang="en-US" sz="1800" dirty="0">
                <a:latin typeface="Times New Roman" panose="02020603050405020304" pitchFamily="18" charset="0"/>
                <a:cs typeface="Times New Roman" panose="02020603050405020304" pitchFamily="18" charset="0"/>
              </a:rPr>
              <a:t> to form a covalent bond, it causes the existence of a hole in the covalent bonding. It also causes </a:t>
            </a:r>
            <a:r>
              <a:rPr lang="en-US" sz="1800" b="1" dirty="0">
                <a:solidFill>
                  <a:srgbClr val="FF0000"/>
                </a:solidFill>
                <a:latin typeface="Times New Roman" panose="02020603050405020304" pitchFamily="18" charset="0"/>
                <a:cs typeface="Times New Roman" panose="02020603050405020304" pitchFamily="18" charset="0"/>
              </a:rPr>
              <a:t>a lack of valence electrons in the B atoms</a:t>
            </a:r>
            <a:r>
              <a:rPr lang="en-US" sz="1800" dirty="0">
                <a:latin typeface="Times New Roman" panose="02020603050405020304" pitchFamily="18" charset="0"/>
                <a:cs typeface="Times New Roman" panose="02020603050405020304" pitchFamily="18" charset="0"/>
              </a:rPr>
              <a:t>. In p-type material, </a:t>
            </a:r>
            <a:r>
              <a:rPr lang="en-US" sz="1800" b="1" dirty="0">
                <a:solidFill>
                  <a:srgbClr val="FF0000"/>
                </a:solidFill>
                <a:latin typeface="Times New Roman" panose="02020603050405020304" pitchFamily="18" charset="0"/>
                <a:cs typeface="Times New Roman" panose="02020603050405020304" pitchFamily="18" charset="0"/>
              </a:rPr>
              <a:t>holes are the majority carrier,</a:t>
            </a:r>
            <a:r>
              <a:rPr lang="en-US" sz="1800" dirty="0">
                <a:latin typeface="Times New Roman" panose="02020603050405020304" pitchFamily="18" charset="0"/>
                <a:cs typeface="Times New Roman" panose="02020603050405020304" pitchFamily="18" charset="0"/>
              </a:rPr>
              <a:t> and </a:t>
            </a:r>
            <a:r>
              <a:rPr lang="en-US" sz="1800" b="1" dirty="0">
                <a:solidFill>
                  <a:srgbClr val="FF0000"/>
                </a:solidFill>
                <a:latin typeface="Times New Roman" panose="02020603050405020304" pitchFamily="18" charset="0"/>
                <a:cs typeface="Times New Roman" panose="02020603050405020304" pitchFamily="18" charset="0"/>
              </a:rPr>
              <a:t>electrons are the minority carrier.</a:t>
            </a:r>
          </a:p>
          <a:p>
            <a:pPr marL="0" indent="0" algn="just">
              <a:buNone/>
            </a:pPr>
            <a:r>
              <a:rPr lang="en-US" sz="1600" dirty="0">
                <a:latin typeface="Times New Roman" panose="02020603050405020304" pitchFamily="18" charset="0"/>
                <a:cs typeface="Times New Roman" panose="02020603050405020304" pitchFamily="18" charset="0"/>
              </a:rPr>
              <a:t>	</a:t>
            </a:r>
          </a:p>
          <a:p>
            <a:pPr marL="0" indent="0" algn="just">
              <a:buNone/>
            </a:pPr>
            <a:endParaRPr lang="en-US" sz="1600" dirty="0">
              <a:latin typeface="Times New Roman" panose="02020603050405020304" pitchFamily="18" charset="0"/>
              <a:cs typeface="Times New Roman" panose="02020603050405020304" pitchFamily="18" charset="0"/>
            </a:endParaRPr>
          </a:p>
          <a:p>
            <a:pPr marL="0" indent="0" algn="just">
              <a:buNone/>
            </a:pPr>
            <a:r>
              <a:rPr lang="en-US" sz="1600" b="1" dirty="0">
                <a:latin typeface="Times New Roman" panose="02020603050405020304" pitchFamily="18" charset="0"/>
                <a:cs typeface="Times New Roman" panose="02020603050405020304" pitchFamily="18" charset="0"/>
              </a:rPr>
              <a:t>Figure 11: </a:t>
            </a:r>
            <a:r>
              <a:rPr lang="en-US" sz="1600" dirty="0">
                <a:latin typeface="Times New Roman" panose="02020603050405020304" pitchFamily="18" charset="0"/>
                <a:cs typeface="Times New Roman" panose="02020603050405020304" pitchFamily="18" charset="0"/>
              </a:rPr>
              <a:t>Trivalent impurity atom </a:t>
            </a:r>
          </a:p>
          <a:p>
            <a:pPr marL="0" indent="0" algn="just">
              <a:buNone/>
            </a:pPr>
            <a:r>
              <a:rPr lang="en-US" sz="1600" dirty="0">
                <a:latin typeface="Times New Roman" panose="02020603050405020304" pitchFamily="18" charset="0"/>
                <a:cs typeface="Times New Roman" panose="02020603050405020304" pitchFamily="18" charset="0"/>
              </a:rPr>
              <a:t>in a silicon crystal structure. A boron </a:t>
            </a:r>
          </a:p>
          <a:p>
            <a:pPr marL="0" indent="0" algn="just">
              <a:buNone/>
            </a:pPr>
            <a:r>
              <a:rPr lang="en-US" sz="1600" dirty="0">
                <a:latin typeface="Times New Roman" panose="02020603050405020304" pitchFamily="18" charset="0"/>
                <a:cs typeface="Times New Roman" panose="02020603050405020304" pitchFamily="18" charset="0"/>
              </a:rPr>
              <a:t>(B) impurity atom is shown in the center.</a:t>
            </a:r>
          </a:p>
          <a:p>
            <a:pPr marL="0" indent="0" algn="ctr">
              <a:buNone/>
            </a:pPr>
            <a:endParaRPr lang="en-US" sz="1600" dirty="0">
              <a:latin typeface="Times New Roman" panose="02020603050405020304" pitchFamily="18" charset="0"/>
              <a:cs typeface="Times New Roman" panose="02020603050405020304" pitchFamily="18" charset="0"/>
            </a:endParaRPr>
          </a:p>
          <a:p>
            <a:pPr marL="0" indent="0" algn="ctr">
              <a:buNone/>
            </a:pPr>
            <a:endParaRPr lang="en-US" sz="1600" dirty="0">
              <a:latin typeface="Times New Roman" panose="02020603050405020304" pitchFamily="18" charset="0"/>
              <a:cs typeface="Times New Roman" panose="02020603050405020304" pitchFamily="18" charset="0"/>
            </a:endParaRPr>
          </a:p>
          <a:p>
            <a:pPr marL="0" indent="0" algn="ctr">
              <a:buNone/>
            </a:pPr>
            <a:endParaRPr lang="en-US" sz="1600" dirty="0">
              <a:latin typeface="Times New Roman" panose="02020603050405020304" pitchFamily="18" charset="0"/>
              <a:cs typeface="Times New Roman" panose="02020603050405020304" pitchFamily="18" charset="0"/>
            </a:endParaRPr>
          </a:p>
          <a:p>
            <a:pPr marL="0" indent="0" algn="ctr">
              <a:buNone/>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solidFill>
                  <a:schemeClr val="bg1"/>
                </a:solidFill>
              </a:rPr>
              <a:t>11</a:t>
            </a:fld>
            <a:endParaRPr lang="en-US" dirty="0">
              <a:solidFill>
                <a:schemeClr val="bg1"/>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5029200" y="3962400"/>
            <a:ext cx="3249256" cy="2239057"/>
          </a:xfrm>
          <a:prstGeom prst="rect">
            <a:avLst/>
          </a:prstGeom>
        </p:spPr>
      </p:pic>
    </p:spTree>
    <p:extLst>
      <p:ext uri="{BB962C8B-B14F-4D97-AF65-F5344CB8AC3E}">
        <p14:creationId xmlns:p14="http://schemas.microsoft.com/office/powerpoint/2010/main" val="301584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57400"/>
            <a:ext cx="6965245" cy="2895600"/>
          </a:xfrm>
        </p:spPr>
        <p:txBody>
          <a:bodyPr>
            <a:normAutofit fontScale="90000"/>
          </a:bodyPr>
          <a:lstStyle/>
          <a:p>
            <a:r>
              <a:rPr lang="en-US" b="1" dirty="0"/>
              <a:t/>
            </a:r>
            <a:br>
              <a:rPr lang="en-US" b="1" dirty="0"/>
            </a:br>
            <a:r>
              <a:rPr lang="en-US" b="1" dirty="0"/>
              <a:t/>
            </a:r>
            <a:br>
              <a:rPr lang="en-US" b="1" dirty="0"/>
            </a:br>
            <a:r>
              <a:rPr lang="en-US" b="1" dirty="0"/>
              <a:t>Chapter One: Semiconductor Material</a:t>
            </a:r>
            <a:br>
              <a:rPr lang="en-US" b="1" dirty="0"/>
            </a:br>
            <a:r>
              <a:rPr lang="en-US" b="1" dirty="0"/>
              <a:t/>
            </a:r>
            <a:br>
              <a:rPr lang="en-US" b="1" dirty="0"/>
            </a:br>
            <a:r>
              <a:rPr lang="en-US" b="1"/>
              <a:t>Lecture 2</a:t>
            </a:r>
            <a:r>
              <a:rPr lang="en-US" dirty="0"/>
              <a:t/>
            </a:r>
            <a:br>
              <a:rPr lang="en-US" dirty="0"/>
            </a:br>
            <a:r>
              <a:rPr lang="ar-IQ" dirty="0"/>
              <a:t/>
            </a:r>
            <a:br>
              <a:rPr lang="ar-IQ" dirty="0"/>
            </a:br>
            <a:endParaRPr lang="en-US" dirty="0"/>
          </a:p>
        </p:txBody>
      </p:sp>
      <p:sp>
        <p:nvSpPr>
          <p:cNvPr id="4" name="Slide Number Placeholder 3"/>
          <p:cNvSpPr>
            <a:spLocks noGrp="1"/>
          </p:cNvSpPr>
          <p:nvPr>
            <p:ph type="sldNum" sz="quarter" idx="12"/>
          </p:nvPr>
        </p:nvSpPr>
        <p:spPr/>
        <p:txBody>
          <a:bodyPr/>
          <a:lstStyle/>
          <a:p>
            <a:fld id="{405F97FB-85A4-49E9-BA53-E68A7A753320}" type="slidenum">
              <a:rPr lang="en-US" smtClean="0"/>
              <a:t>2</a:t>
            </a:fld>
            <a:endParaRPr lang="en-US"/>
          </a:p>
        </p:txBody>
      </p:sp>
    </p:spTree>
    <p:extLst>
      <p:ext uri="{BB962C8B-B14F-4D97-AF65-F5344CB8AC3E}">
        <p14:creationId xmlns:p14="http://schemas.microsoft.com/office/powerpoint/2010/main" val="154205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666" y="381000"/>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Energy Gap</a:t>
            </a:r>
          </a:p>
        </p:txBody>
      </p:sp>
      <p:sp>
        <p:nvSpPr>
          <p:cNvPr id="3" name="Content Placeholder 2"/>
          <p:cNvSpPr>
            <a:spLocks noGrp="1"/>
          </p:cNvSpPr>
          <p:nvPr>
            <p:ph idx="1"/>
          </p:nvPr>
        </p:nvSpPr>
        <p:spPr>
          <a:xfrm>
            <a:off x="664444" y="959814"/>
            <a:ext cx="7729688" cy="5411205"/>
          </a:xfrm>
        </p:spPr>
        <p:txBody>
          <a:bodyPr>
            <a:normAutofit fontScale="92500" lnSpcReduction="10000"/>
          </a:bodyPr>
          <a:lstStyle/>
          <a:p>
            <a:pPr algn="just">
              <a:buFont typeface="Wingdings" panose="05000000000000000000" pitchFamily="2" charset="2"/>
              <a:buChar char="§"/>
            </a:pPr>
            <a:r>
              <a:rPr lang="en-US" sz="2000" b="1" dirty="0">
                <a:solidFill>
                  <a:srgbClr val="FF0000"/>
                </a:solidFill>
                <a:latin typeface="Times New Roman" panose="02020603050405020304" pitchFamily="18" charset="0"/>
                <a:cs typeface="Times New Roman" panose="02020603050405020304" pitchFamily="18" charset="0"/>
              </a:rPr>
              <a:t>Energy</a:t>
            </a:r>
            <a:r>
              <a:rPr lang="en-US" sz="2000" dirty="0">
                <a:solidFill>
                  <a:srgbClr val="FF0000"/>
                </a:solidFill>
                <a:latin typeface="Times New Roman" panose="02020603050405020304" pitchFamily="18" charset="0"/>
                <a:cs typeface="Times New Roman" panose="02020603050405020304" pitchFamily="18" charset="0"/>
              </a:rPr>
              <a:t> in an electron </a:t>
            </a:r>
            <a:r>
              <a:rPr lang="en-US" sz="2000" dirty="0">
                <a:latin typeface="Times New Roman" panose="02020603050405020304" pitchFamily="18" charset="0"/>
                <a:cs typeface="Times New Roman" panose="02020603050405020304" pitchFamily="18" charset="0"/>
              </a:rPr>
              <a:t>is </a:t>
            </a:r>
            <a:r>
              <a:rPr lang="en-US" sz="2000" dirty="0">
                <a:solidFill>
                  <a:srgbClr val="FF0000"/>
                </a:solidFill>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two types </a:t>
            </a:r>
            <a:r>
              <a:rPr lang="en-US" sz="2000" dirty="0">
                <a:solidFill>
                  <a:srgbClr val="FF0000"/>
                </a:solidFill>
                <a:latin typeface="Times New Roman" panose="02020603050405020304" pitchFamily="18" charset="0"/>
                <a:cs typeface="Times New Roman" panose="02020603050405020304" pitchFamily="18" charset="0"/>
              </a:rPr>
              <a:t>– kinetic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energy of motion</a:t>
            </a:r>
            <a:r>
              <a:rPr lang="en-US" sz="2000" dirty="0">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potential</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energy of position</a:t>
            </a:r>
            <a:r>
              <a:rPr lang="en-US" sz="2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en-US" sz="2000" dirty="0">
                <a:solidFill>
                  <a:srgbClr val="FF0000"/>
                </a:solidFill>
                <a:latin typeface="Times New Roman" panose="02020603050405020304" pitchFamily="18" charset="0"/>
                <a:cs typeface="Times New Roman" panose="02020603050405020304" pitchFamily="18" charset="0"/>
              </a:rPr>
              <a:t>Each material </a:t>
            </a:r>
            <a:r>
              <a:rPr lang="en-US" sz="2000" dirty="0">
                <a:latin typeface="Times New Roman" panose="02020603050405020304" pitchFamily="18" charset="0"/>
                <a:cs typeface="Times New Roman" panose="02020603050405020304" pitchFamily="18" charset="0"/>
              </a:rPr>
              <a:t>has its </a:t>
            </a:r>
            <a:r>
              <a:rPr lang="en-US" sz="2000" dirty="0">
                <a:solidFill>
                  <a:srgbClr val="FF0000"/>
                </a:solidFill>
                <a:latin typeface="Times New Roman" panose="02020603050405020304" pitchFamily="18" charset="0"/>
                <a:cs typeface="Times New Roman" panose="02020603050405020304" pitchFamily="18" charset="0"/>
              </a:rPr>
              <a:t>own set of permissible energy levels </a:t>
            </a:r>
            <a:r>
              <a:rPr lang="en-US" sz="2000" dirty="0">
                <a:latin typeface="Times New Roman" panose="02020603050405020304" pitchFamily="18" charset="0"/>
                <a:cs typeface="Times New Roman" panose="02020603050405020304" pitchFamily="18" charset="0"/>
              </a:rPr>
              <a:t>for the electrons in its atomic structure. </a:t>
            </a:r>
          </a:p>
          <a:p>
            <a:pPr algn="just">
              <a:buFont typeface="Wingdings" panose="05000000000000000000" pitchFamily="2" charset="2"/>
              <a:buChar char="§"/>
            </a:pPr>
            <a:r>
              <a:rPr lang="en-US" sz="2000" dirty="0">
                <a:solidFill>
                  <a:srgbClr val="FF0000"/>
                </a:solidFill>
                <a:latin typeface="Times New Roman" panose="02020603050405020304" pitchFamily="18" charset="0"/>
                <a:cs typeface="Times New Roman" panose="02020603050405020304" pitchFamily="18" charset="0"/>
              </a:rPr>
              <a:t>Energy level</a:t>
            </a:r>
            <a:r>
              <a:rPr lang="en-US" sz="2000" dirty="0">
                <a:latin typeface="Times New Roman" panose="02020603050405020304" pitchFamily="18" charset="0"/>
                <a:cs typeface="Times New Roman" panose="02020603050405020304" pitchFamily="18" charset="0"/>
              </a:rPr>
              <a:t> in an atom is </a:t>
            </a:r>
            <a:r>
              <a:rPr lang="en-US" sz="2000" dirty="0">
                <a:solidFill>
                  <a:srgbClr val="FF0000"/>
                </a:solidFill>
                <a:latin typeface="Times New Roman" panose="02020603050405020304" pitchFamily="18" charset="0"/>
                <a:cs typeface="Times New Roman" panose="02020603050405020304" pitchFamily="18" charset="0"/>
              </a:rPr>
              <a:t>measured</a:t>
            </a:r>
            <a:r>
              <a:rPr lang="en-US" sz="2000" dirty="0">
                <a:latin typeface="Times New Roman" panose="02020603050405020304" pitchFamily="18" charset="0"/>
                <a:cs typeface="Times New Roman" panose="02020603050405020304" pitchFamily="18" charset="0"/>
              </a:rPr>
              <a:t> in electron volt (eV) = 1.602× 10-19 J</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Electrons that orbit within an energy level will have similar energy. When an </a:t>
            </a:r>
            <a:r>
              <a:rPr lang="en-US" sz="2000" b="1" dirty="0">
                <a:solidFill>
                  <a:srgbClr val="FF0000"/>
                </a:solidFill>
                <a:latin typeface="Times New Roman" panose="02020603050405020304" pitchFamily="18" charset="0"/>
                <a:cs typeface="Times New Roman" panose="02020603050405020304" pitchFamily="18" charset="0"/>
              </a:rPr>
              <a:t>electron acquires sufficient additional energy</a:t>
            </a:r>
            <a:r>
              <a:rPr lang="en-US" sz="2000" dirty="0">
                <a:latin typeface="Times New Roman" panose="02020603050405020304" pitchFamily="18" charset="0"/>
                <a:cs typeface="Times New Roman" panose="02020603050405020304" pitchFamily="18" charset="0"/>
              </a:rPr>
              <a:t>, it can </a:t>
            </a:r>
            <a:r>
              <a:rPr lang="en-US" sz="2000" b="1" dirty="0">
                <a:latin typeface="Times New Roman" panose="02020603050405020304" pitchFamily="18" charset="0"/>
                <a:cs typeface="Times New Roman" panose="02020603050405020304" pitchFamily="18" charset="0"/>
              </a:rPr>
              <a:t>leave the valence shell</a:t>
            </a:r>
            <a:r>
              <a:rPr lang="en-US" sz="2000" dirty="0">
                <a:latin typeface="Times New Roman" panose="02020603050405020304" pitchFamily="18" charset="0"/>
                <a:cs typeface="Times New Roman" panose="02020603050405020304" pitchFamily="18" charset="0"/>
              </a:rPr>
              <a:t>, become a </a:t>
            </a:r>
            <a:r>
              <a:rPr lang="en-US" sz="2000" b="1" dirty="0">
                <a:solidFill>
                  <a:srgbClr val="FF0000"/>
                </a:solidFill>
                <a:latin typeface="Times New Roman" panose="02020603050405020304" pitchFamily="18" charset="0"/>
                <a:cs typeface="Times New Roman" panose="02020603050405020304" pitchFamily="18" charset="0"/>
              </a:rPr>
              <a:t>free electron</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exist in the </a:t>
            </a:r>
            <a:r>
              <a:rPr lang="en-US" sz="2000" dirty="0">
                <a:solidFill>
                  <a:srgbClr val="FF0000"/>
                </a:solidFill>
                <a:latin typeface="Times New Roman" panose="02020603050405020304" pitchFamily="18" charset="0"/>
                <a:cs typeface="Times New Roman" panose="02020603050405020304" pitchFamily="18" charset="0"/>
              </a:rPr>
              <a:t>condition band</a:t>
            </a:r>
            <a:r>
              <a:rPr lang="en-US" sz="2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energy difference between </a:t>
            </a: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valence</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conduction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band</a:t>
            </a:r>
            <a:r>
              <a:rPr lang="en-US" sz="2000" dirty="0">
                <a:latin typeface="Times New Roman" panose="02020603050405020304" pitchFamily="18" charset="0"/>
                <a:cs typeface="Times New Roman" panose="02020603050405020304" pitchFamily="18" charset="0"/>
              </a:rPr>
              <a:t> is called the </a:t>
            </a:r>
            <a:r>
              <a:rPr lang="en-US" sz="2000" b="1" dirty="0">
                <a:solidFill>
                  <a:srgbClr val="FF0000"/>
                </a:solidFill>
                <a:latin typeface="Times New Roman" panose="02020603050405020304" pitchFamily="18" charset="0"/>
                <a:cs typeface="Times New Roman" panose="02020603050405020304" pitchFamily="18" charset="0"/>
              </a:rPr>
              <a:t>energy gap</a:t>
            </a:r>
            <a:r>
              <a:rPr lang="en-US" sz="2000" dirty="0">
                <a:latin typeface="Times New Roman" panose="02020603050405020304" pitchFamily="18" charset="0"/>
                <a:cs typeface="Times New Roman" panose="02020603050405020304" pitchFamily="18" charset="0"/>
              </a:rPr>
              <a:t>. Energy gap: the </a:t>
            </a:r>
            <a:r>
              <a:rPr lang="en-US" sz="2000" b="1" dirty="0">
                <a:latin typeface="Times New Roman" panose="02020603050405020304" pitchFamily="18" charset="0"/>
                <a:cs typeface="Times New Roman" panose="02020603050405020304" pitchFamily="18" charset="0"/>
              </a:rPr>
              <a:t>amount of energy </a:t>
            </a:r>
            <a:r>
              <a:rPr lang="en-US" sz="2000" dirty="0">
                <a:latin typeface="Times New Roman" panose="02020603050405020304" pitchFamily="18" charset="0"/>
                <a:cs typeface="Times New Roman" panose="02020603050405020304" pitchFamily="18" charset="0"/>
              </a:rPr>
              <a:t>a valence electron </a:t>
            </a:r>
            <a:r>
              <a:rPr lang="en-US" sz="2000" b="1" dirty="0">
                <a:latin typeface="Times New Roman" panose="02020603050405020304" pitchFamily="18" charset="0"/>
                <a:cs typeface="Times New Roman" panose="02020603050405020304" pitchFamily="18" charset="0"/>
              </a:rPr>
              <a:t>must have to jump into the conduction band</a:t>
            </a:r>
            <a:r>
              <a:rPr lang="en-US"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 Figure 5 </a:t>
            </a:r>
            <a:r>
              <a:rPr lang="en-US" sz="2000" dirty="0">
                <a:latin typeface="Times New Roman" panose="02020603050405020304" pitchFamily="18" charset="0"/>
                <a:cs typeface="Times New Roman" panose="02020603050405020304" pitchFamily="18" charset="0"/>
              </a:rPr>
              <a:t>shows energy diagrams for </a:t>
            </a:r>
            <a:r>
              <a:rPr lang="en-US" sz="2000" dirty="0">
                <a:solidFill>
                  <a:srgbClr val="FF0000"/>
                </a:solidFill>
                <a:latin typeface="Times New Roman" panose="02020603050405020304" pitchFamily="18" charset="0"/>
                <a:cs typeface="Times New Roman" panose="02020603050405020304" pitchFamily="18" charset="0"/>
              </a:rPr>
              <a:t>insulators</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semiconductors,</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conductors</a:t>
            </a:r>
            <a:r>
              <a:rPr lang="en-US" sz="2000" dirty="0">
                <a:latin typeface="Times New Roman" panose="02020603050405020304" pitchFamily="18" charset="0"/>
                <a:cs typeface="Times New Roman" panose="02020603050405020304" pitchFamily="18" charset="0"/>
              </a:rPr>
              <a:t>. The gap for insulators can be crossed only when breakdown conditions occur. In semiconductors, the band gap is smaller, allowing an electron in the valence band to jump into the conduction band if it absorbs a photon. The band gap depends on the semiconductor material. </a:t>
            </a:r>
            <a:r>
              <a:rPr lang="en-GB" sz="2000" dirty="0">
                <a:latin typeface="Times New Roman" panose="02020603050405020304" pitchFamily="18" charset="0"/>
                <a:cs typeface="Times New Roman" panose="02020603050405020304" pitchFamily="18" charset="0"/>
              </a:rPr>
              <a:t>The conduction band and valence band overlap in conductors</a:t>
            </a:r>
            <a:r>
              <a:rPr lang="en-US" sz="2000" dirty="0">
                <a:latin typeface="Times New Roman" panose="02020603050405020304" pitchFamily="18" charset="0"/>
                <a:cs typeface="Times New Roman" panose="02020603050405020304" pitchFamily="18" charset="0"/>
              </a:rPr>
              <a:t>, so there is no gap. This means that </a:t>
            </a:r>
            <a:r>
              <a:rPr lang="en-US" sz="2000" b="1" dirty="0">
                <a:latin typeface="Times New Roman" panose="02020603050405020304" pitchFamily="18" charset="0"/>
                <a:cs typeface="Times New Roman" panose="02020603050405020304" pitchFamily="18" charset="0"/>
              </a:rPr>
              <a:t>electrons in the valence band </a:t>
            </a:r>
            <a:r>
              <a:rPr lang="en-US" sz="2000" dirty="0">
                <a:solidFill>
                  <a:srgbClr val="FF0000"/>
                </a:solidFill>
                <a:latin typeface="Times New Roman" panose="02020603050405020304" pitchFamily="18" charset="0"/>
                <a:cs typeface="Times New Roman" panose="02020603050405020304" pitchFamily="18" charset="0"/>
              </a:rPr>
              <a:t>move freely into the conduction band</a:t>
            </a:r>
            <a:r>
              <a:rPr lang="en-US" sz="2000" dirty="0">
                <a:latin typeface="Times New Roman" panose="02020603050405020304" pitchFamily="18" charset="0"/>
                <a:cs typeface="Times New Roman" panose="02020603050405020304" pitchFamily="18" charset="0"/>
              </a:rPr>
              <a:t>, so there are always electrons available as free electrons. </a:t>
            </a: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3</a:t>
            </a:fld>
            <a:endParaRPr lang="en-US" dirty="0"/>
          </a:p>
        </p:txBody>
      </p:sp>
    </p:spTree>
    <p:extLst>
      <p:ext uri="{BB962C8B-B14F-4D97-AF65-F5344CB8AC3E}">
        <p14:creationId xmlns:p14="http://schemas.microsoft.com/office/powerpoint/2010/main" val="1064722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5F97FB-85A4-49E9-BA53-E68A7A753320}" type="slidenum">
              <a:rPr lang="en-US" smtClean="0"/>
              <a:t>4</a:t>
            </a:fld>
            <a:endParaRPr lang="en-US"/>
          </a:p>
        </p:txBody>
      </p:sp>
      <p:pic>
        <p:nvPicPr>
          <p:cNvPr id="7" name="Content Placeholder 6"/>
          <p:cNvPicPr>
            <a:picLocks noGrp="1"/>
          </p:cNvPicPr>
          <p:nvPr>
            <p:ph idx="1"/>
          </p:nvPr>
        </p:nvPicPr>
        <p:blipFill rotWithShape="1">
          <a:blip r:embed="rId2">
            <a:extLst>
              <a:ext uri="{28A0092B-C50C-407E-A947-70E740481C1C}">
                <a14:useLocalDpi xmlns:a14="http://schemas.microsoft.com/office/drawing/2010/main" val="0"/>
              </a:ext>
            </a:extLst>
          </a:blip>
          <a:srcRect l="1807"/>
          <a:stretch/>
        </p:blipFill>
        <p:spPr bwMode="auto">
          <a:xfrm>
            <a:off x="1238360" y="1218237"/>
            <a:ext cx="6686439" cy="4003658"/>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769962" y="5344143"/>
            <a:ext cx="7462224"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Figure 5: Energy diagrams for insulators, semiconductors, and conductors.</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Covalent Bonds	</a:t>
            </a:r>
          </a:p>
        </p:txBody>
      </p:sp>
      <p:sp>
        <p:nvSpPr>
          <p:cNvPr id="3" name="Content Placeholder 2"/>
          <p:cNvSpPr>
            <a:spLocks noGrp="1"/>
          </p:cNvSpPr>
          <p:nvPr>
            <p:ph idx="1"/>
          </p:nvPr>
        </p:nvSpPr>
        <p:spPr>
          <a:xfrm>
            <a:off x="761999" y="1104758"/>
            <a:ext cx="7620000" cy="5297835"/>
          </a:xfrm>
        </p:spPr>
        <p:txBody>
          <a:bodyPr>
            <a:normAutofit lnSpcReduction="10000"/>
          </a:bodyPr>
          <a:lstStyle/>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Figure 6 shows </a:t>
            </a:r>
            <a:r>
              <a:rPr lang="en-US" sz="2000" dirty="0">
                <a:latin typeface="Times New Roman" panose="02020603050405020304" pitchFamily="18" charset="0"/>
                <a:cs typeface="Times New Roman" panose="02020603050405020304" pitchFamily="18" charset="0"/>
              </a:rPr>
              <a:t>how each </a:t>
            </a:r>
            <a:r>
              <a:rPr lang="en-US" sz="2000" dirty="0">
                <a:solidFill>
                  <a:srgbClr val="FF0000"/>
                </a:solidFill>
                <a:latin typeface="Times New Roman" panose="02020603050405020304" pitchFamily="18" charset="0"/>
                <a:cs typeface="Times New Roman" panose="02020603050405020304" pitchFamily="18" charset="0"/>
              </a:rPr>
              <a:t>silicon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atom positions </a:t>
            </a:r>
            <a:r>
              <a:rPr lang="en-US" sz="2000" dirty="0">
                <a:latin typeface="Times New Roman" panose="02020603050405020304" pitchFamily="18" charset="0"/>
                <a:cs typeface="Times New Roman" panose="02020603050405020304" pitchFamily="18" charset="0"/>
              </a:rPr>
              <a:t>itself with </a:t>
            </a:r>
            <a:r>
              <a:rPr lang="en-US" sz="2000" dirty="0">
                <a:solidFill>
                  <a:srgbClr val="FF0000"/>
                </a:solidFill>
                <a:latin typeface="Times New Roman" panose="02020603050405020304" pitchFamily="18" charset="0"/>
                <a:cs typeface="Times New Roman" panose="02020603050405020304" pitchFamily="18" charset="0"/>
              </a:rPr>
              <a:t>four adjacent silicon atoms </a:t>
            </a:r>
            <a:r>
              <a:rPr lang="en-US" sz="2000" dirty="0">
                <a:latin typeface="Times New Roman" panose="02020603050405020304" pitchFamily="18" charset="0"/>
                <a:cs typeface="Times New Roman" panose="02020603050405020304" pitchFamily="18" charset="0"/>
              </a:rPr>
              <a:t>to form a silicon crystal. A silicon (</a:t>
            </a:r>
            <a:r>
              <a:rPr lang="en-US" sz="2000" dirty="0">
                <a:solidFill>
                  <a:srgbClr val="FF0000"/>
                </a:solidFill>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atom with its </a:t>
            </a:r>
            <a:r>
              <a:rPr lang="en-US" sz="2000" b="1" dirty="0">
                <a:latin typeface="Times New Roman" panose="02020603050405020304" pitchFamily="18" charset="0"/>
                <a:cs typeface="Times New Roman" panose="02020603050405020304" pitchFamily="18" charset="0"/>
              </a:rPr>
              <a:t>four valence electrons</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shares an electron with each of its four neighbors</a:t>
            </a:r>
            <a:r>
              <a:rPr lang="en-US" sz="2000" dirty="0">
                <a:latin typeface="Times New Roman" panose="02020603050405020304" pitchFamily="18" charset="0"/>
                <a:cs typeface="Times New Roman" panose="02020603050405020304" pitchFamily="18" charset="0"/>
              </a:rPr>
              <a:t>. This </a:t>
            </a:r>
            <a:r>
              <a:rPr lang="en-US" sz="2000" dirty="0">
                <a:solidFill>
                  <a:srgbClr val="FF0000"/>
                </a:solidFill>
                <a:latin typeface="Times New Roman" panose="02020603050405020304" pitchFamily="18" charset="0"/>
                <a:cs typeface="Times New Roman" panose="02020603050405020304" pitchFamily="18" charset="0"/>
              </a:rPr>
              <a:t>creates eight shared valence electrons for each atom </a:t>
            </a:r>
            <a:r>
              <a:rPr lang="en-US" sz="2000" dirty="0">
                <a:latin typeface="Times New Roman" panose="02020603050405020304" pitchFamily="18" charset="0"/>
                <a:cs typeface="Times New Roman" panose="02020603050405020304" pitchFamily="18" charset="0"/>
              </a:rPr>
              <a:t>and produces a </a:t>
            </a:r>
            <a:r>
              <a:rPr lang="en-US" sz="2000" b="1" dirty="0">
                <a:latin typeface="Times New Roman" panose="02020603050405020304" pitchFamily="18" charset="0"/>
                <a:cs typeface="Times New Roman" panose="02020603050405020304" pitchFamily="18" charset="0"/>
              </a:rPr>
              <a:t>state of chemical stability</a:t>
            </a:r>
            <a:r>
              <a:rPr lang="en-US" sz="2000" dirty="0">
                <a:latin typeface="Times New Roman" panose="02020603050405020304" pitchFamily="18" charset="0"/>
                <a:cs typeface="Times New Roman" panose="02020603050405020304" pitchFamily="18" charset="0"/>
              </a:rPr>
              <a:t>. Also, this sharing of valence electrons </a:t>
            </a:r>
            <a:r>
              <a:rPr lang="en-US" sz="2000" b="1" dirty="0">
                <a:latin typeface="Times New Roman" panose="02020603050405020304" pitchFamily="18" charset="0"/>
                <a:cs typeface="Times New Roman" panose="02020603050405020304" pitchFamily="18" charset="0"/>
              </a:rPr>
              <a:t>produces the covalent bonds </a:t>
            </a:r>
            <a:r>
              <a:rPr lang="en-US" sz="2000" dirty="0">
                <a:latin typeface="Times New Roman" panose="02020603050405020304" pitchFamily="18" charset="0"/>
                <a:cs typeface="Times New Roman" panose="02020603050405020304" pitchFamily="18" charset="0"/>
              </a:rPr>
              <a:t>that hold the atoms together. Covalent bonding in an intrinsic silicon crystal is shown in Figure 6c. An intrinsic crystal is one that has no impurities. Covalent bonding for </a:t>
            </a:r>
            <a:r>
              <a:rPr lang="en-US" sz="2000" b="1" dirty="0">
                <a:solidFill>
                  <a:srgbClr val="FF0000"/>
                </a:solidFill>
                <a:latin typeface="Times New Roman" panose="02020603050405020304" pitchFamily="18" charset="0"/>
                <a:cs typeface="Times New Roman" panose="02020603050405020304" pitchFamily="18" charset="0"/>
              </a:rPr>
              <a:t>germanium</a:t>
            </a:r>
            <a:r>
              <a:rPr lang="en-US" sz="2000" dirty="0">
                <a:latin typeface="Times New Roman" panose="02020603050405020304" pitchFamily="18" charset="0"/>
                <a:cs typeface="Times New Roman" panose="02020603050405020304" pitchFamily="18" charset="0"/>
              </a:rPr>
              <a:t> is </a:t>
            </a:r>
            <a:r>
              <a:rPr lang="en-US" sz="2000" dirty="0">
                <a:solidFill>
                  <a:srgbClr val="FF0000"/>
                </a:solidFill>
                <a:latin typeface="Times New Roman" panose="02020603050405020304" pitchFamily="18" charset="0"/>
                <a:cs typeface="Times New Roman" panose="02020603050405020304" pitchFamily="18" charset="0"/>
              </a:rPr>
              <a:t>similar because it also has four valence electrons.</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ctr">
              <a:buNone/>
            </a:pPr>
            <a:r>
              <a:rPr lang="en-US" sz="2000" b="1" dirty="0">
                <a:latin typeface="Times New Roman" panose="02020603050405020304" pitchFamily="18" charset="0"/>
                <a:cs typeface="Times New Roman" panose="02020603050405020304" pitchFamily="18" charset="0"/>
              </a:rPr>
              <a:t>Figure 6</a:t>
            </a:r>
            <a:r>
              <a:rPr lang="en-US" sz="2000" dirty="0">
                <a:latin typeface="Times New Roman" panose="02020603050405020304" pitchFamily="18" charset="0"/>
                <a:cs typeface="Times New Roman" panose="02020603050405020304" pitchFamily="18" charset="0"/>
              </a:rPr>
              <a:t>: Illustration of covalent bonds in silicon.</a:t>
            </a:r>
            <a:endParaRPr lang="en-GB"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5</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089376" y="3776786"/>
            <a:ext cx="3177823" cy="2166814"/>
          </a:xfrm>
          <a:prstGeom prst="rect">
            <a:avLst/>
          </a:prstGeom>
        </p:spPr>
      </p:pic>
      <p:pic>
        <p:nvPicPr>
          <p:cNvPr id="8" name="Picture 7"/>
          <p:cNvPicPr/>
          <p:nvPr/>
        </p:nvPicPr>
        <p:blipFill rotWithShape="1">
          <a:blip r:embed="rId3">
            <a:extLst>
              <a:ext uri="{28A0092B-C50C-407E-A947-70E740481C1C}">
                <a14:useLocalDpi xmlns:a14="http://schemas.microsoft.com/office/drawing/2010/main" val="0"/>
              </a:ext>
            </a:extLst>
          </a:blip>
          <a:srcRect l="1778" t="1457" r="1917"/>
          <a:stretch/>
        </p:blipFill>
        <p:spPr bwMode="auto">
          <a:xfrm>
            <a:off x="5257800" y="3774511"/>
            <a:ext cx="2335809" cy="21690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015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Conduction Electrons and Holes</a:t>
            </a:r>
          </a:p>
        </p:txBody>
      </p:sp>
      <p:sp>
        <p:nvSpPr>
          <p:cNvPr id="3" name="Content Placeholder 2"/>
          <p:cNvSpPr>
            <a:spLocks noGrp="1"/>
          </p:cNvSpPr>
          <p:nvPr>
            <p:ph idx="1"/>
          </p:nvPr>
        </p:nvSpPr>
        <p:spPr>
          <a:xfrm>
            <a:off x="761999" y="1104758"/>
            <a:ext cx="7620000" cy="5297835"/>
          </a:xfrm>
        </p:spPr>
        <p:txBody>
          <a:bodyPr>
            <a:normAutofit fontScale="92500" lnSpcReduction="20000"/>
          </a:bodyPr>
          <a:lstStyle/>
          <a:p>
            <a:pPr marL="0" indent="0" algn="just">
              <a:buNone/>
            </a:pPr>
            <a:r>
              <a:rPr lang="en-US" sz="2000" b="1" dirty="0">
                <a:latin typeface="Times New Roman" panose="02020603050405020304" pitchFamily="18" charset="0"/>
                <a:cs typeface="Times New Roman" panose="02020603050405020304" pitchFamily="18" charset="0"/>
              </a:rPr>
              <a:t>When an intrinsic silicon </a:t>
            </a:r>
            <a:r>
              <a:rPr lang="en-US" sz="2000" dirty="0">
                <a:latin typeface="Times New Roman" panose="02020603050405020304" pitchFamily="18" charset="0"/>
                <a:cs typeface="Times New Roman" panose="02020603050405020304" pitchFamily="18" charset="0"/>
              </a:rPr>
              <a:t>crystal </a:t>
            </a:r>
            <a:r>
              <a:rPr lang="en-US" sz="2000" dirty="0">
                <a:solidFill>
                  <a:srgbClr val="FF0000"/>
                </a:solidFill>
                <a:latin typeface="Times New Roman" panose="02020603050405020304" pitchFamily="18" charset="0"/>
                <a:cs typeface="Times New Roman" panose="02020603050405020304" pitchFamily="18" charset="0"/>
              </a:rPr>
              <a:t>gains sufficient heat </a:t>
            </a:r>
            <a:r>
              <a:rPr lang="en-US" sz="2000" dirty="0">
                <a:latin typeface="Times New Roman" panose="02020603050405020304" pitchFamily="18" charset="0"/>
                <a:cs typeface="Times New Roman" panose="02020603050405020304" pitchFamily="18" charset="0"/>
              </a:rPr>
              <a:t>(thermal energy), </a:t>
            </a:r>
            <a:r>
              <a:rPr lang="en-US" sz="2000" b="1" dirty="0">
                <a:solidFill>
                  <a:srgbClr val="FF0000"/>
                </a:solidFill>
                <a:latin typeface="Times New Roman" panose="02020603050405020304" pitchFamily="18" charset="0"/>
                <a:cs typeface="Times New Roman" panose="02020603050405020304" pitchFamily="18" charset="0"/>
              </a:rPr>
              <a:t>some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valence electrons </a:t>
            </a:r>
            <a:r>
              <a:rPr lang="en-US" sz="2000" dirty="0">
                <a:solidFill>
                  <a:srgbClr val="FF0000"/>
                </a:solidFill>
                <a:latin typeface="Times New Roman" panose="02020603050405020304" pitchFamily="18" charset="0"/>
                <a:cs typeface="Times New Roman" panose="02020603050405020304" pitchFamily="18" charset="0"/>
              </a:rPr>
              <a:t>could break their covalent bonds </a:t>
            </a:r>
            <a:r>
              <a:rPr lang="en-US" sz="2000" dirty="0">
                <a:latin typeface="Times New Roman" panose="02020603050405020304" pitchFamily="18" charset="0"/>
                <a:cs typeface="Times New Roman" panose="02020603050405020304" pitchFamily="18" charset="0"/>
              </a:rPr>
              <a:t>to </a:t>
            </a:r>
            <a:r>
              <a:rPr lang="en-US" sz="2000" b="1" dirty="0">
                <a:solidFill>
                  <a:srgbClr val="FF0000"/>
                </a:solidFill>
                <a:latin typeface="Times New Roman" panose="02020603050405020304" pitchFamily="18" charset="0"/>
                <a:cs typeface="Times New Roman" panose="02020603050405020304" pitchFamily="18" charset="0"/>
              </a:rPr>
              <a:t>jump</a:t>
            </a:r>
            <a:r>
              <a:rPr lang="en-US" sz="2000" dirty="0">
                <a:latin typeface="Times New Roman" panose="02020603050405020304" pitchFamily="18" charset="0"/>
                <a:cs typeface="Times New Roman" panose="02020603050405020304" pitchFamily="18" charset="0"/>
              </a:rPr>
              <a:t> the gap into the conduction band, </a:t>
            </a:r>
            <a:r>
              <a:rPr lang="en-US" sz="2000" b="1" dirty="0">
                <a:solidFill>
                  <a:srgbClr val="FF0000"/>
                </a:solidFill>
                <a:latin typeface="Times New Roman" panose="02020603050405020304" pitchFamily="18" charset="0"/>
                <a:cs typeface="Times New Roman" panose="02020603050405020304" pitchFamily="18" charset="0"/>
              </a:rPr>
              <a:t>becoming free electrons</a:t>
            </a:r>
            <a:r>
              <a:rPr lang="en-US" sz="2000" dirty="0">
                <a:latin typeface="Times New Roman" panose="02020603050405020304" pitchFamily="18" charset="0"/>
                <a:cs typeface="Times New Roman" panose="02020603050405020304" pitchFamily="18" charset="0"/>
              </a:rPr>
              <a:t>.  Free electrons are also </a:t>
            </a:r>
            <a:r>
              <a:rPr lang="en-US" sz="2000" b="1" dirty="0">
                <a:latin typeface="Times New Roman" panose="02020603050405020304" pitchFamily="18" charset="0"/>
                <a:cs typeface="Times New Roman" panose="02020603050405020304" pitchFamily="18" charset="0"/>
              </a:rPr>
              <a:t>called</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conduction electrons</a:t>
            </a: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negative</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charge</a:t>
            </a:r>
            <a:r>
              <a:rPr lang="en-US" sz="2000" dirty="0">
                <a:latin typeface="Times New Roman" panose="02020603050405020304" pitchFamily="18" charset="0"/>
                <a:cs typeface="Times New Roman" panose="02020603050405020304" pitchFamily="18" charset="0"/>
              </a:rPr>
              <a:t>). This is illustrated in Figure 7. </a:t>
            </a:r>
          </a:p>
          <a:p>
            <a:pPr marL="0" indent="0" algn="just">
              <a:buNone/>
            </a:pPr>
            <a:r>
              <a:rPr lang="en-US" sz="2000" dirty="0">
                <a:latin typeface="Times New Roman" panose="02020603050405020304" pitchFamily="18" charset="0"/>
                <a:cs typeface="Times New Roman" panose="02020603050405020304" pitchFamily="18" charset="0"/>
              </a:rPr>
              <a:t>The </a:t>
            </a:r>
            <a:r>
              <a:rPr lang="en-US" sz="2000" b="1" dirty="0">
                <a:solidFill>
                  <a:srgbClr val="FF0000"/>
                </a:solidFill>
                <a:latin typeface="Times New Roman" panose="02020603050405020304" pitchFamily="18" charset="0"/>
                <a:cs typeface="Times New Roman" panose="02020603050405020304" pitchFamily="18" charset="0"/>
              </a:rPr>
              <a:t>vacancy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the valence band is called a </a:t>
            </a:r>
            <a:r>
              <a:rPr lang="en-US" sz="2000" b="1" dirty="0">
                <a:solidFill>
                  <a:srgbClr val="FF0000"/>
                </a:solidFill>
                <a:latin typeface="Times New Roman" panose="02020603050405020304" pitchFamily="18" charset="0"/>
                <a:cs typeface="Times New Roman" panose="02020603050405020304" pitchFamily="18" charset="0"/>
              </a:rPr>
              <a:t>hole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b="1" dirty="0">
                <a:solidFill>
                  <a:srgbClr val="FF0000"/>
                </a:solidFill>
                <a:latin typeface="Times New Roman" panose="02020603050405020304" pitchFamily="18" charset="0"/>
                <a:cs typeface="Times New Roman" panose="02020603050405020304" pitchFamily="18" charset="0"/>
              </a:rPr>
              <a:t>positive</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charge</a:t>
            </a:r>
            <a:r>
              <a:rPr lang="en-US" sz="2000" dirty="0">
                <a:latin typeface="Times New Roman" panose="02020603050405020304" pitchFamily="18" charset="0"/>
                <a:cs typeface="Times New Roman" panose="02020603050405020304" pitchFamily="18" charset="0"/>
              </a:rPr>
              <a:t>). For every electron </a:t>
            </a:r>
            <a:r>
              <a:rPr lang="en-US" sz="2000" dirty="0">
                <a:solidFill>
                  <a:srgbClr val="FF0000"/>
                </a:solidFill>
                <a:latin typeface="Times New Roman" panose="02020603050405020304" pitchFamily="18" charset="0"/>
                <a:cs typeface="Times New Roman" panose="02020603050405020304" pitchFamily="18" charset="0"/>
              </a:rPr>
              <a:t>raised</a:t>
            </a:r>
            <a:r>
              <a:rPr lang="en-US" sz="2000" dirty="0">
                <a:latin typeface="Times New Roman" panose="02020603050405020304" pitchFamily="18" charset="0"/>
                <a:cs typeface="Times New Roman" panose="02020603050405020304" pitchFamily="18" charset="0"/>
              </a:rPr>
              <a:t> to the conduction band, there is </a:t>
            </a:r>
            <a:r>
              <a:rPr lang="en-US" sz="2000" dirty="0">
                <a:solidFill>
                  <a:srgbClr val="FF0000"/>
                </a:solidFill>
                <a:latin typeface="Times New Roman" panose="02020603050405020304" pitchFamily="18" charset="0"/>
                <a:cs typeface="Times New Roman" panose="02020603050405020304" pitchFamily="18" charset="0"/>
              </a:rPr>
              <a:t>1 hole in the valence band, creating an electron-hole pair</a:t>
            </a:r>
            <a:r>
              <a:rPr lang="en-US" sz="2000" dirty="0">
                <a:latin typeface="Times New Roman" panose="02020603050405020304" pitchFamily="18" charset="0"/>
                <a:cs typeface="Times New Roman" panose="02020603050405020304" pitchFamily="18" charset="0"/>
              </a:rPr>
              <a:t>. There is an equal number of holes in the valence band created when these electrons jump into the conduction band, this is illustrated in Figure 8. </a:t>
            </a:r>
            <a:r>
              <a:rPr lang="en-GB" sz="2000" dirty="0">
                <a:solidFill>
                  <a:srgbClr val="FF0000"/>
                </a:solidFill>
                <a:latin typeface="Times New Roman" panose="02020603050405020304" pitchFamily="18" charset="0"/>
                <a:cs typeface="Times New Roman" panose="02020603050405020304" pitchFamily="18" charset="0"/>
              </a:rPr>
              <a:t>Recombination </a:t>
            </a:r>
            <a:r>
              <a:rPr lang="en-GB" sz="2000" dirty="0">
                <a:latin typeface="Times New Roman" panose="02020603050405020304" pitchFamily="18" charset="0"/>
                <a:cs typeface="Times New Roman" panose="02020603050405020304" pitchFamily="18" charset="0"/>
              </a:rPr>
              <a:t>is called when a conduction-band electron loses energy and falls back into a hole</a:t>
            </a:r>
            <a:r>
              <a:rPr lang="en-US" sz="2000" dirty="0">
                <a:latin typeface="Times New Roman" panose="02020603050405020304" pitchFamily="18" charset="0"/>
                <a:cs typeface="Times New Roman" panose="02020603050405020304" pitchFamily="18" charset="0"/>
              </a:rPr>
              <a:t>.</a:t>
            </a: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buNone/>
            </a:pPr>
            <a:r>
              <a:rPr lang="en-US" sz="1500" b="1" dirty="0">
                <a:latin typeface="Times New Roman" panose="02020603050405020304" pitchFamily="18" charset="0"/>
                <a:cs typeface="Times New Roman" panose="02020603050405020304" pitchFamily="18" charset="0"/>
              </a:rPr>
              <a:t>Figure 7: Creation of electron-hole </a:t>
            </a:r>
          </a:p>
          <a:p>
            <a:pPr marL="0" indent="0">
              <a:buNone/>
            </a:pPr>
            <a:r>
              <a:rPr lang="en-US" sz="1500" b="1" dirty="0">
                <a:latin typeface="Times New Roman" panose="02020603050405020304" pitchFamily="18" charset="0"/>
                <a:cs typeface="Times New Roman" panose="02020603050405020304" pitchFamily="18" charset="0"/>
              </a:rPr>
              <a:t>pairs in a silicon crystal.</a:t>
            </a: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6</a:t>
            </a:fld>
            <a:endParaRPr lang="en-US" dirty="0"/>
          </a:p>
        </p:txBody>
      </p:sp>
      <p:pic>
        <p:nvPicPr>
          <p:cNvPr id="9" name="Picture 8"/>
          <p:cNvPicPr/>
          <p:nvPr/>
        </p:nvPicPr>
        <p:blipFill rotWithShape="1">
          <a:blip r:embed="rId2"/>
          <a:srcRect t="1749" r="1760" b="4167"/>
          <a:stretch/>
        </p:blipFill>
        <p:spPr bwMode="auto">
          <a:xfrm>
            <a:off x="779885" y="3908585"/>
            <a:ext cx="3792114" cy="1800923"/>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a:srcRect l="1581" t="1905"/>
          <a:stretch/>
        </p:blipFill>
        <p:spPr bwMode="auto">
          <a:xfrm>
            <a:off x="5000353" y="3822509"/>
            <a:ext cx="2971800" cy="1800924"/>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4020092" y="5709508"/>
            <a:ext cx="4572000" cy="499817"/>
          </a:xfrm>
          <a:prstGeom prst="rect">
            <a:avLst/>
          </a:prstGeom>
        </p:spPr>
        <p:txBody>
          <a:bodyPr>
            <a:spAutoFit/>
          </a:bodyPr>
          <a:lstStyle/>
          <a:p>
            <a:pPr marL="990600" indent="-630555">
              <a:lnSpc>
                <a:spcPct val="115000"/>
              </a:lnSpc>
              <a:spcAft>
                <a:spcPts val="1000"/>
              </a:spcAft>
              <a:tabLst>
                <a:tab pos="1880235" algn="l"/>
              </a:tabLst>
            </a:pPr>
            <a:r>
              <a:rPr lang="en-US" sz="1200" b="1" dirty="0">
                <a:latin typeface="Times New Roman" panose="02020603050405020304" pitchFamily="18" charset="0"/>
                <a:ea typeface="Calibri" panose="020F0502020204030204" pitchFamily="34" charset="0"/>
                <a:cs typeface="Arial" panose="020B0604020202020204" pitchFamily="34" charset="0"/>
              </a:rPr>
              <a:t>Figure 8: Free electrons are being generated continuously while some recombine with holes.</a:t>
            </a:r>
            <a:endParaRPr lang="en-GB" sz="1200" b="1" dirty="0">
              <a:effectLst/>
              <a:latin typeface="Cambria Math"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690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Electron and Hole Current</a:t>
            </a:r>
          </a:p>
        </p:txBody>
      </p:sp>
      <p:sp>
        <p:nvSpPr>
          <p:cNvPr id="3" name="Content Placeholder 2"/>
          <p:cNvSpPr>
            <a:spLocks noGrp="1"/>
          </p:cNvSpPr>
          <p:nvPr>
            <p:ph idx="1"/>
          </p:nvPr>
        </p:nvSpPr>
        <p:spPr>
          <a:xfrm>
            <a:off x="761999" y="1371600"/>
            <a:ext cx="7620000" cy="5030993"/>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In the </a:t>
            </a:r>
            <a:r>
              <a:rPr lang="en-US" sz="2000" dirty="0">
                <a:solidFill>
                  <a:srgbClr val="FF0000"/>
                </a:solidFill>
                <a:latin typeface="Times New Roman" panose="02020603050405020304" pitchFamily="18" charset="0"/>
                <a:cs typeface="Times New Roman" panose="02020603050405020304" pitchFamily="18" charset="0"/>
              </a:rPr>
              <a:t>conduction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band</a:t>
            </a:r>
            <a:r>
              <a:rPr lang="en-US" sz="2000" dirty="0">
                <a:latin typeface="Times New Roman" panose="02020603050405020304" pitchFamily="18" charset="0"/>
                <a:cs typeface="Times New Roman" panose="02020603050405020304" pitchFamily="18" charset="0"/>
              </a:rPr>
              <a:t>, when a </a:t>
            </a:r>
            <a:r>
              <a:rPr lang="en-US" sz="2000" dirty="0">
                <a:solidFill>
                  <a:srgbClr val="FF0000"/>
                </a:solidFill>
                <a:latin typeface="Times New Roman" panose="02020603050405020304" pitchFamily="18" charset="0"/>
                <a:cs typeface="Times New Roman" panose="02020603050405020304" pitchFamily="18" charset="0"/>
              </a:rPr>
              <a:t>voltage is applied </a:t>
            </a:r>
            <a:r>
              <a:rPr lang="en-US" sz="2000" dirty="0">
                <a:latin typeface="Times New Roman" panose="02020603050405020304" pitchFamily="18" charset="0"/>
                <a:cs typeface="Times New Roman" panose="02020603050405020304" pitchFamily="18" charset="0"/>
              </a:rPr>
              <a:t>across a piece of intrinsic </a:t>
            </a:r>
            <a:r>
              <a:rPr lang="en-US" sz="2000" dirty="0">
                <a:solidFill>
                  <a:srgbClr val="FF0000"/>
                </a:solidFill>
                <a:latin typeface="Times New Roman" panose="02020603050405020304" pitchFamily="18" charset="0"/>
                <a:cs typeface="Times New Roman" panose="02020603050405020304" pitchFamily="18" charset="0"/>
              </a:rPr>
              <a:t>silicon</a:t>
            </a:r>
            <a:r>
              <a:rPr lang="en-US" sz="2000" dirty="0">
                <a:latin typeface="Times New Roman" panose="02020603050405020304" pitchFamily="18" charset="0"/>
                <a:cs typeface="Times New Roman" panose="02020603050405020304" pitchFamily="18" charset="0"/>
              </a:rPr>
              <a:t>, as shown in Figure 9, the </a:t>
            </a:r>
            <a:r>
              <a:rPr lang="en-US" sz="2000" dirty="0">
                <a:solidFill>
                  <a:srgbClr val="FF0000"/>
                </a:solidFill>
                <a:latin typeface="Times New Roman" panose="02020603050405020304" pitchFamily="18" charset="0"/>
                <a:cs typeface="Times New Roman" panose="02020603050405020304" pitchFamily="18" charset="0"/>
              </a:rPr>
              <a:t>thermally generated free electrons </a:t>
            </a:r>
            <a:r>
              <a:rPr lang="en-US" sz="2000" b="1" dirty="0">
                <a:latin typeface="Times New Roman" panose="02020603050405020304" pitchFamily="18" charset="0"/>
                <a:cs typeface="Times New Roman" panose="02020603050405020304" pitchFamily="18" charset="0"/>
              </a:rPr>
              <a:t>in</a:t>
            </a:r>
            <a:r>
              <a:rPr lang="en-US" sz="2000" dirty="0">
                <a:latin typeface="Times New Roman" panose="02020603050405020304" pitchFamily="18" charset="0"/>
                <a:cs typeface="Times New Roman" panose="02020603050405020304" pitchFamily="18" charset="0"/>
              </a:rPr>
              <a:t> the </a:t>
            </a:r>
            <a:r>
              <a:rPr lang="en-US" sz="2000" dirty="0">
                <a:solidFill>
                  <a:srgbClr val="FF0000"/>
                </a:solidFill>
                <a:latin typeface="Times New Roman" panose="02020603050405020304" pitchFamily="18" charset="0"/>
                <a:cs typeface="Times New Roman" panose="02020603050405020304" pitchFamily="18" charset="0"/>
              </a:rPr>
              <a:t>conduction band</a:t>
            </a:r>
            <a:r>
              <a:rPr lang="en-US" sz="2000" dirty="0">
                <a:latin typeface="Times New Roman" panose="02020603050405020304" pitchFamily="18" charset="0"/>
                <a:cs typeface="Times New Roman" panose="02020603050405020304" pitchFamily="18" charset="0"/>
              </a:rPr>
              <a:t>, are now easily attracted toward the positive end. This movement of free electrons is one type of current in a semiconductive material called </a:t>
            </a:r>
            <a:r>
              <a:rPr lang="en-US" sz="2000" b="1" dirty="0">
                <a:solidFill>
                  <a:srgbClr val="FF0000"/>
                </a:solidFill>
                <a:latin typeface="Times New Roman" panose="02020603050405020304" pitchFamily="18" charset="0"/>
                <a:cs typeface="Times New Roman" panose="02020603050405020304" pitchFamily="18" charset="0"/>
              </a:rPr>
              <a:t>electron current. </a:t>
            </a: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7</a:t>
            </a:fld>
            <a:endParaRPr lang="en-US" dirty="0"/>
          </a:p>
        </p:txBody>
      </p:sp>
      <p:sp>
        <p:nvSpPr>
          <p:cNvPr id="5" name="Rectangle 4"/>
          <p:cNvSpPr/>
          <p:nvPr/>
        </p:nvSpPr>
        <p:spPr>
          <a:xfrm>
            <a:off x="987188" y="4428274"/>
            <a:ext cx="4572000" cy="417550"/>
          </a:xfrm>
          <a:prstGeom prst="rect">
            <a:avLst/>
          </a:prstGeom>
        </p:spPr>
        <p:txBody>
          <a:bodyPr>
            <a:spAutoFit/>
          </a:bodyPr>
          <a:lstStyle/>
          <a:p>
            <a:pPr marL="990600" indent="-630555">
              <a:lnSpc>
                <a:spcPct val="115000"/>
              </a:lnSpc>
              <a:spcAft>
                <a:spcPts val="1000"/>
              </a:spcAft>
              <a:tabLst>
                <a:tab pos="1880235" algn="l"/>
              </a:tabLst>
            </a:pPr>
            <a:r>
              <a:rPr lang="en-US" sz="2000" b="1" dirty="0">
                <a:latin typeface="Times New Roman" panose="02020603050405020304" pitchFamily="18" charset="0"/>
                <a:ea typeface="Calibri" panose="020F0502020204030204" pitchFamily="34" charset="0"/>
                <a:cs typeface="Arial" panose="020B0604020202020204" pitchFamily="34" charset="0"/>
              </a:rPr>
              <a:t>Figure 8:</a:t>
            </a:r>
            <a:endParaRPr lang="en-GB" sz="2000" b="1" dirty="0">
              <a:effectLst/>
              <a:latin typeface="Cambria Math" panose="02040503050406030204" pitchFamily="18" charset="0"/>
              <a:ea typeface="Calibri" panose="020F0502020204030204" pitchFamily="34" charset="0"/>
              <a:cs typeface="Arial" panose="020B0604020202020204" pitchFamily="34" charset="0"/>
            </a:endParaRP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2781300" y="3733800"/>
            <a:ext cx="4430714" cy="1981200"/>
          </a:xfrm>
          <a:prstGeom prst="rect">
            <a:avLst/>
          </a:prstGeom>
        </p:spPr>
      </p:pic>
    </p:spTree>
    <p:extLst>
      <p:ext uri="{BB962C8B-B14F-4D97-AF65-F5344CB8AC3E}">
        <p14:creationId xmlns:p14="http://schemas.microsoft.com/office/powerpoint/2010/main" val="92305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762000"/>
            <a:ext cx="7620000" cy="5640593"/>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In the </a:t>
            </a:r>
            <a:r>
              <a:rPr lang="en-US" sz="2000" b="1" dirty="0">
                <a:solidFill>
                  <a:srgbClr val="FF0000"/>
                </a:solidFill>
                <a:latin typeface="Times New Roman" panose="02020603050405020304" pitchFamily="18" charset="0"/>
                <a:cs typeface="Times New Roman" panose="02020603050405020304" pitchFamily="18" charset="0"/>
              </a:rPr>
              <a:t>valance band</a:t>
            </a:r>
            <a:r>
              <a:rPr lang="en-US" sz="2000" dirty="0">
                <a:latin typeface="Times New Roman" panose="02020603050405020304" pitchFamily="18" charset="0"/>
                <a:cs typeface="Times New Roman" panose="02020603050405020304" pitchFamily="18" charset="0"/>
              </a:rPr>
              <a:t>, in valance </a:t>
            </a:r>
            <a:r>
              <a:rPr lang="en-US" sz="2000" dirty="0">
                <a:solidFill>
                  <a:srgbClr val="FF0000"/>
                </a:solidFill>
                <a:latin typeface="Times New Roman" panose="02020603050405020304" pitchFamily="18" charset="0"/>
                <a:cs typeface="Times New Roman" panose="02020603050405020304" pitchFamily="18" charset="0"/>
              </a:rPr>
              <a:t>band holes are generated due to free electrons</a:t>
            </a:r>
            <a:r>
              <a:rPr lang="en-US" sz="2000" dirty="0">
                <a:latin typeface="Times New Roman" panose="02020603050405020304" pitchFamily="18" charset="0"/>
                <a:cs typeface="Times New Roman" panose="02020603050405020304" pitchFamily="18" charset="0"/>
              </a:rPr>
              <a:t>. Electrons in the valance band are, </a:t>
            </a:r>
            <a:r>
              <a:rPr lang="en-US" sz="2000" dirty="0">
                <a:solidFill>
                  <a:srgbClr val="FF0000"/>
                </a:solidFill>
                <a:latin typeface="Times New Roman" panose="02020603050405020304" pitchFamily="18" charset="0"/>
                <a:cs typeface="Times New Roman" panose="02020603050405020304" pitchFamily="18" charset="0"/>
              </a:rPr>
              <a:t>although still attached to atom </a:t>
            </a:r>
            <a:r>
              <a:rPr lang="en-US" sz="2000" dirty="0">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not free to move</a:t>
            </a:r>
            <a:r>
              <a:rPr lang="en-US" sz="2000"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However, they </a:t>
            </a:r>
            <a:r>
              <a:rPr lang="en-US" sz="2000" dirty="0">
                <a:solidFill>
                  <a:srgbClr val="FF0000"/>
                </a:solidFill>
                <a:latin typeface="Times New Roman" panose="02020603050405020304" pitchFamily="18" charset="0"/>
                <a:cs typeface="Times New Roman" panose="02020603050405020304" pitchFamily="18" charset="0"/>
              </a:rPr>
              <a:t>can move into the nearby hole with a little change in energy</a:t>
            </a:r>
            <a:r>
              <a:rPr lang="en-US" sz="2000" dirty="0">
                <a:latin typeface="Times New Roman" panose="02020603050405020304" pitchFamily="18" charset="0"/>
                <a:cs typeface="Times New Roman" panose="02020603050405020304" pitchFamily="18" charset="0"/>
              </a:rPr>
              <a:t>, thus </a:t>
            </a:r>
            <a:r>
              <a:rPr lang="en-US" sz="2000" b="1" dirty="0">
                <a:latin typeface="Times New Roman" panose="02020603050405020304" pitchFamily="18" charset="0"/>
                <a:cs typeface="Times New Roman" panose="02020603050405020304" pitchFamily="18" charset="0"/>
              </a:rPr>
              <a:t>leaving another hole where it came from</a:t>
            </a:r>
            <a:r>
              <a:rPr lang="en-US" sz="2000" dirty="0">
                <a:latin typeface="Times New Roman" panose="02020603050405020304" pitchFamily="18" charset="0"/>
                <a:cs typeface="Times New Roman" panose="02020603050405020304" pitchFamily="18" charset="0"/>
              </a:rPr>
              <a:t>. </a:t>
            </a:r>
          </a:p>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Effectively</a:t>
            </a:r>
            <a:r>
              <a:rPr lang="en-US" sz="2000" dirty="0">
                <a:solidFill>
                  <a:srgbClr val="FF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the hole has moved from one place to another in the crystal structure, as illustrated in Figure 9. Although </a:t>
            </a:r>
            <a:r>
              <a:rPr lang="en-US" sz="2000" b="1" dirty="0">
                <a:solidFill>
                  <a:srgbClr val="FF0000"/>
                </a:solidFill>
                <a:latin typeface="Times New Roman" panose="02020603050405020304" pitchFamily="18" charset="0"/>
                <a:cs typeface="Times New Roman" panose="02020603050405020304" pitchFamily="18" charset="0"/>
              </a:rPr>
              <a:t>current in the valence band </a:t>
            </a:r>
            <a:r>
              <a:rPr lang="en-US" sz="2000" dirty="0">
                <a:latin typeface="Times New Roman" panose="02020603050405020304" pitchFamily="18" charset="0"/>
                <a:cs typeface="Times New Roman" panose="02020603050405020304" pitchFamily="18" charset="0"/>
              </a:rPr>
              <a:t>is </a:t>
            </a:r>
            <a:r>
              <a:rPr lang="en-US" sz="2000" b="1" dirty="0">
                <a:solidFill>
                  <a:srgbClr val="FF0000"/>
                </a:solidFill>
                <a:latin typeface="Times New Roman" panose="02020603050405020304" pitchFamily="18" charset="0"/>
                <a:cs typeface="Times New Roman" panose="02020603050405020304" pitchFamily="18" charset="0"/>
              </a:rPr>
              <a:t>produced by valence electrons</a:t>
            </a:r>
            <a:r>
              <a:rPr lang="en-US" sz="2000" dirty="0">
                <a:latin typeface="Times New Roman" panose="02020603050405020304" pitchFamily="18" charset="0"/>
                <a:cs typeface="Times New Roman" panose="02020603050405020304" pitchFamily="18" charset="0"/>
              </a:rPr>
              <a:t>, it is called hole current to </a:t>
            </a:r>
            <a:r>
              <a:rPr lang="en-US" sz="2000" b="1" dirty="0">
                <a:solidFill>
                  <a:srgbClr val="FF0000"/>
                </a:solidFill>
                <a:latin typeface="Times New Roman" panose="02020603050405020304" pitchFamily="18" charset="0"/>
                <a:cs typeface="Times New Roman" panose="02020603050405020304" pitchFamily="18" charset="0"/>
              </a:rPr>
              <a:t>distinguish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from electron current in the </a:t>
            </a:r>
            <a:r>
              <a:rPr lang="en-US" sz="2000" b="1" dirty="0">
                <a:solidFill>
                  <a:srgbClr val="FF0000"/>
                </a:solidFill>
                <a:latin typeface="Times New Roman" panose="02020603050405020304" pitchFamily="18" charset="0"/>
                <a:cs typeface="Times New Roman" panose="02020603050405020304" pitchFamily="18" charset="0"/>
              </a:rPr>
              <a:t>conduction band.</a:t>
            </a:r>
          </a:p>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endParaRPr lang="en-US" sz="2000" b="1" dirty="0">
              <a:latin typeface="Times New Roman" panose="02020603050405020304" pitchFamily="18" charset="0"/>
              <a:cs typeface="Times New Roman" panose="02020603050405020304" pitchFamily="18" charset="0"/>
            </a:endParaRPr>
          </a:p>
          <a:p>
            <a:pPr marL="0" indent="0">
              <a:buNone/>
            </a:pPr>
            <a:r>
              <a:rPr lang="en-US" sz="2000" dirty="0"/>
              <a:t> Figure 9</a:t>
            </a: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8</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3352800" y="3733800"/>
            <a:ext cx="3923665" cy="2418080"/>
          </a:xfrm>
          <a:prstGeom prst="rect">
            <a:avLst/>
          </a:prstGeom>
        </p:spPr>
      </p:pic>
    </p:spTree>
    <p:extLst>
      <p:ext uri="{BB962C8B-B14F-4D97-AF65-F5344CB8AC3E}">
        <p14:creationId xmlns:p14="http://schemas.microsoft.com/office/powerpoint/2010/main" val="237206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521732"/>
            <a:ext cx="6965245" cy="708495"/>
          </a:xfrm>
        </p:spPr>
        <p:txBody>
          <a:bodyPr>
            <a:normAutofit/>
          </a:bodyPr>
          <a:lstStyle/>
          <a:p>
            <a:pPr lvl="2" algn="ctr"/>
            <a:r>
              <a:rPr lang="en-US" sz="3200" b="1" dirty="0">
                <a:latin typeface="Times New Roman" panose="02020603050405020304" pitchFamily="18" charset="0"/>
                <a:cs typeface="Times New Roman" panose="02020603050405020304" pitchFamily="18" charset="0"/>
              </a:rPr>
              <a:t>Doping </a:t>
            </a:r>
          </a:p>
        </p:txBody>
      </p:sp>
      <p:sp>
        <p:nvSpPr>
          <p:cNvPr id="3" name="Content Placeholder 2"/>
          <p:cNvSpPr>
            <a:spLocks noGrp="1"/>
          </p:cNvSpPr>
          <p:nvPr>
            <p:ph idx="1"/>
          </p:nvPr>
        </p:nvSpPr>
        <p:spPr>
          <a:xfrm>
            <a:off x="761999" y="1230228"/>
            <a:ext cx="7620000" cy="5172366"/>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Since </a:t>
            </a:r>
            <a:r>
              <a:rPr lang="en-US" sz="2000" b="1" dirty="0">
                <a:solidFill>
                  <a:srgbClr val="FF0000"/>
                </a:solidFill>
                <a:latin typeface="Times New Roman" panose="02020603050405020304" pitchFamily="18" charset="0"/>
                <a:cs typeface="Times New Roman" panose="02020603050405020304" pitchFamily="18" charset="0"/>
              </a:rPr>
              <a:t>semiconductors</a:t>
            </a:r>
            <a:r>
              <a:rPr lang="en-US" sz="2000" dirty="0">
                <a:latin typeface="Times New Roman" panose="02020603050405020304" pitchFamily="18" charset="0"/>
                <a:cs typeface="Times New Roman" panose="02020603050405020304" pitchFamily="18" charset="0"/>
              </a:rPr>
              <a:t> are generally </a:t>
            </a:r>
            <a:r>
              <a:rPr lang="en-US" sz="2000" b="1" dirty="0">
                <a:solidFill>
                  <a:srgbClr val="FF0000"/>
                </a:solidFill>
                <a:latin typeface="Times New Roman" panose="02020603050405020304" pitchFamily="18" charset="0"/>
                <a:cs typeface="Times New Roman" panose="02020603050405020304" pitchFamily="18" charset="0"/>
              </a:rPr>
              <a:t>poor conductors</a:t>
            </a:r>
            <a:r>
              <a:rPr lang="en-US" sz="2000" dirty="0">
                <a:latin typeface="Times New Roman" panose="02020603050405020304" pitchFamily="18" charset="0"/>
                <a:cs typeface="Times New Roman" panose="02020603050405020304" pitchFamily="18" charset="0"/>
              </a:rPr>
              <a:t>,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Their conductivity can be </a:t>
            </a:r>
            <a:r>
              <a:rPr lang="en-US" sz="2000" dirty="0">
                <a:solidFill>
                  <a:srgbClr val="FF0000"/>
                </a:solidFill>
                <a:latin typeface="Times New Roman" panose="02020603050405020304" pitchFamily="18" charset="0"/>
                <a:cs typeface="Times New Roman" panose="02020603050405020304" pitchFamily="18" charset="0"/>
              </a:rPr>
              <a:t>increased</a:t>
            </a:r>
            <a:r>
              <a:rPr lang="en-US" sz="2000" dirty="0">
                <a:latin typeface="Times New Roman" panose="02020603050405020304" pitchFamily="18" charset="0"/>
                <a:cs typeface="Times New Roman" panose="02020603050405020304" pitchFamily="18" charset="0"/>
              </a:rPr>
              <a:t> by the </a:t>
            </a:r>
            <a:r>
              <a:rPr lang="en-US" sz="2000" dirty="0">
                <a:solidFill>
                  <a:srgbClr val="FF0000"/>
                </a:solidFill>
                <a:latin typeface="Times New Roman" panose="02020603050405020304" pitchFamily="18" charset="0"/>
                <a:cs typeface="Times New Roman" panose="02020603050405020304" pitchFamily="18" charset="0"/>
              </a:rPr>
              <a:t>controlled</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addition</a:t>
            </a:r>
            <a:r>
              <a:rPr lang="en-US" sz="2000" dirty="0">
                <a:latin typeface="Times New Roman" panose="02020603050405020304" pitchFamily="18" charset="0"/>
                <a:cs typeface="Times New Roman" panose="02020603050405020304" pitchFamily="18" charset="0"/>
              </a:rPr>
              <a:t> of </a:t>
            </a:r>
            <a:r>
              <a:rPr lang="en-US" sz="2000" dirty="0">
                <a:solidFill>
                  <a:srgbClr val="FF0000"/>
                </a:solidFill>
                <a:latin typeface="Times New Roman" panose="02020603050405020304" pitchFamily="18" charset="0"/>
                <a:cs typeface="Times New Roman" panose="02020603050405020304" pitchFamily="18" charset="0"/>
              </a:rPr>
              <a:t>impurities</a:t>
            </a:r>
            <a:r>
              <a:rPr lang="en-US" sz="2000" dirty="0">
                <a:latin typeface="Times New Roman" panose="02020603050405020304" pitchFamily="18" charset="0"/>
                <a:cs typeface="Times New Roman" panose="02020603050405020304" pitchFamily="18" charset="0"/>
              </a:rPr>
              <a:t> to the intrinsic (pure) </a:t>
            </a:r>
            <a:r>
              <a:rPr lang="en-US" sz="2000" dirty="0" err="1">
                <a:latin typeface="Times New Roman" panose="02020603050405020304" pitchFamily="18" charset="0"/>
                <a:cs typeface="Times New Roman" panose="02020603050405020304" pitchFamily="18" charset="0"/>
              </a:rPr>
              <a:t>semiconductive</a:t>
            </a:r>
            <a:r>
              <a:rPr lang="en-US" sz="2000" dirty="0">
                <a:latin typeface="Times New Roman" panose="02020603050405020304" pitchFamily="18" charset="0"/>
                <a:cs typeface="Times New Roman" panose="02020603050405020304" pitchFamily="18" charset="0"/>
              </a:rPr>
              <a:t> material.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This process, </a:t>
            </a:r>
            <a:r>
              <a:rPr lang="en-US" sz="2000" b="1" dirty="0">
                <a:solidFill>
                  <a:srgbClr val="FF0000"/>
                </a:solidFill>
                <a:latin typeface="Times New Roman" panose="02020603050405020304" pitchFamily="18" charset="0"/>
                <a:cs typeface="Times New Roman" panose="02020603050405020304" pitchFamily="18" charset="0"/>
              </a:rPr>
              <a:t>called doping</a:t>
            </a:r>
            <a:r>
              <a:rPr lang="en-US" sz="2000" dirty="0">
                <a:latin typeface="Times New Roman" panose="02020603050405020304" pitchFamily="18" charset="0"/>
                <a:cs typeface="Times New Roman" panose="02020603050405020304" pitchFamily="18" charset="0"/>
              </a:rPr>
              <a:t>, increases the number of current carriers (electrons or holes).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1" dirty="0">
                <a:solidFill>
                  <a:srgbClr val="FF0000"/>
                </a:solidFill>
                <a:latin typeface="Times New Roman" panose="02020603050405020304" pitchFamily="18" charset="0"/>
                <a:cs typeface="Times New Roman" panose="02020603050405020304" pitchFamily="18" charset="0"/>
              </a:rPr>
              <a:t>Two types </a:t>
            </a:r>
            <a:r>
              <a:rPr lang="en-US" sz="2000" dirty="0">
                <a:latin typeface="Times New Roman" panose="02020603050405020304" pitchFamily="18" charset="0"/>
                <a:cs typeface="Times New Roman" panose="02020603050405020304" pitchFamily="18" charset="0"/>
              </a:rPr>
              <a:t>of semiconductor materials are subjected to the doping process:</a:t>
            </a: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N-type </a:t>
            </a:r>
            <a:r>
              <a:rPr lang="en-US" sz="2000" dirty="0">
                <a:latin typeface="Times New Roman" panose="02020603050405020304" pitchFamily="18" charset="0"/>
                <a:cs typeface="Times New Roman" panose="02020603050405020304" pitchFamily="18" charset="0"/>
              </a:rPr>
              <a:t>and</a:t>
            </a:r>
            <a:r>
              <a:rPr lang="en-US" sz="2000" b="1" dirty="0">
                <a:solidFill>
                  <a:srgbClr val="FF0000"/>
                </a:solidFill>
                <a:latin typeface="Times New Roman" panose="02020603050405020304" pitchFamily="18" charset="0"/>
                <a:cs typeface="Times New Roman" panose="02020603050405020304" pitchFamily="18" charset="0"/>
              </a:rPr>
              <a:t> P-type</a:t>
            </a:r>
            <a:r>
              <a:rPr lang="en-US" sz="2000" dirty="0">
                <a:latin typeface="Times New Roman" panose="02020603050405020304" pitchFamily="18" charset="0"/>
                <a:cs typeface="Times New Roman" panose="02020603050405020304" pitchFamily="18" charset="0"/>
              </a:rPr>
              <a:t>. </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Two types of elements used doping: Trivalent element – with 3 valence electrons, and Pentavalent element – with 5 valence electrons.</a:t>
            </a:r>
          </a:p>
          <a:p>
            <a:pPr marL="0" indent="0" algn="just">
              <a:buNone/>
            </a:pPr>
            <a:endParaRPr lang="en-US" sz="2000" b="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b="1"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a:p>
            <a:pPr marL="0" indent="0" algn="ctr">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011911" y="6402593"/>
            <a:ext cx="554023" cy="365125"/>
          </a:xfrm>
        </p:spPr>
        <p:txBody>
          <a:bodyPr/>
          <a:lstStyle/>
          <a:p>
            <a:fld id="{405F97FB-85A4-49E9-BA53-E68A7A753320}" type="slidenum">
              <a:rPr lang="en-US" smtClean="0"/>
              <a:t>9</a:t>
            </a:fld>
            <a:endParaRPr lang="en-US" dirty="0"/>
          </a:p>
        </p:txBody>
      </p:sp>
    </p:spTree>
    <p:extLst>
      <p:ext uri="{BB962C8B-B14F-4D97-AF65-F5344CB8AC3E}">
        <p14:creationId xmlns:p14="http://schemas.microsoft.com/office/powerpoint/2010/main" val="36253624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4481</TotalTime>
  <Words>1124</Words>
  <Application>Microsoft Office PowerPoint</Application>
  <PresentationFormat>عرض على الشاشة (3:4)‏</PresentationFormat>
  <Paragraphs>95</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Pushpin</vt:lpstr>
      <vt:lpstr>Analogue Electronic</vt:lpstr>
      <vt:lpstr>  Chapter One: Semiconductor Material  Lecture 2  </vt:lpstr>
      <vt:lpstr>Energy Gap</vt:lpstr>
      <vt:lpstr>عرض تقديمي في PowerPoint</vt:lpstr>
      <vt:lpstr>Covalent Bonds </vt:lpstr>
      <vt:lpstr>Conduction Electrons and Holes</vt:lpstr>
      <vt:lpstr>Electron and Hole Current</vt:lpstr>
      <vt:lpstr>عرض تقديمي في PowerPoint</vt:lpstr>
      <vt:lpstr>Doping </vt:lpstr>
      <vt:lpstr>N-type semiconductors </vt:lpstr>
      <vt:lpstr>P-type semiconductors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الميكانيك الاحصائي</dc:title>
  <dc:creator>EDJ</dc:creator>
  <cp:lastModifiedBy>DR.Ahmed Saker 2O11</cp:lastModifiedBy>
  <cp:revision>152</cp:revision>
  <dcterms:created xsi:type="dcterms:W3CDTF">2018-02-25T19:08:07Z</dcterms:created>
  <dcterms:modified xsi:type="dcterms:W3CDTF">2025-01-29T06:59:05Z</dcterms:modified>
</cp:coreProperties>
</file>