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9" r:id="rId3"/>
    <p:sldId id="267" r:id="rId4"/>
    <p:sldId id="257" r:id="rId5"/>
    <p:sldId id="256" r:id="rId6"/>
    <p:sldId id="260" r:id="rId7"/>
    <p:sldId id="258" r:id="rId8"/>
    <p:sldId id="261" r:id="rId9"/>
    <p:sldId id="262" r:id="rId10"/>
    <p:sldId id="263" r:id="rId11"/>
    <p:sldId id="264" r:id="rId12"/>
    <p:sldId id="265" r:id="rId13"/>
    <p:sldId id="273" r:id="rId14"/>
    <p:sldId id="274" r:id="rId15"/>
    <p:sldId id="275" r:id="rId16"/>
    <p:sldId id="276" r:id="rId17"/>
    <p:sldId id="277" r:id="rId18"/>
    <p:sldId id="266" r:id="rId19"/>
    <p:sldId id="278" r:id="rId20"/>
    <p:sldId id="279" r:id="rId21"/>
    <p:sldId id="268" r:id="rId22"/>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A258-A31A-857D-176A-1BA25F7F2D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DC89C4E1-75CD-E74F-B794-C029056E4F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0AF137FC-DADD-1F27-722C-FEBADBE31222}"/>
              </a:ext>
            </a:extLst>
          </p:cNvPr>
          <p:cNvSpPr>
            <a:spLocks noGrp="1"/>
          </p:cNvSpPr>
          <p:nvPr>
            <p:ph type="dt" sz="half" idx="10"/>
          </p:nvPr>
        </p:nvSpPr>
        <p:spPr/>
        <p:txBody>
          <a:bodyPr/>
          <a:lstStyle/>
          <a:p>
            <a:fld id="{4F59CF67-DA84-4CBE-9B4E-A4F43C211719}" type="datetimeFigureOut">
              <a:rPr lang="ar-IQ" smtClean="0"/>
              <a:t>23/08/1446</a:t>
            </a:fld>
            <a:endParaRPr lang="ar-IQ"/>
          </a:p>
        </p:txBody>
      </p:sp>
      <p:sp>
        <p:nvSpPr>
          <p:cNvPr id="5" name="Footer Placeholder 4">
            <a:extLst>
              <a:ext uri="{FF2B5EF4-FFF2-40B4-BE49-F238E27FC236}">
                <a16:creationId xmlns:a16="http://schemas.microsoft.com/office/drawing/2014/main" id="{DFF185EB-38D8-531A-9FE7-8CBE49893E23}"/>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3C76848E-23E9-22FE-5B8B-E03DD464BDF6}"/>
              </a:ext>
            </a:extLst>
          </p:cNvPr>
          <p:cNvSpPr>
            <a:spLocks noGrp="1"/>
          </p:cNvSpPr>
          <p:nvPr>
            <p:ph type="sldNum" sz="quarter" idx="12"/>
          </p:nvPr>
        </p:nvSpPr>
        <p:spPr/>
        <p:txBody>
          <a:bodyPr/>
          <a:lstStyle/>
          <a:p>
            <a:fld id="{5768FD72-75E5-43AE-A2DE-39B25CFF1350}" type="slidenum">
              <a:rPr lang="ar-IQ" smtClean="0"/>
              <a:t>‹#›</a:t>
            </a:fld>
            <a:endParaRPr lang="ar-IQ"/>
          </a:p>
        </p:txBody>
      </p:sp>
    </p:spTree>
    <p:extLst>
      <p:ext uri="{BB962C8B-B14F-4D97-AF65-F5344CB8AC3E}">
        <p14:creationId xmlns:p14="http://schemas.microsoft.com/office/powerpoint/2010/main" val="3458503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4D0B-EC87-C250-240A-26F49992FC33}"/>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FCDFCE71-17A7-96AF-5C0A-D437013D4F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38A505FA-E434-9C90-06B4-3C412B8FBA89}"/>
              </a:ext>
            </a:extLst>
          </p:cNvPr>
          <p:cNvSpPr>
            <a:spLocks noGrp="1"/>
          </p:cNvSpPr>
          <p:nvPr>
            <p:ph type="dt" sz="half" idx="10"/>
          </p:nvPr>
        </p:nvSpPr>
        <p:spPr/>
        <p:txBody>
          <a:bodyPr/>
          <a:lstStyle/>
          <a:p>
            <a:fld id="{4F59CF67-DA84-4CBE-9B4E-A4F43C211719}" type="datetimeFigureOut">
              <a:rPr lang="ar-IQ" smtClean="0"/>
              <a:t>23/08/1446</a:t>
            </a:fld>
            <a:endParaRPr lang="ar-IQ"/>
          </a:p>
        </p:txBody>
      </p:sp>
      <p:sp>
        <p:nvSpPr>
          <p:cNvPr id="5" name="Footer Placeholder 4">
            <a:extLst>
              <a:ext uri="{FF2B5EF4-FFF2-40B4-BE49-F238E27FC236}">
                <a16:creationId xmlns:a16="http://schemas.microsoft.com/office/drawing/2014/main" id="{5FFC4639-E74C-152C-C776-8DD88C896E58}"/>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829BACCA-8367-B143-33E7-BBEFA82D91BF}"/>
              </a:ext>
            </a:extLst>
          </p:cNvPr>
          <p:cNvSpPr>
            <a:spLocks noGrp="1"/>
          </p:cNvSpPr>
          <p:nvPr>
            <p:ph type="sldNum" sz="quarter" idx="12"/>
          </p:nvPr>
        </p:nvSpPr>
        <p:spPr/>
        <p:txBody>
          <a:bodyPr/>
          <a:lstStyle/>
          <a:p>
            <a:fld id="{5768FD72-75E5-43AE-A2DE-39B25CFF1350}" type="slidenum">
              <a:rPr lang="ar-IQ" smtClean="0"/>
              <a:t>‹#›</a:t>
            </a:fld>
            <a:endParaRPr lang="ar-IQ"/>
          </a:p>
        </p:txBody>
      </p:sp>
    </p:spTree>
    <p:extLst>
      <p:ext uri="{BB962C8B-B14F-4D97-AF65-F5344CB8AC3E}">
        <p14:creationId xmlns:p14="http://schemas.microsoft.com/office/powerpoint/2010/main" val="1177881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AF363-13AD-9986-AD18-7D94077623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B8D44299-3BEB-2131-6291-85ED660E7D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8F7CAF4C-E1DC-037A-1A0E-FC314BF6158D}"/>
              </a:ext>
            </a:extLst>
          </p:cNvPr>
          <p:cNvSpPr>
            <a:spLocks noGrp="1"/>
          </p:cNvSpPr>
          <p:nvPr>
            <p:ph type="dt" sz="half" idx="10"/>
          </p:nvPr>
        </p:nvSpPr>
        <p:spPr/>
        <p:txBody>
          <a:bodyPr/>
          <a:lstStyle/>
          <a:p>
            <a:fld id="{4F59CF67-DA84-4CBE-9B4E-A4F43C211719}" type="datetimeFigureOut">
              <a:rPr lang="ar-IQ" smtClean="0"/>
              <a:t>23/08/1446</a:t>
            </a:fld>
            <a:endParaRPr lang="ar-IQ"/>
          </a:p>
        </p:txBody>
      </p:sp>
      <p:sp>
        <p:nvSpPr>
          <p:cNvPr id="5" name="Footer Placeholder 4">
            <a:extLst>
              <a:ext uri="{FF2B5EF4-FFF2-40B4-BE49-F238E27FC236}">
                <a16:creationId xmlns:a16="http://schemas.microsoft.com/office/drawing/2014/main" id="{F6FCAD74-E8C0-D55F-F5B0-6AA76B56DE8D}"/>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F6CCF5B3-5106-5DEB-6640-E506FC98C229}"/>
              </a:ext>
            </a:extLst>
          </p:cNvPr>
          <p:cNvSpPr>
            <a:spLocks noGrp="1"/>
          </p:cNvSpPr>
          <p:nvPr>
            <p:ph type="sldNum" sz="quarter" idx="12"/>
          </p:nvPr>
        </p:nvSpPr>
        <p:spPr/>
        <p:txBody>
          <a:bodyPr/>
          <a:lstStyle/>
          <a:p>
            <a:fld id="{5768FD72-75E5-43AE-A2DE-39B25CFF1350}" type="slidenum">
              <a:rPr lang="ar-IQ" smtClean="0"/>
              <a:t>‹#›</a:t>
            </a:fld>
            <a:endParaRPr lang="ar-IQ"/>
          </a:p>
        </p:txBody>
      </p:sp>
    </p:spTree>
    <p:extLst>
      <p:ext uri="{BB962C8B-B14F-4D97-AF65-F5344CB8AC3E}">
        <p14:creationId xmlns:p14="http://schemas.microsoft.com/office/powerpoint/2010/main" val="3666091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D827-ED12-303C-0CA5-69C8A373526E}"/>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77B98E47-D5D5-3626-006F-2AA0CDAC67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6BEC9A06-7F6C-48BC-A79F-358C2A937CAB}"/>
              </a:ext>
            </a:extLst>
          </p:cNvPr>
          <p:cNvSpPr>
            <a:spLocks noGrp="1"/>
          </p:cNvSpPr>
          <p:nvPr>
            <p:ph type="dt" sz="half" idx="10"/>
          </p:nvPr>
        </p:nvSpPr>
        <p:spPr/>
        <p:txBody>
          <a:bodyPr/>
          <a:lstStyle/>
          <a:p>
            <a:fld id="{4F59CF67-DA84-4CBE-9B4E-A4F43C211719}" type="datetimeFigureOut">
              <a:rPr lang="ar-IQ" smtClean="0"/>
              <a:t>23/08/1446</a:t>
            </a:fld>
            <a:endParaRPr lang="ar-IQ"/>
          </a:p>
        </p:txBody>
      </p:sp>
      <p:sp>
        <p:nvSpPr>
          <p:cNvPr id="5" name="Footer Placeholder 4">
            <a:extLst>
              <a:ext uri="{FF2B5EF4-FFF2-40B4-BE49-F238E27FC236}">
                <a16:creationId xmlns:a16="http://schemas.microsoft.com/office/drawing/2014/main" id="{B3B20DC7-098C-0583-CC40-FA2A17B76987}"/>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A1F1EF19-AE52-86E8-2673-FBF4F4D013DC}"/>
              </a:ext>
            </a:extLst>
          </p:cNvPr>
          <p:cNvSpPr>
            <a:spLocks noGrp="1"/>
          </p:cNvSpPr>
          <p:nvPr>
            <p:ph type="sldNum" sz="quarter" idx="12"/>
          </p:nvPr>
        </p:nvSpPr>
        <p:spPr/>
        <p:txBody>
          <a:bodyPr/>
          <a:lstStyle/>
          <a:p>
            <a:fld id="{5768FD72-75E5-43AE-A2DE-39B25CFF1350}" type="slidenum">
              <a:rPr lang="ar-IQ" smtClean="0"/>
              <a:t>‹#›</a:t>
            </a:fld>
            <a:endParaRPr lang="ar-IQ"/>
          </a:p>
        </p:txBody>
      </p:sp>
    </p:spTree>
    <p:extLst>
      <p:ext uri="{BB962C8B-B14F-4D97-AF65-F5344CB8AC3E}">
        <p14:creationId xmlns:p14="http://schemas.microsoft.com/office/powerpoint/2010/main" val="2730977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F21C-EB93-F106-6F03-361EBD2EF5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4BDDADEE-F950-853C-B6A6-383C347B5F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8ABDEC-0A11-849F-FDA0-4DE57B878BA6}"/>
              </a:ext>
            </a:extLst>
          </p:cNvPr>
          <p:cNvSpPr>
            <a:spLocks noGrp="1"/>
          </p:cNvSpPr>
          <p:nvPr>
            <p:ph type="dt" sz="half" idx="10"/>
          </p:nvPr>
        </p:nvSpPr>
        <p:spPr/>
        <p:txBody>
          <a:bodyPr/>
          <a:lstStyle/>
          <a:p>
            <a:fld id="{4F59CF67-DA84-4CBE-9B4E-A4F43C211719}" type="datetimeFigureOut">
              <a:rPr lang="ar-IQ" smtClean="0"/>
              <a:t>23/08/1446</a:t>
            </a:fld>
            <a:endParaRPr lang="ar-IQ"/>
          </a:p>
        </p:txBody>
      </p:sp>
      <p:sp>
        <p:nvSpPr>
          <p:cNvPr id="5" name="Footer Placeholder 4">
            <a:extLst>
              <a:ext uri="{FF2B5EF4-FFF2-40B4-BE49-F238E27FC236}">
                <a16:creationId xmlns:a16="http://schemas.microsoft.com/office/drawing/2014/main" id="{11320EA7-C27E-6FF3-DA3A-2D636CE23565}"/>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CAECE93F-F586-418F-9291-AB3DA7E53B61}"/>
              </a:ext>
            </a:extLst>
          </p:cNvPr>
          <p:cNvSpPr>
            <a:spLocks noGrp="1"/>
          </p:cNvSpPr>
          <p:nvPr>
            <p:ph type="sldNum" sz="quarter" idx="12"/>
          </p:nvPr>
        </p:nvSpPr>
        <p:spPr/>
        <p:txBody>
          <a:bodyPr/>
          <a:lstStyle/>
          <a:p>
            <a:fld id="{5768FD72-75E5-43AE-A2DE-39B25CFF1350}" type="slidenum">
              <a:rPr lang="ar-IQ" smtClean="0"/>
              <a:t>‹#›</a:t>
            </a:fld>
            <a:endParaRPr lang="ar-IQ"/>
          </a:p>
        </p:txBody>
      </p:sp>
    </p:spTree>
    <p:extLst>
      <p:ext uri="{BB962C8B-B14F-4D97-AF65-F5344CB8AC3E}">
        <p14:creationId xmlns:p14="http://schemas.microsoft.com/office/powerpoint/2010/main" val="4135399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C29B-E253-25DE-A377-54CFCDE902DB}"/>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4D9EEE29-96D8-2098-DDB9-F37A033FAE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410C0868-AA79-98FF-797B-D7D4295A9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E5E879E4-661F-25AD-B7C2-FD3C3E22AB94}"/>
              </a:ext>
            </a:extLst>
          </p:cNvPr>
          <p:cNvSpPr>
            <a:spLocks noGrp="1"/>
          </p:cNvSpPr>
          <p:nvPr>
            <p:ph type="dt" sz="half" idx="10"/>
          </p:nvPr>
        </p:nvSpPr>
        <p:spPr/>
        <p:txBody>
          <a:bodyPr/>
          <a:lstStyle/>
          <a:p>
            <a:fld id="{4F59CF67-DA84-4CBE-9B4E-A4F43C211719}" type="datetimeFigureOut">
              <a:rPr lang="ar-IQ" smtClean="0"/>
              <a:t>23/08/1446</a:t>
            </a:fld>
            <a:endParaRPr lang="ar-IQ"/>
          </a:p>
        </p:txBody>
      </p:sp>
      <p:sp>
        <p:nvSpPr>
          <p:cNvPr id="6" name="Footer Placeholder 5">
            <a:extLst>
              <a:ext uri="{FF2B5EF4-FFF2-40B4-BE49-F238E27FC236}">
                <a16:creationId xmlns:a16="http://schemas.microsoft.com/office/drawing/2014/main" id="{DD0C2CBB-0F6C-3C98-D7D4-E2A0A6EB0454}"/>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6BA868CB-98BB-AA7C-B8E8-A22F8328C2A6}"/>
              </a:ext>
            </a:extLst>
          </p:cNvPr>
          <p:cNvSpPr>
            <a:spLocks noGrp="1"/>
          </p:cNvSpPr>
          <p:nvPr>
            <p:ph type="sldNum" sz="quarter" idx="12"/>
          </p:nvPr>
        </p:nvSpPr>
        <p:spPr/>
        <p:txBody>
          <a:bodyPr/>
          <a:lstStyle/>
          <a:p>
            <a:fld id="{5768FD72-75E5-43AE-A2DE-39B25CFF1350}" type="slidenum">
              <a:rPr lang="ar-IQ" smtClean="0"/>
              <a:t>‹#›</a:t>
            </a:fld>
            <a:endParaRPr lang="ar-IQ"/>
          </a:p>
        </p:txBody>
      </p:sp>
    </p:spTree>
    <p:extLst>
      <p:ext uri="{BB962C8B-B14F-4D97-AF65-F5344CB8AC3E}">
        <p14:creationId xmlns:p14="http://schemas.microsoft.com/office/powerpoint/2010/main" val="3456100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C0BA-1E26-75F5-C33A-3BDE60A63720}"/>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29790B86-AB91-E866-C8FA-8FE0686857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B73291-0201-6A74-DD28-56F95B5426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8A732738-8EFA-F46A-57EB-5366438F31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C6B7E2-2EEA-20D2-9D1B-13AF8EDAFF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11F23E15-82AF-5C25-73EA-8A82548C2FDF}"/>
              </a:ext>
            </a:extLst>
          </p:cNvPr>
          <p:cNvSpPr>
            <a:spLocks noGrp="1"/>
          </p:cNvSpPr>
          <p:nvPr>
            <p:ph type="dt" sz="half" idx="10"/>
          </p:nvPr>
        </p:nvSpPr>
        <p:spPr/>
        <p:txBody>
          <a:bodyPr/>
          <a:lstStyle/>
          <a:p>
            <a:fld id="{4F59CF67-DA84-4CBE-9B4E-A4F43C211719}" type="datetimeFigureOut">
              <a:rPr lang="ar-IQ" smtClean="0"/>
              <a:t>23/08/1446</a:t>
            </a:fld>
            <a:endParaRPr lang="ar-IQ"/>
          </a:p>
        </p:txBody>
      </p:sp>
      <p:sp>
        <p:nvSpPr>
          <p:cNvPr id="8" name="Footer Placeholder 7">
            <a:extLst>
              <a:ext uri="{FF2B5EF4-FFF2-40B4-BE49-F238E27FC236}">
                <a16:creationId xmlns:a16="http://schemas.microsoft.com/office/drawing/2014/main" id="{D20DB561-21C1-FC3E-6BC3-5FD9A39E4B6F}"/>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6735CC08-738E-8B19-76D5-606512C6F69A}"/>
              </a:ext>
            </a:extLst>
          </p:cNvPr>
          <p:cNvSpPr>
            <a:spLocks noGrp="1"/>
          </p:cNvSpPr>
          <p:nvPr>
            <p:ph type="sldNum" sz="quarter" idx="12"/>
          </p:nvPr>
        </p:nvSpPr>
        <p:spPr/>
        <p:txBody>
          <a:bodyPr/>
          <a:lstStyle/>
          <a:p>
            <a:fld id="{5768FD72-75E5-43AE-A2DE-39B25CFF1350}" type="slidenum">
              <a:rPr lang="ar-IQ" smtClean="0"/>
              <a:t>‹#›</a:t>
            </a:fld>
            <a:endParaRPr lang="ar-IQ"/>
          </a:p>
        </p:txBody>
      </p:sp>
    </p:spTree>
    <p:extLst>
      <p:ext uri="{BB962C8B-B14F-4D97-AF65-F5344CB8AC3E}">
        <p14:creationId xmlns:p14="http://schemas.microsoft.com/office/powerpoint/2010/main" val="329566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AC47-9A06-5B49-ACC6-E554724E156E}"/>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4BCD92E6-AF89-42FC-EC59-62F96B0585AB}"/>
              </a:ext>
            </a:extLst>
          </p:cNvPr>
          <p:cNvSpPr>
            <a:spLocks noGrp="1"/>
          </p:cNvSpPr>
          <p:nvPr>
            <p:ph type="dt" sz="half" idx="10"/>
          </p:nvPr>
        </p:nvSpPr>
        <p:spPr/>
        <p:txBody>
          <a:bodyPr/>
          <a:lstStyle/>
          <a:p>
            <a:fld id="{4F59CF67-DA84-4CBE-9B4E-A4F43C211719}" type="datetimeFigureOut">
              <a:rPr lang="ar-IQ" smtClean="0"/>
              <a:t>23/08/1446</a:t>
            </a:fld>
            <a:endParaRPr lang="ar-IQ"/>
          </a:p>
        </p:txBody>
      </p:sp>
      <p:sp>
        <p:nvSpPr>
          <p:cNvPr id="4" name="Footer Placeholder 3">
            <a:extLst>
              <a:ext uri="{FF2B5EF4-FFF2-40B4-BE49-F238E27FC236}">
                <a16:creationId xmlns:a16="http://schemas.microsoft.com/office/drawing/2014/main" id="{37877376-89B9-4568-3791-1A9E7363EFA7}"/>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C9EDE4B4-CF44-9ED5-6D21-8879276E6764}"/>
              </a:ext>
            </a:extLst>
          </p:cNvPr>
          <p:cNvSpPr>
            <a:spLocks noGrp="1"/>
          </p:cNvSpPr>
          <p:nvPr>
            <p:ph type="sldNum" sz="quarter" idx="12"/>
          </p:nvPr>
        </p:nvSpPr>
        <p:spPr/>
        <p:txBody>
          <a:bodyPr/>
          <a:lstStyle/>
          <a:p>
            <a:fld id="{5768FD72-75E5-43AE-A2DE-39B25CFF1350}" type="slidenum">
              <a:rPr lang="ar-IQ" smtClean="0"/>
              <a:t>‹#›</a:t>
            </a:fld>
            <a:endParaRPr lang="ar-IQ"/>
          </a:p>
        </p:txBody>
      </p:sp>
    </p:spTree>
    <p:extLst>
      <p:ext uri="{BB962C8B-B14F-4D97-AF65-F5344CB8AC3E}">
        <p14:creationId xmlns:p14="http://schemas.microsoft.com/office/powerpoint/2010/main" val="1940744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CC66B-029B-66D4-65BC-2BCC23BBB789}"/>
              </a:ext>
            </a:extLst>
          </p:cNvPr>
          <p:cNvSpPr>
            <a:spLocks noGrp="1"/>
          </p:cNvSpPr>
          <p:nvPr>
            <p:ph type="dt" sz="half" idx="10"/>
          </p:nvPr>
        </p:nvSpPr>
        <p:spPr/>
        <p:txBody>
          <a:bodyPr/>
          <a:lstStyle/>
          <a:p>
            <a:fld id="{4F59CF67-DA84-4CBE-9B4E-A4F43C211719}" type="datetimeFigureOut">
              <a:rPr lang="ar-IQ" smtClean="0"/>
              <a:t>23/08/1446</a:t>
            </a:fld>
            <a:endParaRPr lang="ar-IQ"/>
          </a:p>
        </p:txBody>
      </p:sp>
      <p:sp>
        <p:nvSpPr>
          <p:cNvPr id="3" name="Footer Placeholder 2">
            <a:extLst>
              <a:ext uri="{FF2B5EF4-FFF2-40B4-BE49-F238E27FC236}">
                <a16:creationId xmlns:a16="http://schemas.microsoft.com/office/drawing/2014/main" id="{8DFB0F94-E5A5-ABBA-ED33-64EA906355E2}"/>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8A7C9B3B-8107-66AF-4E07-20C836F56631}"/>
              </a:ext>
            </a:extLst>
          </p:cNvPr>
          <p:cNvSpPr>
            <a:spLocks noGrp="1"/>
          </p:cNvSpPr>
          <p:nvPr>
            <p:ph type="sldNum" sz="quarter" idx="12"/>
          </p:nvPr>
        </p:nvSpPr>
        <p:spPr/>
        <p:txBody>
          <a:bodyPr/>
          <a:lstStyle/>
          <a:p>
            <a:fld id="{5768FD72-75E5-43AE-A2DE-39B25CFF1350}" type="slidenum">
              <a:rPr lang="ar-IQ" smtClean="0"/>
              <a:t>‹#›</a:t>
            </a:fld>
            <a:endParaRPr lang="ar-IQ"/>
          </a:p>
        </p:txBody>
      </p:sp>
    </p:spTree>
    <p:extLst>
      <p:ext uri="{BB962C8B-B14F-4D97-AF65-F5344CB8AC3E}">
        <p14:creationId xmlns:p14="http://schemas.microsoft.com/office/powerpoint/2010/main" val="1709653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F51B-92D4-EA87-A919-DA6E10C123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80B4AA35-1383-4464-63C4-B126F1FFCE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3665A938-247D-2503-5E22-13B92A04A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88DC5B-61AF-EE6E-543D-CF6A2D23F68B}"/>
              </a:ext>
            </a:extLst>
          </p:cNvPr>
          <p:cNvSpPr>
            <a:spLocks noGrp="1"/>
          </p:cNvSpPr>
          <p:nvPr>
            <p:ph type="dt" sz="half" idx="10"/>
          </p:nvPr>
        </p:nvSpPr>
        <p:spPr/>
        <p:txBody>
          <a:bodyPr/>
          <a:lstStyle/>
          <a:p>
            <a:fld id="{4F59CF67-DA84-4CBE-9B4E-A4F43C211719}" type="datetimeFigureOut">
              <a:rPr lang="ar-IQ" smtClean="0"/>
              <a:t>23/08/1446</a:t>
            </a:fld>
            <a:endParaRPr lang="ar-IQ"/>
          </a:p>
        </p:txBody>
      </p:sp>
      <p:sp>
        <p:nvSpPr>
          <p:cNvPr id="6" name="Footer Placeholder 5">
            <a:extLst>
              <a:ext uri="{FF2B5EF4-FFF2-40B4-BE49-F238E27FC236}">
                <a16:creationId xmlns:a16="http://schemas.microsoft.com/office/drawing/2014/main" id="{5E0E5144-8646-F323-9E88-B0AB1ACB5F09}"/>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D6BC6838-73FB-FB3E-740B-5D6007B5A219}"/>
              </a:ext>
            </a:extLst>
          </p:cNvPr>
          <p:cNvSpPr>
            <a:spLocks noGrp="1"/>
          </p:cNvSpPr>
          <p:nvPr>
            <p:ph type="sldNum" sz="quarter" idx="12"/>
          </p:nvPr>
        </p:nvSpPr>
        <p:spPr/>
        <p:txBody>
          <a:bodyPr/>
          <a:lstStyle/>
          <a:p>
            <a:fld id="{5768FD72-75E5-43AE-A2DE-39B25CFF1350}" type="slidenum">
              <a:rPr lang="ar-IQ" smtClean="0"/>
              <a:t>‹#›</a:t>
            </a:fld>
            <a:endParaRPr lang="ar-IQ"/>
          </a:p>
        </p:txBody>
      </p:sp>
    </p:spTree>
    <p:extLst>
      <p:ext uri="{BB962C8B-B14F-4D97-AF65-F5344CB8AC3E}">
        <p14:creationId xmlns:p14="http://schemas.microsoft.com/office/powerpoint/2010/main" val="1539335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AEE2-2725-E6CA-951E-570CE5CB9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C1DF1E00-3B55-810C-6968-176003E94B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BDC29F78-52BE-5344-1747-F61D4727A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2C461-1D14-FD36-75AD-F28FE30FD2F1}"/>
              </a:ext>
            </a:extLst>
          </p:cNvPr>
          <p:cNvSpPr>
            <a:spLocks noGrp="1"/>
          </p:cNvSpPr>
          <p:nvPr>
            <p:ph type="dt" sz="half" idx="10"/>
          </p:nvPr>
        </p:nvSpPr>
        <p:spPr/>
        <p:txBody>
          <a:bodyPr/>
          <a:lstStyle/>
          <a:p>
            <a:fld id="{4F59CF67-DA84-4CBE-9B4E-A4F43C211719}" type="datetimeFigureOut">
              <a:rPr lang="ar-IQ" smtClean="0"/>
              <a:t>23/08/1446</a:t>
            </a:fld>
            <a:endParaRPr lang="ar-IQ"/>
          </a:p>
        </p:txBody>
      </p:sp>
      <p:sp>
        <p:nvSpPr>
          <p:cNvPr id="6" name="Footer Placeholder 5">
            <a:extLst>
              <a:ext uri="{FF2B5EF4-FFF2-40B4-BE49-F238E27FC236}">
                <a16:creationId xmlns:a16="http://schemas.microsoft.com/office/drawing/2014/main" id="{5C2F69C1-0CEA-7F19-CBB4-829732797178}"/>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AE9F4AB6-F4DB-4F4C-7B0D-B2D6353255B5}"/>
              </a:ext>
            </a:extLst>
          </p:cNvPr>
          <p:cNvSpPr>
            <a:spLocks noGrp="1"/>
          </p:cNvSpPr>
          <p:nvPr>
            <p:ph type="sldNum" sz="quarter" idx="12"/>
          </p:nvPr>
        </p:nvSpPr>
        <p:spPr/>
        <p:txBody>
          <a:bodyPr/>
          <a:lstStyle/>
          <a:p>
            <a:fld id="{5768FD72-75E5-43AE-A2DE-39B25CFF1350}" type="slidenum">
              <a:rPr lang="ar-IQ" smtClean="0"/>
              <a:t>‹#›</a:t>
            </a:fld>
            <a:endParaRPr lang="ar-IQ"/>
          </a:p>
        </p:txBody>
      </p:sp>
    </p:spTree>
    <p:extLst>
      <p:ext uri="{BB962C8B-B14F-4D97-AF65-F5344CB8AC3E}">
        <p14:creationId xmlns:p14="http://schemas.microsoft.com/office/powerpoint/2010/main" val="3893519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813EF-8997-7EA2-9F56-397530F223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54A8CF13-5C4D-0B7F-5B9B-DCE0F26AA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99E1F35A-0881-CE13-607E-9460370B6B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9CF67-DA84-4CBE-9B4E-A4F43C211719}" type="datetimeFigureOut">
              <a:rPr lang="ar-IQ" smtClean="0"/>
              <a:t>23/08/1446</a:t>
            </a:fld>
            <a:endParaRPr lang="ar-IQ"/>
          </a:p>
        </p:txBody>
      </p:sp>
      <p:sp>
        <p:nvSpPr>
          <p:cNvPr id="5" name="Footer Placeholder 4">
            <a:extLst>
              <a:ext uri="{FF2B5EF4-FFF2-40B4-BE49-F238E27FC236}">
                <a16:creationId xmlns:a16="http://schemas.microsoft.com/office/drawing/2014/main" id="{07F8E0DE-C059-E81F-E64A-4F955DC1A0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B2F65ABB-E7DC-0464-E9E5-1EEE7C79A0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8FD72-75E5-43AE-A2DE-39B25CFF1350}" type="slidenum">
              <a:rPr lang="ar-IQ" smtClean="0"/>
              <a:t>‹#›</a:t>
            </a:fld>
            <a:endParaRPr lang="ar-IQ"/>
          </a:p>
        </p:txBody>
      </p:sp>
    </p:spTree>
    <p:extLst>
      <p:ext uri="{BB962C8B-B14F-4D97-AF65-F5344CB8AC3E}">
        <p14:creationId xmlns:p14="http://schemas.microsoft.com/office/powerpoint/2010/main" val="711632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342F02-37FA-76E7-0DBE-825FEA969879}"/>
              </a:ext>
            </a:extLst>
          </p:cNvPr>
          <p:cNvSpPr>
            <a:spLocks noGrp="1"/>
          </p:cNvSpPr>
          <p:nvPr>
            <p:ph type="subTitle" idx="1"/>
          </p:nvPr>
        </p:nvSpPr>
        <p:spPr>
          <a:xfrm>
            <a:off x="1524000" y="4459575"/>
            <a:ext cx="9144000" cy="801973"/>
          </a:xfrm>
        </p:spPr>
        <p:txBody>
          <a:bodyPr/>
          <a:lstStyle/>
          <a:p>
            <a:r>
              <a:rPr lang="en-US" sz="2400" b="1" i="0" u="none" strike="noStrike" baseline="0" dirty="0">
                <a:solidFill>
                  <a:srgbClr val="FF0000"/>
                </a:solidFill>
                <a:latin typeface="Arial" panose="020B0604020202020204" pitchFamily="34" charset="0"/>
              </a:rPr>
              <a:t>Assist. Lec. Zaid Mohamed Hassan</a:t>
            </a:r>
            <a:endParaRPr lang="ar-IQ" dirty="0"/>
          </a:p>
        </p:txBody>
      </p:sp>
      <p:sp>
        <p:nvSpPr>
          <p:cNvPr id="4" name="Title 1">
            <a:extLst>
              <a:ext uri="{FF2B5EF4-FFF2-40B4-BE49-F238E27FC236}">
                <a16:creationId xmlns:a16="http://schemas.microsoft.com/office/drawing/2014/main" id="{E7722A4B-F4EE-8A17-EE6C-CEAEE2B8D628}"/>
              </a:ext>
            </a:extLst>
          </p:cNvPr>
          <p:cNvSpPr>
            <a:spLocks noGrp="1"/>
          </p:cNvSpPr>
          <p:nvPr>
            <p:ph type="ctrTitle"/>
          </p:nvPr>
        </p:nvSpPr>
        <p:spPr>
          <a:xfrm>
            <a:off x="219856" y="406400"/>
            <a:ext cx="4322164" cy="1992026"/>
          </a:xfrm>
        </p:spPr>
        <p:txBody>
          <a:bodyPr>
            <a:noAutofit/>
          </a:bodyPr>
          <a:lstStyle/>
          <a:p>
            <a:pPr algn="l"/>
            <a:r>
              <a:rPr lang="en-US" sz="2000" b="1" i="0" u="none" strike="noStrike" baseline="0" dirty="0">
                <a:latin typeface="Arial" panose="020B0604020202020204" pitchFamily="34" charset="0"/>
              </a:rPr>
              <a:t>AL-</a:t>
            </a:r>
            <a:r>
              <a:rPr lang="en-US" sz="2000" b="1" i="0" u="none" strike="noStrike" baseline="0" dirty="0" err="1">
                <a:latin typeface="Arial" panose="020B0604020202020204" pitchFamily="34" charset="0"/>
              </a:rPr>
              <a:t>Musatqabal</a:t>
            </a:r>
            <a:r>
              <a:rPr lang="en-US" sz="2000" b="1" i="0" u="none" strike="noStrike" baseline="0" dirty="0">
                <a:latin typeface="Arial" panose="020B0604020202020204" pitchFamily="34" charset="0"/>
              </a:rPr>
              <a:t> University</a:t>
            </a:r>
            <a:br>
              <a:rPr lang="en-US" sz="2000" b="1" i="0" u="none" strike="noStrike" baseline="0" dirty="0">
                <a:latin typeface="Arial" panose="020B0604020202020204" pitchFamily="34" charset="0"/>
              </a:rPr>
            </a:br>
            <a:r>
              <a:rPr lang="en-US" sz="2000" b="1" i="0" u="none" strike="noStrike" baseline="0" dirty="0">
                <a:latin typeface="Arial" panose="020B0604020202020204" pitchFamily="34" charset="0"/>
              </a:rPr>
              <a:t>College of Pharmacy</a:t>
            </a:r>
            <a:br>
              <a:rPr lang="ar-IQ" sz="2000" b="1" dirty="0">
                <a:latin typeface="Arial" panose="020B0604020202020204" pitchFamily="34" charset="0"/>
              </a:rPr>
            </a:br>
            <a:r>
              <a:rPr lang="en-US" sz="2000" b="1" dirty="0">
                <a:latin typeface="Arial" panose="020B0604020202020204" pitchFamily="34" charset="0"/>
              </a:rPr>
              <a:t>Second class 2</a:t>
            </a:r>
            <a:r>
              <a:rPr lang="en-US" sz="2000" b="1" baseline="30000" dirty="0">
                <a:latin typeface="Arial" panose="020B0604020202020204" pitchFamily="34" charset="0"/>
              </a:rPr>
              <a:t>nd</a:t>
            </a:r>
            <a:r>
              <a:rPr lang="en-US" sz="2000" b="1" dirty="0">
                <a:latin typeface="Arial" panose="020B0604020202020204" pitchFamily="34" charset="0"/>
              </a:rPr>
              <a:t> semester </a:t>
            </a:r>
            <a:br>
              <a:rPr lang="en-US" sz="2000" b="1" dirty="0">
                <a:latin typeface="Arial" panose="020B0604020202020204" pitchFamily="34" charset="0"/>
              </a:rPr>
            </a:br>
            <a:r>
              <a:rPr lang="en-US" sz="2000" b="1" dirty="0">
                <a:latin typeface="Arial" panose="020B0604020202020204" pitchFamily="34" charset="0"/>
              </a:rPr>
              <a:t>Lab.( 4 )</a:t>
            </a:r>
            <a:br>
              <a:rPr lang="en-US" sz="2000" b="1" dirty="0">
                <a:latin typeface="Arial" panose="020B0604020202020204" pitchFamily="34" charset="0"/>
              </a:rPr>
            </a:br>
            <a:br>
              <a:rPr lang="ar-IQ" sz="2000" b="0" i="0" u="none" strike="noStrike" baseline="0" dirty="0">
                <a:latin typeface="Arial" panose="020B0604020202020204" pitchFamily="34" charset="0"/>
              </a:rPr>
            </a:br>
            <a:endParaRPr lang="ar-IQ" sz="2000" dirty="0"/>
          </a:p>
        </p:txBody>
      </p:sp>
      <p:sp>
        <p:nvSpPr>
          <p:cNvPr id="5" name="Title 1">
            <a:extLst>
              <a:ext uri="{FF2B5EF4-FFF2-40B4-BE49-F238E27FC236}">
                <a16:creationId xmlns:a16="http://schemas.microsoft.com/office/drawing/2014/main" id="{CD90AD26-BF5D-FEE3-E057-C7872B917CDE}"/>
              </a:ext>
            </a:extLst>
          </p:cNvPr>
          <p:cNvSpPr txBox="1">
            <a:spLocks/>
          </p:cNvSpPr>
          <p:nvPr/>
        </p:nvSpPr>
        <p:spPr>
          <a:xfrm>
            <a:off x="1524000" y="2398425"/>
            <a:ext cx="8212111" cy="13586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1800" b="0" i="0" u="none" strike="noStrike" baseline="0" dirty="0">
                <a:solidFill>
                  <a:srgbClr val="000000"/>
                </a:solidFill>
                <a:latin typeface="Arial" panose="020B0604020202020204" pitchFamily="34" charset="0"/>
              </a:rPr>
              <a:t> </a:t>
            </a:r>
            <a:r>
              <a:rPr lang="en-US" sz="4400" b="1" i="0" u="none" strike="noStrike" baseline="0" dirty="0">
                <a:latin typeface="Arial" panose="020B0604020202020204" pitchFamily="34" charset="0"/>
              </a:rPr>
              <a:t>Differential white blood </a:t>
            </a:r>
          </a:p>
          <a:p>
            <a:pPr marL="0" marR="0" lvl="0" indent="0" defTabSz="914400" rtl="0" eaLnBrk="1" fontAlgn="auto" latinLnBrk="0" hangingPunct="1">
              <a:lnSpc>
                <a:spcPct val="90000"/>
              </a:lnSpc>
              <a:spcBef>
                <a:spcPct val="0"/>
              </a:spcBef>
              <a:spcAft>
                <a:spcPts val="0"/>
              </a:spcAft>
              <a:buClrTx/>
              <a:buSzTx/>
              <a:buFontTx/>
              <a:buNone/>
              <a:tabLst/>
              <a:defRPr/>
            </a:pPr>
            <a:r>
              <a:rPr lang="en-US" sz="4400" b="1" i="0" u="none" strike="noStrike" baseline="0" dirty="0">
                <a:latin typeface="Arial" panose="020B0604020202020204" pitchFamily="34" charset="0"/>
              </a:rPr>
              <a:t>cell test  </a:t>
            </a:r>
            <a:endParaRPr kumimoji="0" lang="ar-IQ" sz="59500" b="1" i="0" u="none" strike="noStrike" kern="1200" cap="none" spc="0" normalizeH="0" baseline="0" noProof="0" dirty="0">
              <a:ln>
                <a:noFill/>
              </a:ln>
              <a:effectLst/>
              <a:uLnTx/>
              <a:uFillTx/>
              <a:latin typeface="Calibri Light" panose="020F0302020204030204"/>
              <a:ea typeface="+mj-ea"/>
              <a:cs typeface="Times New Roman" panose="02020603050405020304" pitchFamily="18" charset="0"/>
            </a:endParaRPr>
          </a:p>
        </p:txBody>
      </p:sp>
      <p:pic>
        <p:nvPicPr>
          <p:cNvPr id="6" name="Picture 5">
            <a:extLst>
              <a:ext uri="{FF2B5EF4-FFF2-40B4-BE49-F238E27FC236}">
                <a16:creationId xmlns:a16="http://schemas.microsoft.com/office/drawing/2014/main" id="{5CD62816-FF60-5D66-E53E-F5883936C33A}"/>
              </a:ext>
            </a:extLst>
          </p:cNvPr>
          <p:cNvPicPr>
            <a:picLocks noChangeAspect="1"/>
          </p:cNvPicPr>
          <p:nvPr/>
        </p:nvPicPr>
        <p:blipFill>
          <a:blip r:embed="rId2"/>
          <a:stretch>
            <a:fillRect/>
          </a:stretch>
        </p:blipFill>
        <p:spPr>
          <a:xfrm>
            <a:off x="9275091" y="71386"/>
            <a:ext cx="2522168" cy="2969952"/>
          </a:xfrm>
          <a:prstGeom prst="rect">
            <a:avLst/>
          </a:prstGeom>
        </p:spPr>
      </p:pic>
    </p:spTree>
    <p:extLst>
      <p:ext uri="{BB962C8B-B14F-4D97-AF65-F5344CB8AC3E}">
        <p14:creationId xmlns:p14="http://schemas.microsoft.com/office/powerpoint/2010/main" val="410350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3B25C-327D-8CEA-27FD-71E0583645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D62C85-4EB7-A1A9-97B0-0A543CEA6C04}"/>
              </a:ext>
            </a:extLst>
          </p:cNvPr>
          <p:cNvSpPr>
            <a:spLocks noGrp="1"/>
          </p:cNvSpPr>
          <p:nvPr>
            <p:ph type="title"/>
          </p:nvPr>
        </p:nvSpPr>
        <p:spPr>
          <a:xfrm>
            <a:off x="838200" y="365126"/>
            <a:ext cx="10515600" cy="849078"/>
          </a:xfrm>
        </p:spPr>
        <p:txBody>
          <a:bodyPr>
            <a:noAutofit/>
          </a:bodyPr>
          <a:lstStyle/>
          <a:p>
            <a:r>
              <a:rPr lang="en-US" sz="3200" b="0" i="0" dirty="0">
                <a:solidFill>
                  <a:srgbClr val="231F20"/>
                </a:solidFill>
                <a:effectLst/>
                <a:latin typeface="Proxima Nova"/>
              </a:rPr>
              <a:t>A </a:t>
            </a:r>
            <a:r>
              <a:rPr lang="en-US" sz="3200" b="0" i="0" dirty="0">
                <a:solidFill>
                  <a:srgbClr val="FF0000"/>
                </a:solidFill>
                <a:effectLst/>
                <a:latin typeface="Proxima Nova"/>
              </a:rPr>
              <a:t>high white blood cell count </a:t>
            </a:r>
            <a:r>
              <a:rPr lang="en-US" sz="3200" b="0" i="0" dirty="0">
                <a:solidFill>
                  <a:srgbClr val="231F20"/>
                </a:solidFill>
                <a:effectLst/>
                <a:latin typeface="Proxima Nova"/>
              </a:rPr>
              <a:t>may indicate the following medical conditions:</a:t>
            </a:r>
            <a:endParaRPr lang="ar-IQ" sz="3200" dirty="0"/>
          </a:p>
        </p:txBody>
      </p:sp>
      <p:sp>
        <p:nvSpPr>
          <p:cNvPr id="3" name="Content Placeholder 2">
            <a:extLst>
              <a:ext uri="{FF2B5EF4-FFF2-40B4-BE49-F238E27FC236}">
                <a16:creationId xmlns:a16="http://schemas.microsoft.com/office/drawing/2014/main" id="{B1023904-FC99-7F75-2504-54B32376BAF0}"/>
              </a:ext>
            </a:extLst>
          </p:cNvPr>
          <p:cNvSpPr>
            <a:spLocks noGrp="1"/>
          </p:cNvSpPr>
          <p:nvPr>
            <p:ph idx="1"/>
          </p:nvPr>
        </p:nvSpPr>
        <p:spPr>
          <a:xfrm>
            <a:off x="838200" y="1214204"/>
            <a:ext cx="10515600" cy="5278670"/>
          </a:xfrm>
        </p:spPr>
        <p:txBody>
          <a:bodyPr>
            <a:normAutofit fontScale="92500"/>
          </a:bodyPr>
          <a:lstStyle/>
          <a:p>
            <a:pPr marL="0" indent="0" algn="l">
              <a:lnSpc>
                <a:spcPts val="1950"/>
              </a:lnSpc>
              <a:spcAft>
                <a:spcPts val="600"/>
              </a:spcAft>
              <a:buNone/>
            </a:pPr>
            <a:endParaRPr lang="en-US" b="0" i="0" dirty="0">
              <a:solidFill>
                <a:srgbClr val="231F20"/>
              </a:solidFill>
              <a:effectLst/>
              <a:latin typeface="Proxima Nova"/>
            </a:endParaRPr>
          </a:p>
          <a:p>
            <a:pPr marL="514350" indent="-514350" algn="l">
              <a:lnSpc>
                <a:spcPct val="100000"/>
              </a:lnSpc>
              <a:spcAft>
                <a:spcPts val="600"/>
              </a:spcAft>
              <a:buFont typeface="+mj-lt"/>
              <a:buAutoNum type="arabicParenR"/>
            </a:pPr>
            <a:r>
              <a:rPr lang="en-US" sz="3200" b="0" i="0" dirty="0">
                <a:solidFill>
                  <a:srgbClr val="231F20"/>
                </a:solidFill>
                <a:effectLst/>
                <a:latin typeface="Proxima Nova"/>
              </a:rPr>
              <a:t>allergic response, such as due to an asthma attack</a:t>
            </a:r>
          </a:p>
          <a:p>
            <a:pPr marL="514350" indent="-514350" algn="l">
              <a:lnSpc>
                <a:spcPct val="100000"/>
              </a:lnSpc>
              <a:spcAft>
                <a:spcPts val="600"/>
              </a:spcAft>
              <a:buFont typeface="+mj-lt"/>
              <a:buAutoNum type="arabicParenR"/>
            </a:pPr>
            <a:r>
              <a:rPr lang="en-US" sz="3200" b="0" i="0" dirty="0">
                <a:solidFill>
                  <a:srgbClr val="231F20"/>
                </a:solidFill>
                <a:effectLst/>
                <a:latin typeface="Proxima Nova"/>
              </a:rPr>
              <a:t>those that may cause cells to die, such as burns, heart attack, and trauma.</a:t>
            </a:r>
          </a:p>
          <a:p>
            <a:pPr marL="514350" indent="-514350" algn="l">
              <a:lnSpc>
                <a:spcPct val="100000"/>
              </a:lnSpc>
              <a:spcAft>
                <a:spcPts val="600"/>
              </a:spcAft>
              <a:buFont typeface="+mj-lt"/>
              <a:buAutoNum type="arabicParenR"/>
            </a:pPr>
            <a:r>
              <a:rPr lang="en-US" sz="3200" b="0" i="0" dirty="0">
                <a:solidFill>
                  <a:srgbClr val="231F20"/>
                </a:solidFill>
                <a:effectLst/>
                <a:latin typeface="Proxima Nova"/>
              </a:rPr>
              <a:t>inflammatory conditions, such as rheumatoid arthritis, inflammatory bowel disease, or vasculitis.</a:t>
            </a:r>
          </a:p>
          <a:p>
            <a:pPr marL="514350" indent="-514350" algn="l">
              <a:lnSpc>
                <a:spcPct val="100000"/>
              </a:lnSpc>
              <a:spcAft>
                <a:spcPts val="600"/>
              </a:spcAft>
              <a:buFont typeface="+mj-lt"/>
              <a:buAutoNum type="arabicParenR"/>
            </a:pPr>
            <a:r>
              <a:rPr lang="en-US" sz="3200" b="0" i="0" dirty="0">
                <a:solidFill>
                  <a:srgbClr val="231F20"/>
                </a:solidFill>
                <a:effectLst/>
                <a:latin typeface="Proxima Nova"/>
              </a:rPr>
              <a:t>infections, such as bacteria, viruses, fungi, or parasites.</a:t>
            </a:r>
          </a:p>
          <a:p>
            <a:pPr marL="514350" indent="-514350" algn="l">
              <a:lnSpc>
                <a:spcPct val="100000"/>
              </a:lnSpc>
              <a:spcAft>
                <a:spcPts val="600"/>
              </a:spcAft>
              <a:buFont typeface="+mj-lt"/>
              <a:buAutoNum type="arabicParenR"/>
            </a:pPr>
            <a:r>
              <a:rPr lang="en-US" sz="3200" dirty="0">
                <a:solidFill>
                  <a:srgbClr val="231F20"/>
                </a:solidFill>
                <a:latin typeface="Proxima Nova"/>
              </a:rPr>
              <a:t>Leukemia (</a:t>
            </a:r>
            <a:r>
              <a:rPr lang="en-US" sz="3200" b="0" i="0" dirty="0">
                <a:solidFill>
                  <a:srgbClr val="231F20"/>
                </a:solidFill>
                <a:effectLst/>
                <a:latin typeface="Proxima Nova"/>
              </a:rPr>
              <a:t>cancer of the blood or bone marrow, which produces blood cells).</a:t>
            </a:r>
          </a:p>
          <a:p>
            <a:endParaRPr lang="ar-IQ" dirty="0"/>
          </a:p>
        </p:txBody>
      </p:sp>
    </p:spTree>
    <p:extLst>
      <p:ext uri="{BB962C8B-B14F-4D97-AF65-F5344CB8AC3E}">
        <p14:creationId xmlns:p14="http://schemas.microsoft.com/office/powerpoint/2010/main" val="3700932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F5719-62C4-3D91-691F-B15AA9D5D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3448F6-7F70-9884-6D07-CA65B5718776}"/>
              </a:ext>
            </a:extLst>
          </p:cNvPr>
          <p:cNvSpPr>
            <a:spLocks noGrp="1"/>
          </p:cNvSpPr>
          <p:nvPr>
            <p:ph type="title"/>
          </p:nvPr>
        </p:nvSpPr>
        <p:spPr>
          <a:xfrm>
            <a:off x="838200" y="119922"/>
            <a:ext cx="10515600" cy="869430"/>
          </a:xfrm>
        </p:spPr>
        <p:txBody>
          <a:bodyPr>
            <a:normAutofit fontScale="90000"/>
          </a:bodyPr>
          <a:lstStyle/>
          <a:p>
            <a:pPr algn="ctr"/>
            <a:br>
              <a:rPr lang="en-US" sz="3600" i="0" dirty="0">
                <a:solidFill>
                  <a:srgbClr val="231F20"/>
                </a:solidFill>
                <a:effectLst/>
                <a:latin typeface="Proxima Nova"/>
                <a:cs typeface="+mn-cs"/>
              </a:rPr>
            </a:br>
            <a:r>
              <a:rPr lang="en-US" sz="3600" i="0" dirty="0">
                <a:solidFill>
                  <a:srgbClr val="FF0000"/>
                </a:solidFill>
                <a:effectLst/>
                <a:latin typeface="Proxima Nova"/>
                <a:cs typeface="+mn-cs"/>
              </a:rPr>
              <a:t>Low white blood cell count </a:t>
            </a:r>
            <a:r>
              <a:rPr lang="en-US" sz="3600" i="0" dirty="0">
                <a:solidFill>
                  <a:srgbClr val="231F20"/>
                </a:solidFill>
                <a:effectLst/>
                <a:latin typeface="Proxima Nova"/>
                <a:cs typeface="+mn-cs"/>
              </a:rPr>
              <a:t>caused by such conditions</a:t>
            </a:r>
            <a:br>
              <a:rPr lang="en-US" b="1" i="0" dirty="0">
                <a:solidFill>
                  <a:srgbClr val="231F20"/>
                </a:solidFill>
                <a:effectLst/>
                <a:latin typeface="Proxima Nova"/>
              </a:rPr>
            </a:br>
            <a:endParaRPr lang="ar-IQ" dirty="0"/>
          </a:p>
        </p:txBody>
      </p:sp>
      <p:sp>
        <p:nvSpPr>
          <p:cNvPr id="3" name="Content Placeholder 2">
            <a:extLst>
              <a:ext uri="{FF2B5EF4-FFF2-40B4-BE49-F238E27FC236}">
                <a16:creationId xmlns:a16="http://schemas.microsoft.com/office/drawing/2014/main" id="{629DF2E9-DC75-C7FC-72F1-884987798698}"/>
              </a:ext>
            </a:extLst>
          </p:cNvPr>
          <p:cNvSpPr>
            <a:spLocks noGrp="1"/>
          </p:cNvSpPr>
          <p:nvPr>
            <p:ph idx="1"/>
          </p:nvPr>
        </p:nvSpPr>
        <p:spPr>
          <a:xfrm>
            <a:off x="838200" y="989352"/>
            <a:ext cx="10515600" cy="5748726"/>
          </a:xfrm>
        </p:spPr>
        <p:txBody>
          <a:bodyPr>
            <a:normAutofit/>
          </a:bodyPr>
          <a:lstStyle/>
          <a:p>
            <a:pPr marL="514350" indent="-514350" algn="l">
              <a:lnSpc>
                <a:spcPct val="100000"/>
              </a:lnSpc>
              <a:spcAft>
                <a:spcPts val="600"/>
              </a:spcAft>
              <a:buFont typeface="+mj-lt"/>
              <a:buAutoNum type="arabicParenR"/>
            </a:pPr>
            <a:r>
              <a:rPr lang="en-US" sz="3200" b="0" i="0" dirty="0">
                <a:solidFill>
                  <a:srgbClr val="231F20"/>
                </a:solidFill>
                <a:effectLst/>
                <a:latin typeface="Proxima Nova"/>
              </a:rPr>
              <a:t>autoimmune conditions such as lupus (a long-term autoimmune disease in which the immune system attacks healthy tissue  ) and HIV</a:t>
            </a:r>
          </a:p>
          <a:p>
            <a:pPr marL="514350" indent="-514350" algn="l">
              <a:lnSpc>
                <a:spcPct val="100000"/>
              </a:lnSpc>
              <a:spcAft>
                <a:spcPts val="600"/>
              </a:spcAft>
              <a:buFont typeface="+mj-lt"/>
              <a:buAutoNum type="arabicParenR"/>
            </a:pPr>
            <a:r>
              <a:rPr lang="en-US" sz="3200" b="0" i="0" dirty="0">
                <a:solidFill>
                  <a:srgbClr val="231F20"/>
                </a:solidFill>
                <a:effectLst/>
                <a:latin typeface="Proxima Nova"/>
              </a:rPr>
              <a:t>bone marrow damage, such as from chemotherapy, radiation therapy, or exposure to toxins.</a:t>
            </a:r>
          </a:p>
          <a:p>
            <a:pPr marL="514350" indent="-514350" algn="l">
              <a:lnSpc>
                <a:spcPct val="100000"/>
              </a:lnSpc>
              <a:spcAft>
                <a:spcPts val="600"/>
              </a:spcAft>
              <a:buFont typeface="+mj-lt"/>
              <a:buAutoNum type="arabicParenR"/>
            </a:pPr>
            <a:r>
              <a:rPr lang="en-US" sz="3200" b="0" i="0" dirty="0">
                <a:solidFill>
                  <a:srgbClr val="231F20"/>
                </a:solidFill>
                <a:effectLst/>
                <a:latin typeface="Proxima Nova"/>
              </a:rPr>
              <a:t>Leukemia (cancer of blood and bone marrow)</a:t>
            </a:r>
          </a:p>
          <a:p>
            <a:pPr marL="514350" indent="-514350" algn="l">
              <a:lnSpc>
                <a:spcPct val="100000"/>
              </a:lnSpc>
              <a:spcAft>
                <a:spcPts val="600"/>
              </a:spcAft>
              <a:buFont typeface="+mj-lt"/>
              <a:buAutoNum type="arabicParenR"/>
            </a:pPr>
            <a:r>
              <a:rPr lang="en-US" sz="3200" dirty="0">
                <a:solidFill>
                  <a:srgbClr val="231F20"/>
                </a:solidFill>
                <a:latin typeface="Proxima Nova"/>
              </a:rPr>
              <a:t>lymphoma (</a:t>
            </a:r>
            <a:r>
              <a:rPr lang="en-US" sz="3200" b="0" i="0" dirty="0">
                <a:solidFill>
                  <a:srgbClr val="231F20"/>
                </a:solidFill>
                <a:effectLst/>
                <a:latin typeface="Proxima Nova"/>
              </a:rPr>
              <a:t>cancer of the lymphatic system).</a:t>
            </a:r>
          </a:p>
          <a:p>
            <a:pPr marL="514350" indent="-514350" algn="l">
              <a:lnSpc>
                <a:spcPct val="100000"/>
              </a:lnSpc>
              <a:spcAft>
                <a:spcPts val="600"/>
              </a:spcAft>
              <a:buFont typeface="+mj-lt"/>
              <a:buAutoNum type="arabicParenR"/>
            </a:pPr>
            <a:r>
              <a:rPr lang="en-US" sz="3200" dirty="0">
                <a:solidFill>
                  <a:srgbClr val="231F20"/>
                </a:solidFill>
                <a:latin typeface="Proxima Nova"/>
              </a:rPr>
              <a:t>Sepsis,</a:t>
            </a:r>
            <a:r>
              <a:rPr lang="en-US" sz="3200" b="0" i="0" dirty="0">
                <a:solidFill>
                  <a:srgbClr val="231F20"/>
                </a:solidFill>
                <a:effectLst/>
                <a:latin typeface="Proxima Nova"/>
              </a:rPr>
              <a:t> which is a severe type of infection.</a:t>
            </a:r>
          </a:p>
          <a:p>
            <a:pPr marL="514350" indent="-514350" algn="l">
              <a:lnSpc>
                <a:spcPct val="100000"/>
              </a:lnSpc>
              <a:spcAft>
                <a:spcPts val="600"/>
              </a:spcAft>
              <a:buFont typeface="+mj-lt"/>
              <a:buAutoNum type="arabicParenR"/>
            </a:pPr>
            <a:r>
              <a:rPr lang="en-US" sz="3200" dirty="0">
                <a:solidFill>
                  <a:srgbClr val="231F20"/>
                </a:solidFill>
                <a:latin typeface="Proxima Nova"/>
              </a:rPr>
              <a:t>Vitamin B-12</a:t>
            </a:r>
            <a:r>
              <a:rPr lang="en-US" sz="3200" b="0" i="0" dirty="0">
                <a:solidFill>
                  <a:srgbClr val="231F20"/>
                </a:solidFill>
                <a:effectLst/>
                <a:latin typeface="Proxima Nova"/>
              </a:rPr>
              <a:t> deficiencies.</a:t>
            </a:r>
          </a:p>
          <a:p>
            <a:endParaRPr lang="ar-IQ" sz="3200" dirty="0"/>
          </a:p>
        </p:txBody>
      </p:sp>
    </p:spTree>
    <p:extLst>
      <p:ext uri="{BB962C8B-B14F-4D97-AF65-F5344CB8AC3E}">
        <p14:creationId xmlns:p14="http://schemas.microsoft.com/office/powerpoint/2010/main" val="2295113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72FAB-AFB2-2111-4937-2292FBB57120}"/>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4E00002-7791-C550-C914-B5BED9A80DF6}"/>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1120026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93D66-6905-B2DF-3ADE-5BE90893E74B}"/>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8B05D71-AF41-BCAA-CBB0-62E718C76DDE}"/>
              </a:ext>
            </a:extLst>
          </p:cNvPr>
          <p:cNvPicPr>
            <a:picLocks noGrp="1" noChangeAspect="1"/>
          </p:cNvPicPr>
          <p:nvPr>
            <p:ph idx="1"/>
          </p:nvPr>
        </p:nvPicPr>
        <p:blipFill>
          <a:blip r:embed="rId2"/>
          <a:stretch>
            <a:fillRect/>
          </a:stretch>
        </p:blipFill>
        <p:spPr>
          <a:xfrm>
            <a:off x="0" y="0"/>
            <a:ext cx="12192000" cy="6857999"/>
          </a:xfrm>
        </p:spPr>
      </p:pic>
    </p:spTree>
    <p:extLst>
      <p:ext uri="{BB962C8B-B14F-4D97-AF65-F5344CB8AC3E}">
        <p14:creationId xmlns:p14="http://schemas.microsoft.com/office/powerpoint/2010/main" val="17981812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80C4A-7040-F6BA-C6C2-57BF536169C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E8CD2B5-7697-ADD8-BA12-06517AD87413}"/>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1998589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36BC7-2AE2-6587-D063-14B1682DB654}"/>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3D56337-AC78-E71A-A594-86B9FCCC9F0C}"/>
              </a:ext>
            </a:extLst>
          </p:cNvPr>
          <p:cNvPicPr>
            <a:picLocks noGrp="1" noChangeAspect="1"/>
          </p:cNvPicPr>
          <p:nvPr>
            <p:ph idx="1"/>
          </p:nvPr>
        </p:nvPicPr>
        <p:blipFill>
          <a:blip r:embed="rId2"/>
          <a:stretch>
            <a:fillRect/>
          </a:stretch>
        </p:blipFill>
        <p:spPr>
          <a:xfrm>
            <a:off x="0" y="0"/>
            <a:ext cx="12192000" cy="6857999"/>
          </a:xfrm>
        </p:spPr>
      </p:pic>
    </p:spTree>
    <p:extLst>
      <p:ext uri="{BB962C8B-B14F-4D97-AF65-F5344CB8AC3E}">
        <p14:creationId xmlns:p14="http://schemas.microsoft.com/office/powerpoint/2010/main" val="8074993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629D0-4BDF-7250-132F-A82B422551C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A9BDCC-909F-D8FE-96B0-C95510178D2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90620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4D6FA-4AA9-80BD-BA7B-17ADC56ABF33}"/>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A820AB0-7D8F-1A7F-E8D1-F01AC1805235}"/>
              </a:ext>
            </a:extLst>
          </p:cNvPr>
          <p:cNvPicPr>
            <a:picLocks noGrp="1" noChangeAspect="1"/>
          </p:cNvPicPr>
          <p:nvPr>
            <p:ph idx="1"/>
          </p:nvPr>
        </p:nvPicPr>
        <p:blipFill>
          <a:blip r:embed="rId2"/>
          <a:stretch>
            <a:fillRect/>
          </a:stretch>
        </p:blipFill>
        <p:spPr>
          <a:xfrm>
            <a:off x="0" y="0"/>
            <a:ext cx="12191999" cy="6857999"/>
          </a:xfrm>
        </p:spPr>
      </p:pic>
    </p:spTree>
    <p:extLst>
      <p:ext uri="{BB962C8B-B14F-4D97-AF65-F5344CB8AC3E}">
        <p14:creationId xmlns:p14="http://schemas.microsoft.com/office/powerpoint/2010/main" val="19905103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EC13C-A647-1589-365C-805A30C3245C}"/>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75E6250-00A2-DE7B-ADFD-BE5E9DCDF960}"/>
              </a:ext>
            </a:extLst>
          </p:cNvPr>
          <p:cNvPicPr>
            <a:picLocks noGrp="1" noChangeAspect="1"/>
          </p:cNvPicPr>
          <p:nvPr>
            <p:ph idx="1"/>
          </p:nvPr>
        </p:nvPicPr>
        <p:blipFill>
          <a:blip r:embed="rId2"/>
          <a:stretch>
            <a:fillRect/>
          </a:stretch>
        </p:blipFill>
        <p:spPr>
          <a:xfrm>
            <a:off x="0" y="0"/>
            <a:ext cx="12192000" cy="6857999"/>
          </a:xfrm>
        </p:spPr>
      </p:pic>
    </p:spTree>
    <p:extLst>
      <p:ext uri="{BB962C8B-B14F-4D97-AF65-F5344CB8AC3E}">
        <p14:creationId xmlns:p14="http://schemas.microsoft.com/office/powerpoint/2010/main" val="2553929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2F192E-4796-0010-784E-2AA18DCED88B}"/>
              </a:ext>
            </a:extLst>
          </p:cNvPr>
          <p:cNvPicPr>
            <a:picLocks noChangeAspect="1"/>
          </p:cNvPicPr>
          <p:nvPr/>
        </p:nvPicPr>
        <p:blipFill>
          <a:blip r:embed="rId2"/>
          <a:stretch>
            <a:fillRect/>
          </a:stretch>
        </p:blipFill>
        <p:spPr>
          <a:xfrm>
            <a:off x="0" y="1"/>
            <a:ext cx="12192000" cy="6745574"/>
          </a:xfrm>
          <a:prstGeom prst="rect">
            <a:avLst/>
          </a:prstGeom>
        </p:spPr>
      </p:pic>
    </p:spTree>
    <p:extLst>
      <p:ext uri="{BB962C8B-B14F-4D97-AF65-F5344CB8AC3E}">
        <p14:creationId xmlns:p14="http://schemas.microsoft.com/office/powerpoint/2010/main" val="1563916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65289-F9E3-9AEF-B7F6-9DE20FCDC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8FBECF-E46A-2F1B-4090-6973BCE75D30}"/>
              </a:ext>
            </a:extLst>
          </p:cNvPr>
          <p:cNvSpPr>
            <a:spLocks noGrp="1"/>
          </p:cNvSpPr>
          <p:nvPr>
            <p:ph type="title"/>
          </p:nvPr>
        </p:nvSpPr>
        <p:spPr>
          <a:xfrm>
            <a:off x="838200" y="365126"/>
            <a:ext cx="10515600" cy="849078"/>
          </a:xfrm>
        </p:spPr>
        <p:txBody>
          <a:bodyPr>
            <a:normAutofit/>
          </a:bodyPr>
          <a:lstStyle/>
          <a:p>
            <a:r>
              <a:rPr lang="en-US" sz="4800" b="1" u="sng" kern="100" dirty="0">
                <a:effectLst/>
                <a:latin typeface="Arial" panose="020B0604020202020204" pitchFamily="34" charset="0"/>
                <a:ea typeface="Calibri" panose="020F0502020204030204" pitchFamily="34" charset="0"/>
                <a:cs typeface="Arial" panose="020B0604020202020204" pitchFamily="34" charset="0"/>
              </a:rPr>
              <a:t>Definition and Aim:</a:t>
            </a:r>
            <a:endParaRPr lang="ar-IQ" sz="9600" b="1" u="sng" dirty="0"/>
          </a:p>
        </p:txBody>
      </p:sp>
      <p:sp>
        <p:nvSpPr>
          <p:cNvPr id="3" name="Content Placeholder 2">
            <a:extLst>
              <a:ext uri="{FF2B5EF4-FFF2-40B4-BE49-F238E27FC236}">
                <a16:creationId xmlns:a16="http://schemas.microsoft.com/office/drawing/2014/main" id="{C5BDA39D-6868-B336-7EB2-D469222A77F2}"/>
              </a:ext>
            </a:extLst>
          </p:cNvPr>
          <p:cNvSpPr>
            <a:spLocks noGrp="1"/>
          </p:cNvSpPr>
          <p:nvPr>
            <p:ph idx="1"/>
          </p:nvPr>
        </p:nvSpPr>
        <p:spPr>
          <a:xfrm>
            <a:off x="838200" y="1214204"/>
            <a:ext cx="10515600" cy="5278670"/>
          </a:xfrm>
        </p:spPr>
        <p:txBody>
          <a:bodyPr>
            <a:normAutofit fontScale="92500" lnSpcReduction="20000"/>
          </a:bodyPr>
          <a:lstStyle/>
          <a:p>
            <a:pPr marL="0" indent="0" algn="l" rtl="0">
              <a:lnSpc>
                <a:spcPct val="107000"/>
              </a:lnSpc>
              <a:spcAft>
                <a:spcPts val="800"/>
              </a:spcAft>
              <a:buNone/>
            </a:pPr>
            <a:r>
              <a:rPr lang="en-US" kern="100" dirty="0">
                <a:effectLst/>
                <a:latin typeface="Arial" panose="020B0604020202020204" pitchFamily="34" charset="0"/>
                <a:ea typeface="Calibri" panose="020F0502020204030204" pitchFamily="34" charset="0"/>
              </a:rPr>
              <a:t>A white blood </a:t>
            </a:r>
            <a:r>
              <a:rPr lang="en-US" kern="100" dirty="0">
                <a:effectLst/>
                <a:latin typeface="Arial" panose="020B0604020202020204" pitchFamily="34" charset="0"/>
                <a:ea typeface="Calibri" panose="020F0502020204030204" pitchFamily="34" charset="0"/>
                <a:cs typeface="Arial" panose="020B0604020202020204" pitchFamily="34" charset="0"/>
              </a:rPr>
              <a:t>cell (WBC) differential test, measures the number or percentage of each of the five types of white blood cells in blood.</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N</a:t>
            </a:r>
            <a:r>
              <a:rPr lang="en-US" kern="100" dirty="0">
                <a:effectLst/>
                <a:latin typeface="Arial" panose="020B0604020202020204" pitchFamily="34" charset="0"/>
                <a:ea typeface="Calibri" panose="020F0502020204030204" pitchFamily="34" charset="0"/>
                <a:cs typeface="Arial" panose="020B0604020202020204" pitchFamily="34" charset="0"/>
              </a:rPr>
              <a:t>eutrophils (</a:t>
            </a:r>
            <a:r>
              <a:rPr lang="en-US" b="1" i="0" dirty="0">
                <a:solidFill>
                  <a:srgbClr val="555555"/>
                </a:solidFill>
                <a:effectLst/>
                <a:latin typeface="__Roboto_35b5f0"/>
              </a:rPr>
              <a:t>Help protect your body from infections by killing bacteria, and fungi.</a:t>
            </a:r>
            <a:r>
              <a:rPr lang="en-US" b="0" i="0" dirty="0">
                <a:solidFill>
                  <a:srgbClr val="555555"/>
                </a:solidFill>
                <a:effectLst/>
                <a:latin typeface="__Roboto_35b5f0"/>
              </a:rPr>
              <a:t>)</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L</a:t>
            </a:r>
            <a:r>
              <a:rPr lang="en-US" kern="100" dirty="0">
                <a:effectLst/>
                <a:latin typeface="Arial" panose="020B0604020202020204" pitchFamily="34" charset="0"/>
                <a:ea typeface="Calibri" panose="020F0502020204030204" pitchFamily="34" charset="0"/>
                <a:cs typeface="Arial" panose="020B0604020202020204" pitchFamily="34" charset="0"/>
              </a:rPr>
              <a:t>ymphocytes (</a:t>
            </a:r>
            <a:r>
              <a:rPr lang="en-US" b="1" i="0" dirty="0">
                <a:solidFill>
                  <a:srgbClr val="555555"/>
                </a:solidFill>
                <a:effectLst/>
                <a:latin typeface="__Roboto_35b5f0"/>
              </a:rPr>
              <a:t> natural killer cells, to protect against viral infections and produce proteins to help you fight infection (antibodies).</a:t>
            </a:r>
            <a:endParaRPr lang="en-US" b="1" kern="100" dirty="0">
              <a:effectLst/>
              <a:latin typeface="Calibri" panose="020F0502020204030204" pitchFamily="34" charset="0"/>
              <a:ea typeface="Calibri" panose="020F0502020204030204" pitchFamily="34" charset="0"/>
            </a:endParaRPr>
          </a:p>
          <a:p>
            <a:pPr algn="l" rtl="0">
              <a:lnSpc>
                <a:spcPct val="107000"/>
              </a:lnSpc>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M</a:t>
            </a:r>
            <a:r>
              <a:rPr lang="en-US" kern="100" dirty="0">
                <a:effectLst/>
                <a:latin typeface="Arial" panose="020B0604020202020204" pitchFamily="34" charset="0"/>
                <a:ea typeface="Calibri" panose="020F0502020204030204" pitchFamily="34" charset="0"/>
                <a:cs typeface="Arial" panose="020B0604020202020204" pitchFamily="34" charset="0"/>
              </a:rPr>
              <a:t>onocytes (</a:t>
            </a:r>
            <a:r>
              <a:rPr lang="en-US" b="0" i="0" dirty="0">
                <a:solidFill>
                  <a:srgbClr val="555555"/>
                </a:solidFill>
                <a:effectLst/>
                <a:latin typeface="__Roboto_35b5f0"/>
              </a:rPr>
              <a:t> </a:t>
            </a:r>
            <a:r>
              <a:rPr lang="en-US" b="1" i="0" dirty="0">
                <a:solidFill>
                  <a:srgbClr val="555555"/>
                </a:solidFill>
                <a:effectLst/>
                <a:latin typeface="__Roboto_35b5f0"/>
              </a:rPr>
              <a:t>Defend against infection by cleaning up damaged cells</a:t>
            </a:r>
            <a:r>
              <a:rPr lang="en-US" b="0" i="0" dirty="0">
                <a:solidFill>
                  <a:srgbClr val="555555"/>
                </a:solidFill>
                <a:effectLst/>
                <a:latin typeface="__Roboto_35b5f0"/>
              </a:rPr>
              <a:t>.)</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E</a:t>
            </a:r>
            <a:r>
              <a:rPr lang="en-US" kern="100" dirty="0">
                <a:effectLst/>
                <a:latin typeface="Arial" panose="020B0604020202020204" pitchFamily="34" charset="0"/>
                <a:ea typeface="Calibri" panose="020F0502020204030204" pitchFamily="34" charset="0"/>
                <a:cs typeface="Arial" panose="020B0604020202020204" pitchFamily="34" charset="0"/>
              </a:rPr>
              <a:t>osinophils (</a:t>
            </a:r>
            <a:r>
              <a:rPr lang="en-US" b="1" i="0" dirty="0">
                <a:solidFill>
                  <a:srgbClr val="555555"/>
                </a:solidFill>
                <a:effectLst/>
                <a:latin typeface="__Roboto_35b5f0"/>
              </a:rPr>
              <a:t> Identify and destroy parasites, and cancer cells and assist basophils with your allergic response)</a:t>
            </a:r>
            <a:endParaRPr lang="en-US" b="1" kern="100" dirty="0">
              <a:effectLst/>
              <a:latin typeface="Calibri" panose="020F050202020403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ea typeface="Calibri" panose="020F0502020204030204" pitchFamily="34" charset="0"/>
              </a:rPr>
              <a:t>B</a:t>
            </a:r>
            <a:r>
              <a:rPr lang="en-US" dirty="0">
                <a:effectLst/>
                <a:latin typeface="Arial" panose="020B0604020202020204" pitchFamily="34" charset="0"/>
                <a:ea typeface="Calibri" panose="020F0502020204030204" pitchFamily="34" charset="0"/>
              </a:rPr>
              <a:t>asophils (</a:t>
            </a:r>
            <a:r>
              <a:rPr lang="en-US" b="1" i="0" dirty="0">
                <a:solidFill>
                  <a:srgbClr val="555555"/>
                </a:solidFill>
                <a:effectLst/>
                <a:latin typeface="__Roboto_35b5f0"/>
              </a:rPr>
              <a:t>Produce an allergic response like coughing, sneezing, or a runny nose)</a:t>
            </a:r>
            <a:endParaRPr lang="en-US" b="1" dirty="0">
              <a:effectLst/>
              <a:latin typeface="Arial" panose="020B0604020202020204" pitchFamily="34" charset="0"/>
              <a:ea typeface="Calibri" panose="020F0502020204030204" pitchFamily="34" charset="0"/>
            </a:endParaRPr>
          </a:p>
          <a:p>
            <a:pPr marL="0" indent="0">
              <a:buNone/>
            </a:pPr>
            <a:endParaRPr lang="ar-IQ" sz="4000" dirty="0"/>
          </a:p>
        </p:txBody>
      </p:sp>
    </p:spTree>
    <p:extLst>
      <p:ext uri="{BB962C8B-B14F-4D97-AF65-F5344CB8AC3E}">
        <p14:creationId xmlns:p14="http://schemas.microsoft.com/office/powerpoint/2010/main" val="671099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7DDE0C-A6BD-7108-F9EA-C4E313990798}"/>
              </a:ext>
            </a:extLst>
          </p:cNvPr>
          <p:cNvPicPr>
            <a:picLocks noGrp="1" noChangeAspect="1"/>
          </p:cNvPicPr>
          <p:nvPr>
            <p:ph idx="1"/>
          </p:nvPr>
        </p:nvPicPr>
        <p:blipFill>
          <a:blip r:embed="rId2"/>
          <a:stretch>
            <a:fillRect/>
          </a:stretch>
        </p:blipFill>
        <p:spPr>
          <a:xfrm>
            <a:off x="299803" y="134911"/>
            <a:ext cx="11722307" cy="6565691"/>
          </a:xfrm>
        </p:spPr>
      </p:pic>
    </p:spTree>
    <p:extLst>
      <p:ext uri="{BB962C8B-B14F-4D97-AF65-F5344CB8AC3E}">
        <p14:creationId xmlns:p14="http://schemas.microsoft.com/office/powerpoint/2010/main" val="3320865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AC3AF3-9928-A1D1-2F20-F363FCB6E547}"/>
              </a:ext>
            </a:extLst>
          </p:cNvPr>
          <p:cNvPicPr>
            <a:picLocks noGrp="1" noChangeAspect="1"/>
          </p:cNvPicPr>
          <p:nvPr>
            <p:ph idx="1"/>
          </p:nvPr>
        </p:nvPicPr>
        <p:blipFill>
          <a:blip r:embed="rId2"/>
          <a:stretch>
            <a:fillRect/>
          </a:stretch>
        </p:blipFill>
        <p:spPr>
          <a:xfrm>
            <a:off x="0" y="0"/>
            <a:ext cx="12191999" cy="6857999"/>
          </a:xfrm>
        </p:spPr>
      </p:pic>
    </p:spTree>
    <p:extLst>
      <p:ext uri="{BB962C8B-B14F-4D97-AF65-F5344CB8AC3E}">
        <p14:creationId xmlns:p14="http://schemas.microsoft.com/office/powerpoint/2010/main" val="3179312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A53947-E644-F058-2C0A-3285852FDC5C}"/>
              </a:ext>
            </a:extLst>
          </p:cNvPr>
          <p:cNvPicPr>
            <a:picLocks noGrp="1" noChangeAspect="1"/>
          </p:cNvPicPr>
          <p:nvPr>
            <p:ph idx="1"/>
          </p:nvPr>
        </p:nvPicPr>
        <p:blipFill>
          <a:blip r:embed="rId2"/>
          <a:stretch>
            <a:fillRect/>
          </a:stretch>
        </p:blipFill>
        <p:spPr>
          <a:xfrm>
            <a:off x="674556" y="299803"/>
            <a:ext cx="10987791" cy="6041035"/>
          </a:xfrm>
        </p:spPr>
      </p:pic>
    </p:spTree>
    <p:extLst>
      <p:ext uri="{BB962C8B-B14F-4D97-AF65-F5344CB8AC3E}">
        <p14:creationId xmlns:p14="http://schemas.microsoft.com/office/powerpoint/2010/main" val="27044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41642-05E6-7088-A7A6-897D05366C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585F6E-2EB3-E662-8DD3-3C3FAAF98AAF}"/>
              </a:ext>
            </a:extLst>
          </p:cNvPr>
          <p:cNvSpPr>
            <a:spLocks noGrp="1"/>
          </p:cNvSpPr>
          <p:nvPr>
            <p:ph idx="1"/>
          </p:nvPr>
        </p:nvSpPr>
        <p:spPr>
          <a:xfrm>
            <a:off x="224852" y="239843"/>
            <a:ext cx="11677338" cy="6253031"/>
          </a:xfrm>
        </p:spPr>
        <p:txBody>
          <a:bodyPr>
            <a:normAutofit/>
          </a:bodyPr>
          <a:lstStyle/>
          <a:p>
            <a:pPr algn="just"/>
            <a:r>
              <a:rPr lang="en-US" sz="4000" dirty="0">
                <a:solidFill>
                  <a:srgbClr val="FF0000"/>
                </a:solidFill>
              </a:rPr>
              <a:t>Aim</a:t>
            </a:r>
            <a:r>
              <a:rPr lang="en-US" sz="4000" dirty="0">
                <a:solidFill>
                  <a:srgbClr val="252525"/>
                </a:solidFill>
              </a:rPr>
              <a:t>:</a:t>
            </a:r>
            <a:r>
              <a:rPr lang="en-US" sz="4400" dirty="0">
                <a:ea typeface="Calibri" panose="020F0502020204030204" pitchFamily="34" charset="0"/>
              </a:rPr>
              <a:t> </a:t>
            </a:r>
            <a:r>
              <a:rPr lang="en-US" sz="4000" b="0" i="0" u="none" strike="noStrike" baseline="0" dirty="0">
                <a:solidFill>
                  <a:srgbClr val="252525"/>
                </a:solidFill>
              </a:rPr>
              <a:t>To differentiate the type of WBCs. </a:t>
            </a:r>
            <a:endParaRPr lang="en-US" sz="3600" b="0" i="0" u="none" strike="noStrike" kern="100" baseline="0" dirty="0">
              <a:solidFill>
                <a:srgbClr val="252525"/>
              </a:solidFill>
              <a:ea typeface="Calibri" panose="020F0502020204030204" pitchFamily="34" charset="0"/>
            </a:endParaRPr>
          </a:p>
          <a:p>
            <a:pPr marL="0" indent="0" algn="just">
              <a:buNone/>
            </a:pPr>
            <a:endParaRPr lang="en-US" sz="4000" dirty="0"/>
          </a:p>
          <a:p>
            <a:pPr algn="just"/>
            <a:r>
              <a:rPr lang="en-US" sz="4000" dirty="0"/>
              <a:t>Each type of white blood cell is affected differently depending on the type of condition or disease affecting WBC counts.</a:t>
            </a:r>
          </a:p>
          <a:p>
            <a:pPr algn="just"/>
            <a:endParaRPr lang="en-US" sz="4000" dirty="0"/>
          </a:p>
          <a:p>
            <a:pPr algn="just"/>
            <a:r>
              <a:rPr lang="en-US" sz="4000" dirty="0"/>
              <a:t>Differential blood count is not a part of complete blood count (CBC) but is interpreted together with CBC to help support or exclude a suspected diagnosis.</a:t>
            </a:r>
          </a:p>
        </p:txBody>
      </p:sp>
    </p:spTree>
    <p:extLst>
      <p:ext uri="{BB962C8B-B14F-4D97-AF65-F5344CB8AC3E}">
        <p14:creationId xmlns:p14="http://schemas.microsoft.com/office/powerpoint/2010/main" val="893784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958486-0FF3-CA38-16EE-2E26F03475B4}"/>
              </a:ext>
            </a:extLst>
          </p:cNvPr>
          <p:cNvSpPr>
            <a:spLocks noGrp="1"/>
          </p:cNvSpPr>
          <p:nvPr>
            <p:ph idx="1"/>
          </p:nvPr>
        </p:nvSpPr>
        <p:spPr>
          <a:xfrm>
            <a:off x="719528" y="194872"/>
            <a:ext cx="11182662" cy="6298002"/>
          </a:xfrm>
        </p:spPr>
        <p:txBody>
          <a:bodyPr>
            <a:normAutofit/>
          </a:bodyPr>
          <a:lstStyle/>
          <a:p>
            <a:pPr algn="just" rtl="0">
              <a:lnSpc>
                <a:spcPct val="107000"/>
              </a:lnSpc>
              <a:spcAft>
                <a:spcPts val="800"/>
              </a:spcAft>
            </a:pPr>
            <a:endParaRPr lang="en-US" sz="3600" b="1" kern="100" dirty="0">
              <a:effectLst/>
              <a:latin typeface="Arial" panose="020B0604020202020204" pitchFamily="34" charset="0"/>
              <a:ea typeface="Calibri" panose="020F0502020204030204" pitchFamily="34" charset="0"/>
            </a:endParaRPr>
          </a:p>
          <a:p>
            <a:pPr algn="just" rtl="0">
              <a:lnSpc>
                <a:spcPct val="107000"/>
              </a:lnSpc>
              <a:spcAft>
                <a:spcPts val="800"/>
              </a:spcAft>
            </a:pPr>
            <a:r>
              <a:rPr lang="en-US" sz="3600" b="1" kern="100" dirty="0">
                <a:effectLst/>
                <a:latin typeface="Arial" panose="020B0604020202020204" pitchFamily="34" charset="0"/>
                <a:ea typeface="Calibri" panose="020F0502020204030204" pitchFamily="34" charset="0"/>
              </a:rPr>
              <a:t>For example</a:t>
            </a:r>
            <a:r>
              <a:rPr lang="en-US" sz="3600" kern="100" dirty="0">
                <a:effectLst/>
                <a:latin typeface="Arial" panose="020B0604020202020204" pitchFamily="34" charset="0"/>
                <a:ea typeface="Calibri" panose="020F0502020204030204" pitchFamily="34" charset="0"/>
              </a:rPr>
              <a:t>, the presence of anemia along with thrombocytopenia with a low or high white blood cell count may suggest bone marrow involvement by leukemia. It’s also necessary if the results from your CBC are not within the normal range.</a:t>
            </a:r>
            <a:endParaRPr lang="en-US" sz="3600" kern="100" dirty="0">
              <a:effectLst/>
              <a:latin typeface="Calibri" panose="020F0502020204030204" pitchFamily="34" charset="0"/>
              <a:ea typeface="Calibri" panose="020F0502020204030204" pitchFamily="34" charset="0"/>
            </a:endParaRPr>
          </a:p>
          <a:p>
            <a:pPr marL="0" indent="0">
              <a:buNone/>
            </a:pPr>
            <a:endParaRPr lang="ar-IQ" sz="3600" dirty="0"/>
          </a:p>
        </p:txBody>
      </p:sp>
    </p:spTree>
    <p:extLst>
      <p:ext uri="{BB962C8B-B14F-4D97-AF65-F5344CB8AC3E}">
        <p14:creationId xmlns:p14="http://schemas.microsoft.com/office/powerpoint/2010/main" val="1934852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09DA5-5AD7-2C9F-CA60-EF58128FB3A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0E8142-9AD6-1FD3-CE89-BFA1E3240C55}"/>
              </a:ext>
            </a:extLst>
          </p:cNvPr>
          <p:cNvSpPr>
            <a:spLocks noGrp="1"/>
          </p:cNvSpPr>
          <p:nvPr>
            <p:ph idx="1"/>
          </p:nvPr>
        </p:nvSpPr>
        <p:spPr>
          <a:xfrm>
            <a:off x="838200" y="1214204"/>
            <a:ext cx="10515600" cy="5278670"/>
          </a:xfrm>
        </p:spPr>
        <p:txBody>
          <a:bodyPr>
            <a:normAutofit/>
          </a:bodyPr>
          <a:lstStyle/>
          <a:p>
            <a:pPr algn="just"/>
            <a:r>
              <a:rPr lang="en-US" sz="4400" dirty="0"/>
              <a:t>A differential count test can detect if there are abnormal or immature cells or an increase or decrease in one type to other types and can help to diagnose an infection, inflammation, leukemia, a bone marrow disorder, or an immune system disorder.</a:t>
            </a:r>
            <a:endParaRPr lang="ar-IQ" sz="4400" dirty="0"/>
          </a:p>
          <a:p>
            <a:pPr marL="0" indent="0" algn="just">
              <a:buNone/>
            </a:pPr>
            <a:endParaRPr lang="ar-IQ" sz="4400" dirty="0"/>
          </a:p>
        </p:txBody>
      </p:sp>
    </p:spTree>
    <p:extLst>
      <p:ext uri="{BB962C8B-B14F-4D97-AF65-F5344CB8AC3E}">
        <p14:creationId xmlns:p14="http://schemas.microsoft.com/office/powerpoint/2010/main" val="286618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73E97-A5F0-BDD5-D3B7-E66B4E71E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05147-EAB5-9725-A8D1-990DA81E456C}"/>
              </a:ext>
            </a:extLst>
          </p:cNvPr>
          <p:cNvSpPr>
            <a:spLocks noGrp="1"/>
          </p:cNvSpPr>
          <p:nvPr>
            <p:ph type="title"/>
          </p:nvPr>
        </p:nvSpPr>
        <p:spPr>
          <a:xfrm>
            <a:off x="838200" y="365126"/>
            <a:ext cx="10515600" cy="849078"/>
          </a:xfrm>
        </p:spPr>
        <p:txBody>
          <a:bodyPr>
            <a:normAutofit/>
          </a:bodyPr>
          <a:lstStyle/>
          <a:p>
            <a:pPr marL="457200"/>
            <a:r>
              <a:rPr lang="en-US" sz="3700" b="1" u="sng" dirty="0">
                <a:latin typeface="+mn-lt"/>
                <a:ea typeface="+mn-ea"/>
                <a:cs typeface="+mn-cs"/>
              </a:rPr>
              <a:t>When is it ordered?</a:t>
            </a:r>
          </a:p>
        </p:txBody>
      </p:sp>
      <p:sp>
        <p:nvSpPr>
          <p:cNvPr id="3" name="Content Placeholder 2">
            <a:extLst>
              <a:ext uri="{FF2B5EF4-FFF2-40B4-BE49-F238E27FC236}">
                <a16:creationId xmlns:a16="http://schemas.microsoft.com/office/drawing/2014/main" id="{E7ED878E-BC07-366E-5F60-3F7E3111593B}"/>
              </a:ext>
            </a:extLst>
          </p:cNvPr>
          <p:cNvSpPr>
            <a:spLocks noGrp="1"/>
          </p:cNvSpPr>
          <p:nvPr>
            <p:ph idx="1"/>
          </p:nvPr>
        </p:nvSpPr>
        <p:spPr>
          <a:xfrm>
            <a:off x="838200" y="1214204"/>
            <a:ext cx="10515600" cy="5278670"/>
          </a:xfrm>
        </p:spPr>
        <p:txBody>
          <a:bodyPr>
            <a:normAutofit lnSpcReduction="10000"/>
          </a:bodyPr>
          <a:lstStyle/>
          <a:p>
            <a:pPr marL="971550" indent="-742950" algn="just">
              <a:buFont typeface="+mj-lt"/>
              <a:buAutoNum type="arabicPeriod"/>
            </a:pPr>
            <a:r>
              <a:rPr lang="en-US" sz="4000" dirty="0"/>
              <a:t>It is performed when an individual undergoes a routine health examination or pre-surgical workup.</a:t>
            </a:r>
          </a:p>
          <a:p>
            <a:pPr marL="971550" indent="-742950" algn="just">
              <a:buFont typeface="+mj-lt"/>
              <a:buAutoNum type="arabicPeriod"/>
            </a:pPr>
            <a:r>
              <a:rPr lang="en-US" sz="4000" dirty="0"/>
              <a:t> The test may be done when someone has general signs and symptoms of infection and/or inflammation such as:</a:t>
            </a:r>
          </a:p>
          <a:p>
            <a:pPr marL="800100" indent="-571500" algn="just">
              <a:buFont typeface="Wingdings" panose="05000000000000000000" pitchFamily="2" charset="2"/>
              <a:buChar char="v"/>
            </a:pPr>
            <a:r>
              <a:rPr lang="en-US" sz="4000" dirty="0"/>
              <a:t>Fever, chills</a:t>
            </a:r>
          </a:p>
          <a:p>
            <a:pPr marL="800100" indent="-571500" algn="just">
              <a:buFont typeface="Wingdings" panose="05000000000000000000" pitchFamily="2" charset="2"/>
              <a:buChar char="v"/>
            </a:pPr>
            <a:r>
              <a:rPr lang="en-US" sz="4000" dirty="0"/>
              <a:t>Body aches, pain</a:t>
            </a:r>
          </a:p>
          <a:p>
            <a:pPr marL="800100" indent="-571500" algn="just">
              <a:buFont typeface="Wingdings" panose="05000000000000000000" pitchFamily="2" charset="2"/>
              <a:buChar char="v"/>
            </a:pPr>
            <a:r>
              <a:rPr lang="en-US" sz="4000" dirty="0"/>
              <a:t>Headache </a:t>
            </a:r>
          </a:p>
          <a:p>
            <a:endParaRPr lang="ar-IQ" sz="3200" dirty="0"/>
          </a:p>
        </p:txBody>
      </p:sp>
    </p:spTree>
    <p:extLst>
      <p:ext uri="{BB962C8B-B14F-4D97-AF65-F5344CB8AC3E}">
        <p14:creationId xmlns:p14="http://schemas.microsoft.com/office/powerpoint/2010/main" val="2709153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120C3-AA89-437B-0596-CA69862E8E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9C1516-5E32-A4F5-F393-B8E41006F49B}"/>
              </a:ext>
            </a:extLst>
          </p:cNvPr>
          <p:cNvSpPr>
            <a:spLocks noGrp="1"/>
          </p:cNvSpPr>
          <p:nvPr>
            <p:ph idx="1"/>
          </p:nvPr>
        </p:nvSpPr>
        <p:spPr>
          <a:xfrm>
            <a:off x="389745" y="149902"/>
            <a:ext cx="11632366" cy="6342972"/>
          </a:xfrm>
        </p:spPr>
        <p:txBody>
          <a:bodyPr>
            <a:normAutofit/>
          </a:bodyPr>
          <a:lstStyle/>
          <a:p>
            <a:pPr algn="just" rtl="0">
              <a:lnSpc>
                <a:spcPct val="107000"/>
              </a:lnSpc>
              <a:spcAft>
                <a:spcPts val="800"/>
              </a:spcAft>
            </a:pPr>
            <a:endParaRPr lang="en-US" sz="3600" kern="100" dirty="0">
              <a:effectLst/>
              <a:latin typeface="Calibri bold" panose="020F0702030404030204" pitchFamily="34" charset="0"/>
              <a:ea typeface="Calibri bold" panose="020F0702030404030204" pitchFamily="34" charset="0"/>
              <a:cs typeface="Calibri bold" panose="020F0702030404030204" pitchFamily="34" charset="0"/>
            </a:endParaRPr>
          </a:p>
          <a:p>
            <a:pPr marL="742950" indent="-742950" algn="just" rtl="0">
              <a:lnSpc>
                <a:spcPct val="107000"/>
              </a:lnSpc>
              <a:spcAft>
                <a:spcPts val="800"/>
              </a:spcAft>
              <a:buFont typeface="+mj-lt"/>
              <a:buAutoNum type="arabicPeriod" startAt="3"/>
            </a:pPr>
            <a:r>
              <a:rPr lang="en-US" sz="3600" kern="100" dirty="0">
                <a:effectLst/>
                <a:latin typeface="Calibri bold" panose="020F0702030404030204" pitchFamily="34" charset="0"/>
                <a:ea typeface="Calibri bold" panose="020F0702030404030204" pitchFamily="34" charset="0"/>
                <a:cs typeface="Calibri bold" panose="020F0702030404030204" pitchFamily="34" charset="0"/>
              </a:rPr>
              <a:t> </a:t>
            </a:r>
            <a:r>
              <a:rPr lang="en-US" sz="3600" kern="100" dirty="0">
                <a:effectLst/>
                <a:latin typeface="Calibri" panose="020F0502020204030204" pitchFamily="34" charset="0"/>
                <a:ea typeface="Calibri" panose="020F0502020204030204" pitchFamily="34" charset="0"/>
                <a:cs typeface="Calibri" panose="020F0502020204030204" pitchFamily="34" charset="0"/>
              </a:rPr>
              <a:t>when some signs and symptoms may be related to a blood disorder (such as anemia or leukemia), autoimmune disorder, or an immune deficiency.</a:t>
            </a:r>
          </a:p>
          <a:p>
            <a:pPr marL="742950" indent="-742950" algn="just" rtl="0">
              <a:lnSpc>
                <a:spcPct val="107000"/>
              </a:lnSpc>
              <a:spcAft>
                <a:spcPts val="800"/>
              </a:spcAft>
              <a:buFont typeface="+mj-lt"/>
              <a:buAutoNum type="arabicPeriod" startAt="4"/>
            </a:pPr>
            <a:r>
              <a:rPr lang="en-US" sz="3600" kern="100" dirty="0">
                <a:effectLst/>
                <a:latin typeface="Calibri" panose="020F0502020204030204" pitchFamily="34" charset="0"/>
                <a:ea typeface="Calibri" panose="020F0502020204030204" pitchFamily="34" charset="0"/>
                <a:cs typeface="Calibri" panose="020F0502020204030204" pitchFamily="34" charset="0"/>
              </a:rPr>
              <a:t> It may also have been ordered periodically for people who take chemotherapy or radiation for cancer treatment. (to monitor the effectiveness of treatment).</a:t>
            </a:r>
          </a:p>
          <a:p>
            <a:pPr marL="742950" indent="-742950" algn="just" rtl="0">
              <a:lnSpc>
                <a:spcPct val="107000"/>
              </a:lnSpc>
              <a:spcAft>
                <a:spcPts val="800"/>
              </a:spcAft>
              <a:buFont typeface="+mj-lt"/>
              <a:buAutoNum type="arabicPeriod" startAt="5"/>
            </a:pPr>
            <a:r>
              <a:rPr lang="en-US" sz="3600" kern="100" dirty="0">
                <a:effectLst/>
                <a:latin typeface="Calibri" panose="020F0502020204030204" pitchFamily="34" charset="0"/>
                <a:ea typeface="Calibri" panose="020F0502020204030204" pitchFamily="34" charset="0"/>
                <a:cs typeface="Calibri" panose="020F0502020204030204" pitchFamily="34" charset="0"/>
              </a:rPr>
              <a:t> Your CBC (complete blood count) is not within the normal range.</a:t>
            </a:r>
          </a:p>
          <a:p>
            <a:pPr algn="just"/>
            <a:endParaRPr lang="ar-IQ" sz="4800" dirty="0">
              <a:latin typeface="Calibri bold" panose="020F0702030404030204" pitchFamily="34" charset="0"/>
              <a:ea typeface="Calibri bold" panose="020F0702030404030204" pitchFamily="34" charset="0"/>
              <a:cs typeface="Calibri bold" panose="020F0702030404030204" pitchFamily="34" charset="0"/>
            </a:endParaRPr>
          </a:p>
        </p:txBody>
      </p:sp>
    </p:spTree>
    <p:extLst>
      <p:ext uri="{BB962C8B-B14F-4D97-AF65-F5344CB8AC3E}">
        <p14:creationId xmlns:p14="http://schemas.microsoft.com/office/powerpoint/2010/main" val="2623089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4519F-F45F-7D44-3B3D-A621B270F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89920-9345-57A6-072D-3E327D390E88}"/>
              </a:ext>
            </a:extLst>
          </p:cNvPr>
          <p:cNvSpPr>
            <a:spLocks noGrp="1"/>
          </p:cNvSpPr>
          <p:nvPr>
            <p:ph type="title"/>
          </p:nvPr>
        </p:nvSpPr>
        <p:spPr>
          <a:xfrm>
            <a:off x="838200" y="365126"/>
            <a:ext cx="10515600" cy="849078"/>
          </a:xfrm>
        </p:spPr>
        <p:txBody>
          <a:bodyPr>
            <a:normAutofit/>
          </a:bodyPr>
          <a:lstStyle/>
          <a:p>
            <a:pPr algn="l" rtl="0">
              <a:lnSpc>
                <a:spcPct val="107000"/>
              </a:lnSpc>
              <a:spcAft>
                <a:spcPts val="800"/>
              </a:spcAft>
            </a:pPr>
            <a:r>
              <a:rPr lang="en-US" sz="4000" b="1" u="sng" kern="100" dirty="0">
                <a:effectLst/>
                <a:latin typeface="+mn-lt"/>
                <a:ea typeface="Calibri" panose="020F0502020204030204" pitchFamily="34" charset="0"/>
                <a:cs typeface="Arial" panose="020B0604020202020204" pitchFamily="34" charset="0"/>
              </a:rPr>
              <a:t>Normal Results:</a:t>
            </a:r>
          </a:p>
        </p:txBody>
      </p:sp>
      <p:sp>
        <p:nvSpPr>
          <p:cNvPr id="3" name="Content Placeholder 2">
            <a:extLst>
              <a:ext uri="{FF2B5EF4-FFF2-40B4-BE49-F238E27FC236}">
                <a16:creationId xmlns:a16="http://schemas.microsoft.com/office/drawing/2014/main" id="{46837DD2-6375-F82D-71B2-E6287F61CFD8}"/>
              </a:ext>
            </a:extLst>
          </p:cNvPr>
          <p:cNvSpPr>
            <a:spLocks noGrp="1"/>
          </p:cNvSpPr>
          <p:nvPr>
            <p:ph idx="1"/>
          </p:nvPr>
        </p:nvSpPr>
        <p:spPr>
          <a:xfrm>
            <a:off x="838200" y="1214204"/>
            <a:ext cx="10515600" cy="5278670"/>
          </a:xfrm>
        </p:spPr>
        <p:txBody>
          <a:bodyPr>
            <a:normAutofit/>
          </a:bodyPr>
          <a:lstStyle/>
          <a:p>
            <a:pPr marL="914400" algn="just" rtl="0">
              <a:lnSpc>
                <a:spcPct val="107000"/>
              </a:lnSpc>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Reference ranges for differential white blood cell count in normal adults are as follows:</a:t>
            </a:r>
          </a:p>
          <a:p>
            <a:pPr marL="914400" algn="just" rtl="0">
              <a:lnSpc>
                <a:spcPct val="107000"/>
              </a:lnSpc>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Neutrophils: 60 to 70%</a:t>
            </a:r>
          </a:p>
          <a:p>
            <a:pPr marL="914400" algn="just" rtl="0">
              <a:lnSpc>
                <a:spcPct val="107000"/>
              </a:lnSpc>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Lymphocytes: 20 to 40% or 20-25%</a:t>
            </a:r>
          </a:p>
          <a:p>
            <a:pPr marL="914400" algn="just" rtl="0">
              <a:lnSpc>
                <a:spcPct val="107000"/>
              </a:lnSpc>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Monocytes: 2 to 8%</a:t>
            </a:r>
          </a:p>
          <a:p>
            <a:pPr marL="914400" algn="just" rtl="0">
              <a:lnSpc>
                <a:spcPct val="107000"/>
              </a:lnSpc>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Eosinophils: 1 to 4%</a:t>
            </a:r>
          </a:p>
          <a:p>
            <a:pPr marL="914400" algn="just" rtl="0">
              <a:lnSpc>
                <a:spcPct val="107000"/>
              </a:lnSpc>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Basophils: 0.5 to 1%</a:t>
            </a:r>
          </a:p>
          <a:p>
            <a:endParaRPr lang="ar-IQ" dirty="0"/>
          </a:p>
        </p:txBody>
      </p:sp>
    </p:spTree>
    <p:extLst>
      <p:ext uri="{BB962C8B-B14F-4D97-AF65-F5344CB8AC3E}">
        <p14:creationId xmlns:p14="http://schemas.microsoft.com/office/powerpoint/2010/main" val="1599396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TotalTime>
  <Words>629</Words>
  <Application>Microsoft Office PowerPoint</Application>
  <PresentationFormat>Widescreen</PresentationFormat>
  <Paragraphs>50</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__Roboto_35b5f0</vt:lpstr>
      <vt:lpstr>Arial</vt:lpstr>
      <vt:lpstr>Calibri</vt:lpstr>
      <vt:lpstr>Calibri bold</vt:lpstr>
      <vt:lpstr>Calibri Light</vt:lpstr>
      <vt:lpstr>Proxima Nova</vt:lpstr>
      <vt:lpstr>Wingdings</vt:lpstr>
      <vt:lpstr>Office Theme</vt:lpstr>
      <vt:lpstr>AL-Musatqabal University College of Pharmacy Second class 2nd semester  Lab.( 4 )  </vt:lpstr>
      <vt:lpstr>Definition and Aim:</vt:lpstr>
      <vt:lpstr>PowerPoint Presentation</vt:lpstr>
      <vt:lpstr>PowerPoint Presentation</vt:lpstr>
      <vt:lpstr>PowerPoint Presentation</vt:lpstr>
      <vt:lpstr>PowerPoint Presentation</vt:lpstr>
      <vt:lpstr>When is it ordered?</vt:lpstr>
      <vt:lpstr>PowerPoint Presentation</vt:lpstr>
      <vt:lpstr>Normal Results:</vt:lpstr>
      <vt:lpstr>A high white blood cell count may indicate the following medical conditions:</vt:lpstr>
      <vt:lpstr> Low white blood cell count caused by such conditions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Zaid Mohammed</dc:creator>
  <cp:lastModifiedBy>Zaid Mohammed</cp:lastModifiedBy>
  <cp:revision>16</cp:revision>
  <dcterms:created xsi:type="dcterms:W3CDTF">2025-02-11T10:30:46Z</dcterms:created>
  <dcterms:modified xsi:type="dcterms:W3CDTF">2025-02-21T17:57:15Z</dcterms:modified>
</cp:coreProperties>
</file>