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8" r:id="rId5"/>
    <p:sldId id="259" r:id="rId6"/>
    <p:sldId id="261" r:id="rId7"/>
    <p:sldId id="262" r:id="rId8"/>
    <p:sldId id="263" r:id="rId9"/>
    <p:sldId id="264" r:id="rId10"/>
    <p:sldId id="260" r:id="rId11"/>
    <p:sldId id="265" r:id="rId12"/>
    <p:sldId id="266" r:id="rId13"/>
    <p:sldId id="273" r:id="rId14"/>
    <p:sldId id="267" r:id="rId15"/>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E738-51E7-5A92-7820-54FAC9B12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F8D65985-D8EE-5666-B6B6-5FE5C8ED4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3CE9FD31-5787-1534-A0B7-FD60F1460A34}"/>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5" name="Footer Placeholder 4">
            <a:extLst>
              <a:ext uri="{FF2B5EF4-FFF2-40B4-BE49-F238E27FC236}">
                <a16:creationId xmlns:a16="http://schemas.microsoft.com/office/drawing/2014/main" id="{F6E03237-D579-FAE6-5A99-584FBC59268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63E94473-CF96-28B5-7759-2665E6CF1FF0}"/>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1937845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AC9C-B6BF-E8E9-29D5-DED56D2A7BA9}"/>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F0C9AACF-38A2-9CB8-76B2-2D9B03C7E8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BA42FFA4-A285-C907-B2A5-38A4D5562F16}"/>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5" name="Footer Placeholder 4">
            <a:extLst>
              <a:ext uri="{FF2B5EF4-FFF2-40B4-BE49-F238E27FC236}">
                <a16:creationId xmlns:a16="http://schemas.microsoft.com/office/drawing/2014/main" id="{64432FA5-0466-54C2-B8F9-42639C33F05C}"/>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6DCF33F8-568F-D375-80E5-EE31147F63CF}"/>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1219881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D9EA4-43E4-CABF-6A6A-231C86D05D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B1B8E511-5CBD-B28F-42D3-90096172B9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39B37B02-8124-F17A-CFA9-4C85BF90153A}"/>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5" name="Footer Placeholder 4">
            <a:extLst>
              <a:ext uri="{FF2B5EF4-FFF2-40B4-BE49-F238E27FC236}">
                <a16:creationId xmlns:a16="http://schemas.microsoft.com/office/drawing/2014/main" id="{184D22BF-1F6B-287E-C9C5-7B33EB1613B0}"/>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9756519-B2E2-0436-814B-9B4DD4687BEA}"/>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413565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6007-280A-DE6C-A79F-FCB044A4F750}"/>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045B2254-727B-ED03-E144-E805337A26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DD6EDA1C-0E2E-C40E-5D56-0F4BD9556E28}"/>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5" name="Footer Placeholder 4">
            <a:extLst>
              <a:ext uri="{FF2B5EF4-FFF2-40B4-BE49-F238E27FC236}">
                <a16:creationId xmlns:a16="http://schemas.microsoft.com/office/drawing/2014/main" id="{4B96D64A-BD04-D73F-6C7F-AE49E724F48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BFDEC99-9DBE-C227-6771-6C21D3567961}"/>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323365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AD72-3619-DFF7-0546-9D2480E215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C8C0D960-2914-4BF7-58F8-4D85AE931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B2E0E3-8AA5-039B-0637-AEE9D747C048}"/>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5" name="Footer Placeholder 4">
            <a:extLst>
              <a:ext uri="{FF2B5EF4-FFF2-40B4-BE49-F238E27FC236}">
                <a16:creationId xmlns:a16="http://schemas.microsoft.com/office/drawing/2014/main" id="{A7066482-3E24-5E4F-15B2-55E9F6F74BF6}"/>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7F44D96D-0365-29B5-0891-7477178E5BEE}"/>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34089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5174-46F5-01EB-0961-A33BAA4293D2}"/>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2C72B5D2-B515-1A59-A346-21FFB04F25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247E9CA4-55E1-718D-8F2D-EE54F251E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18DD6B09-8682-2A39-9DE1-6DE3E9979773}"/>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6" name="Footer Placeholder 5">
            <a:extLst>
              <a:ext uri="{FF2B5EF4-FFF2-40B4-BE49-F238E27FC236}">
                <a16:creationId xmlns:a16="http://schemas.microsoft.com/office/drawing/2014/main" id="{F41C2619-E0EE-ED6D-5BFD-D11745E71F82}"/>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FA805451-C4AF-29AA-9A25-F42F1178B4FC}"/>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2854850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94CF-8B20-2EFC-B7A8-B287438C3090}"/>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390AEF55-CD8B-DF29-AF8B-2159FD782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B39AFA-E19D-C914-93F9-47B0599AF9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43BB4470-6930-76D0-A36B-CF9179C88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DD5111-B30E-B455-9F1A-0B1101DFFB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B32829FF-29AD-A717-0246-831C49081027}"/>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8" name="Footer Placeholder 7">
            <a:extLst>
              <a:ext uri="{FF2B5EF4-FFF2-40B4-BE49-F238E27FC236}">
                <a16:creationId xmlns:a16="http://schemas.microsoft.com/office/drawing/2014/main" id="{A307BF5D-B8AD-F966-9594-7C0B256FE61C}"/>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FFA212A7-E3D0-4DC6-C6AD-67BD0E89EC3D}"/>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4233342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8DDB-8DC4-4D62-DF75-1F2213D9A905}"/>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2476A811-1276-5836-637C-37304503B2D4}"/>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4" name="Footer Placeholder 3">
            <a:extLst>
              <a:ext uri="{FF2B5EF4-FFF2-40B4-BE49-F238E27FC236}">
                <a16:creationId xmlns:a16="http://schemas.microsoft.com/office/drawing/2014/main" id="{A4005059-5570-12BF-8A2D-ABA34659C461}"/>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0F30FB2C-B39D-C432-5909-09C8552BACA3}"/>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3552415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5E528-1E67-5D68-1827-AEDDBDBC55BC}"/>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3" name="Footer Placeholder 2">
            <a:extLst>
              <a:ext uri="{FF2B5EF4-FFF2-40B4-BE49-F238E27FC236}">
                <a16:creationId xmlns:a16="http://schemas.microsoft.com/office/drawing/2014/main" id="{2F4E8F69-34A8-0A8A-3CC5-A93C5C82986F}"/>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C6F86D71-A612-A877-38CD-5CE8647529F1}"/>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438104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258C-D7CC-EC3A-88A3-C28F4190D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B3C880DB-C4C2-F5EF-765C-E3696B587D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40F1EB6D-766A-70AD-22DB-6E518DC89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6FEFF-0D2A-7175-D825-47A77B8069B6}"/>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6" name="Footer Placeholder 5">
            <a:extLst>
              <a:ext uri="{FF2B5EF4-FFF2-40B4-BE49-F238E27FC236}">
                <a16:creationId xmlns:a16="http://schemas.microsoft.com/office/drawing/2014/main" id="{32092BCB-B34C-4273-A78D-7FD612EB8551}"/>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05FFA972-2CD6-3F69-231E-3720552418A6}"/>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221653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CD4F-DFB0-3557-27A5-3AF330737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5C837C51-CCB4-AF35-DA70-7ECC2EB739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F535F196-81F2-F22A-F1F7-38569981D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D5C13-4E53-D563-DC7C-3E02A14949EE}"/>
              </a:ext>
            </a:extLst>
          </p:cNvPr>
          <p:cNvSpPr>
            <a:spLocks noGrp="1"/>
          </p:cNvSpPr>
          <p:nvPr>
            <p:ph type="dt" sz="half" idx="10"/>
          </p:nvPr>
        </p:nvSpPr>
        <p:spPr/>
        <p:txBody>
          <a:bodyPr/>
          <a:lstStyle/>
          <a:p>
            <a:fld id="{7CE58B55-D178-4ADC-87B6-1E2AB63647CD}" type="datetimeFigureOut">
              <a:rPr lang="ar-IQ" smtClean="0"/>
              <a:t>23/08/1446</a:t>
            </a:fld>
            <a:endParaRPr lang="ar-IQ"/>
          </a:p>
        </p:txBody>
      </p:sp>
      <p:sp>
        <p:nvSpPr>
          <p:cNvPr id="6" name="Footer Placeholder 5">
            <a:extLst>
              <a:ext uri="{FF2B5EF4-FFF2-40B4-BE49-F238E27FC236}">
                <a16:creationId xmlns:a16="http://schemas.microsoft.com/office/drawing/2014/main" id="{5283F1AE-963D-1895-C835-050AAEB48277}"/>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48A5E54D-3CD7-916E-ED0B-1C94C38B49E2}"/>
              </a:ext>
            </a:extLst>
          </p:cNvPr>
          <p:cNvSpPr>
            <a:spLocks noGrp="1"/>
          </p:cNvSpPr>
          <p:nvPr>
            <p:ph type="sldNum" sz="quarter" idx="12"/>
          </p:nvPr>
        </p:nvSpPr>
        <p:spPr/>
        <p:txBody>
          <a:bodyPr/>
          <a:lstStyle/>
          <a:p>
            <a:fld id="{1E2DCC1D-741F-46E2-B915-204CB1BCA341}" type="slidenum">
              <a:rPr lang="ar-IQ" smtClean="0"/>
              <a:t>‹#›</a:t>
            </a:fld>
            <a:endParaRPr lang="ar-IQ"/>
          </a:p>
        </p:txBody>
      </p:sp>
    </p:spTree>
    <p:extLst>
      <p:ext uri="{BB962C8B-B14F-4D97-AF65-F5344CB8AC3E}">
        <p14:creationId xmlns:p14="http://schemas.microsoft.com/office/powerpoint/2010/main" val="3807615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5CF15-D09A-6D9A-1451-F194562DC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99C14D28-C4A5-4EA2-9C6E-488354A31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90C53584-D115-ADC7-C85C-3342E51AD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58B55-D178-4ADC-87B6-1E2AB63647CD}" type="datetimeFigureOut">
              <a:rPr lang="ar-IQ" smtClean="0"/>
              <a:t>23/08/1446</a:t>
            </a:fld>
            <a:endParaRPr lang="ar-IQ"/>
          </a:p>
        </p:txBody>
      </p:sp>
      <p:sp>
        <p:nvSpPr>
          <p:cNvPr id="5" name="Footer Placeholder 4">
            <a:extLst>
              <a:ext uri="{FF2B5EF4-FFF2-40B4-BE49-F238E27FC236}">
                <a16:creationId xmlns:a16="http://schemas.microsoft.com/office/drawing/2014/main" id="{46D67EDF-3A8D-7FA4-12BF-9B082B0FD0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9BBA131E-6AFC-C37A-CF3B-257402F03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DCC1D-741F-46E2-B915-204CB1BCA341}" type="slidenum">
              <a:rPr lang="ar-IQ" smtClean="0"/>
              <a:t>‹#›</a:t>
            </a:fld>
            <a:endParaRPr lang="ar-IQ"/>
          </a:p>
        </p:txBody>
      </p:sp>
    </p:spTree>
    <p:extLst>
      <p:ext uri="{BB962C8B-B14F-4D97-AF65-F5344CB8AC3E}">
        <p14:creationId xmlns:p14="http://schemas.microsoft.com/office/powerpoint/2010/main" val="311490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342F02-37FA-76E7-0DBE-825FEA969879}"/>
              </a:ext>
            </a:extLst>
          </p:cNvPr>
          <p:cNvSpPr>
            <a:spLocks noGrp="1"/>
          </p:cNvSpPr>
          <p:nvPr>
            <p:ph type="subTitle" idx="1"/>
          </p:nvPr>
        </p:nvSpPr>
        <p:spPr>
          <a:xfrm>
            <a:off x="1524000" y="4459575"/>
            <a:ext cx="9144000" cy="801973"/>
          </a:xfrm>
        </p:spPr>
        <p:txBody>
          <a:bodyPr/>
          <a:lstStyle/>
          <a:p>
            <a:r>
              <a:rPr lang="en-US" sz="2400" b="1" i="0" u="none" strike="noStrike" baseline="0" dirty="0">
                <a:solidFill>
                  <a:srgbClr val="FF0000"/>
                </a:solidFill>
                <a:latin typeface="Arial" panose="020B0604020202020204" pitchFamily="34" charset="0"/>
              </a:rPr>
              <a:t>Assist. Lec. Zaid Mohamed Hassan</a:t>
            </a:r>
            <a:endParaRPr lang="ar-IQ" dirty="0"/>
          </a:p>
        </p:txBody>
      </p:sp>
      <p:sp>
        <p:nvSpPr>
          <p:cNvPr id="4" name="Title 1">
            <a:extLst>
              <a:ext uri="{FF2B5EF4-FFF2-40B4-BE49-F238E27FC236}">
                <a16:creationId xmlns:a16="http://schemas.microsoft.com/office/drawing/2014/main" id="{E7722A4B-F4EE-8A17-EE6C-CEAEE2B8D628}"/>
              </a:ext>
            </a:extLst>
          </p:cNvPr>
          <p:cNvSpPr>
            <a:spLocks noGrp="1"/>
          </p:cNvSpPr>
          <p:nvPr>
            <p:ph type="ctrTitle"/>
          </p:nvPr>
        </p:nvSpPr>
        <p:spPr>
          <a:xfrm>
            <a:off x="219856" y="406400"/>
            <a:ext cx="4322164" cy="1992026"/>
          </a:xfrm>
        </p:spPr>
        <p:txBody>
          <a:bodyPr>
            <a:noAutofit/>
          </a:bodyPr>
          <a:lstStyle/>
          <a:p>
            <a:pPr algn="l"/>
            <a:r>
              <a:rPr lang="en-US" sz="2000" b="1" i="0" u="none" strike="noStrike" baseline="0" dirty="0">
                <a:latin typeface="Arial" panose="020B0604020202020204" pitchFamily="34" charset="0"/>
              </a:rPr>
              <a:t>AL-</a:t>
            </a:r>
            <a:r>
              <a:rPr lang="en-US" sz="2000" b="1" i="0" u="none" strike="noStrike" baseline="0" dirty="0" err="1">
                <a:latin typeface="Arial" panose="020B0604020202020204" pitchFamily="34" charset="0"/>
              </a:rPr>
              <a:t>Musatqabal</a:t>
            </a:r>
            <a:r>
              <a:rPr lang="en-US" sz="2000" b="1" i="0" u="none" strike="noStrike" baseline="0" dirty="0">
                <a:latin typeface="Arial" panose="020B0604020202020204" pitchFamily="34" charset="0"/>
              </a:rPr>
              <a:t> University</a:t>
            </a:r>
            <a:br>
              <a:rPr lang="en-US" sz="2000" b="1" i="0" u="none" strike="noStrike" baseline="0" dirty="0">
                <a:latin typeface="Arial" panose="020B0604020202020204" pitchFamily="34" charset="0"/>
              </a:rPr>
            </a:br>
            <a:r>
              <a:rPr lang="en-US" sz="2000" b="1" i="0" u="none" strike="noStrike" baseline="0" dirty="0">
                <a:latin typeface="Arial" panose="020B0604020202020204" pitchFamily="34" charset="0"/>
              </a:rPr>
              <a:t>College of Pharmacy</a:t>
            </a:r>
            <a:br>
              <a:rPr lang="ar-IQ" sz="2000" b="1" dirty="0">
                <a:latin typeface="Arial" panose="020B0604020202020204" pitchFamily="34" charset="0"/>
              </a:rPr>
            </a:br>
            <a:r>
              <a:rPr lang="en-US" sz="2000" b="1" dirty="0">
                <a:latin typeface="Arial" panose="020B0604020202020204" pitchFamily="34" charset="0"/>
              </a:rPr>
              <a:t>Second class</a:t>
            </a:r>
            <a:br>
              <a:rPr lang="en-US" sz="2000" b="1" dirty="0">
                <a:latin typeface="Arial" panose="020B0604020202020204" pitchFamily="34" charset="0"/>
              </a:rPr>
            </a:br>
            <a:r>
              <a:rPr lang="en-US" sz="2000" b="1" dirty="0">
                <a:latin typeface="Arial" panose="020B0604020202020204" pitchFamily="34" charset="0"/>
              </a:rPr>
              <a:t>Lab.(3 )</a:t>
            </a:r>
            <a:br>
              <a:rPr lang="en-US" sz="2000" b="1" dirty="0">
                <a:latin typeface="Arial" panose="020B0604020202020204" pitchFamily="34" charset="0"/>
              </a:rPr>
            </a:br>
            <a:br>
              <a:rPr lang="ar-IQ" sz="2000" b="0" i="0" u="none" strike="noStrike" baseline="0" dirty="0">
                <a:latin typeface="Arial" panose="020B0604020202020204" pitchFamily="34" charset="0"/>
              </a:rPr>
            </a:br>
            <a:endParaRPr lang="ar-IQ" sz="2000" dirty="0"/>
          </a:p>
        </p:txBody>
      </p:sp>
      <p:sp>
        <p:nvSpPr>
          <p:cNvPr id="5" name="Title 1">
            <a:extLst>
              <a:ext uri="{FF2B5EF4-FFF2-40B4-BE49-F238E27FC236}">
                <a16:creationId xmlns:a16="http://schemas.microsoft.com/office/drawing/2014/main" id="{CD90AD26-BF5D-FEE3-E057-C7872B917CDE}"/>
              </a:ext>
            </a:extLst>
          </p:cNvPr>
          <p:cNvSpPr txBox="1">
            <a:spLocks/>
          </p:cNvSpPr>
          <p:nvPr/>
        </p:nvSpPr>
        <p:spPr>
          <a:xfrm>
            <a:off x="1524000" y="2278505"/>
            <a:ext cx="8212111" cy="17088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ar-IQ" sz="1800" b="0" i="0" u="none" strike="noStrike" baseline="0" dirty="0">
              <a:solidFill>
                <a:srgbClr val="000000"/>
              </a:solidFill>
              <a:latin typeface="Arial" panose="020B0604020202020204" pitchFamily="34" charset="0"/>
            </a:endParaRPr>
          </a:p>
          <a:p>
            <a:r>
              <a:rPr lang="en-US" sz="4000" b="1" i="0" u="none" strike="noStrike" baseline="0">
                <a:solidFill>
                  <a:srgbClr val="FF0000"/>
                </a:solidFill>
                <a:latin typeface="PalatinoLinotype-Bold"/>
              </a:rPr>
              <a:t>Eryth</a:t>
            </a:r>
            <a:r>
              <a:rPr lang="en-US" sz="4000" b="1">
                <a:solidFill>
                  <a:srgbClr val="FF0000"/>
                </a:solidFill>
                <a:latin typeface="PalatinoLinotype-Bold"/>
              </a:rPr>
              <a:t>r</a:t>
            </a:r>
            <a:r>
              <a:rPr lang="en-US" sz="4000" b="1" i="0" u="none" strike="noStrike" baseline="0">
                <a:solidFill>
                  <a:srgbClr val="FF0000"/>
                </a:solidFill>
                <a:latin typeface="PalatinoLinotype-Bold"/>
              </a:rPr>
              <a:t>ocyte </a:t>
            </a:r>
            <a:r>
              <a:rPr lang="en-US" sz="4000" b="1" i="0" u="none" strike="noStrike" baseline="0" dirty="0">
                <a:solidFill>
                  <a:srgbClr val="FF0000"/>
                </a:solidFill>
                <a:latin typeface="PalatinoLinotype-Bold"/>
              </a:rPr>
              <a:t>Sedimentation Rate ESR</a:t>
            </a:r>
            <a:endParaRPr kumimoji="0" lang="ar-IQ" sz="59500" b="1" i="0" u="none" strike="noStrike" kern="1200" cap="none" spc="0" normalizeH="0" baseline="0" noProof="0" dirty="0">
              <a:ln>
                <a:noFill/>
              </a:ln>
              <a:effectLst/>
              <a:uLnTx/>
              <a:uFillTx/>
              <a:latin typeface="Calibri Light" panose="020F0302020204030204"/>
              <a:ea typeface="+mj-ea"/>
              <a:cs typeface="Times New Roman" panose="02020603050405020304" pitchFamily="18" charset="0"/>
            </a:endParaRPr>
          </a:p>
        </p:txBody>
      </p:sp>
      <p:pic>
        <p:nvPicPr>
          <p:cNvPr id="6" name="Picture 5">
            <a:extLst>
              <a:ext uri="{FF2B5EF4-FFF2-40B4-BE49-F238E27FC236}">
                <a16:creationId xmlns:a16="http://schemas.microsoft.com/office/drawing/2014/main" id="{5CD62816-FF60-5D66-E53E-F5883936C33A}"/>
              </a:ext>
            </a:extLst>
          </p:cNvPr>
          <p:cNvPicPr>
            <a:picLocks noChangeAspect="1"/>
          </p:cNvPicPr>
          <p:nvPr/>
        </p:nvPicPr>
        <p:blipFill>
          <a:blip r:embed="rId2"/>
          <a:stretch>
            <a:fillRect/>
          </a:stretch>
        </p:blipFill>
        <p:spPr>
          <a:xfrm>
            <a:off x="9275091" y="71386"/>
            <a:ext cx="2522168" cy="2969952"/>
          </a:xfrm>
          <a:prstGeom prst="rect">
            <a:avLst/>
          </a:prstGeom>
        </p:spPr>
      </p:pic>
    </p:spTree>
    <p:extLst>
      <p:ext uri="{BB962C8B-B14F-4D97-AF65-F5344CB8AC3E}">
        <p14:creationId xmlns:p14="http://schemas.microsoft.com/office/powerpoint/2010/main" val="410350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88903-F2BE-C701-7EA1-637D39FA25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C11AD2-5C51-C56A-2E55-1C3AA70408A7}"/>
              </a:ext>
            </a:extLst>
          </p:cNvPr>
          <p:cNvSpPr>
            <a:spLocks noGrp="1"/>
          </p:cNvSpPr>
          <p:nvPr>
            <p:ph type="subTitle" idx="1"/>
          </p:nvPr>
        </p:nvSpPr>
        <p:spPr>
          <a:xfrm>
            <a:off x="0" y="0"/>
            <a:ext cx="12192000" cy="6858000"/>
          </a:xfrm>
        </p:spPr>
        <p:txBody>
          <a:bodyPr>
            <a:normAutofit lnSpcReduction="10000"/>
          </a:bodyPr>
          <a:lstStyle/>
          <a:p>
            <a:r>
              <a:rPr lang="en-US" sz="4000" b="1" u="sng" dirty="0">
                <a:latin typeface="Arial" panose="020B0604020202020204" pitchFamily="34" charset="0"/>
                <a:cs typeface="Arial" panose="020B0604020202020204" pitchFamily="34" charset="0"/>
              </a:rPr>
              <a:t>Method for determination of ESR </a:t>
            </a:r>
            <a:endParaRPr lang="en-US" sz="4000"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Venous blood (1.6 ml) is with drawn into a syringe and mixed carefully with isotonic (3.8%) sodium citrate (0.4 mi) solution. The Westergren tube is 300 mm log and has a scale to 200 mm. (Length of the disposable vacuum tubes is different!) The tube is filled with blood up to the "0“ mark without any air bubble and is placed in a special stand.</a:t>
            </a:r>
          </a:p>
          <a:p>
            <a:pPr algn="just"/>
            <a:r>
              <a:rPr lang="en-US" sz="4000" dirty="0">
                <a:latin typeface="Arial" panose="020B0604020202020204" pitchFamily="34" charset="0"/>
                <a:cs typeface="Arial" panose="020B0604020202020204" pitchFamily="34" charset="0"/>
              </a:rPr>
              <a:t>After one hour the erythrocyte sedimentation value is read directly from the Westergren tube.</a:t>
            </a:r>
          </a:p>
          <a:p>
            <a:pPr algn="just"/>
            <a:r>
              <a:rPr lang="en-US" sz="4000" dirty="0">
                <a:latin typeface="Arial" panose="020B0604020202020204" pitchFamily="34" charset="0"/>
                <a:cs typeface="Arial" panose="020B0604020202020204" pitchFamily="34" charset="0"/>
              </a:rPr>
              <a:t>The distance (in mm) of the top of the RBC column from the "0" mark provides the sedimentation value.</a:t>
            </a:r>
            <a:endParaRPr lang="ar-IQ"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78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00CFF-1E24-5FFF-6C04-B45143E1DE3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35B62C2-6F41-8DE4-8440-605F888F0241}"/>
              </a:ext>
            </a:extLst>
          </p:cNvPr>
          <p:cNvSpPr>
            <a:spLocks noGrp="1"/>
          </p:cNvSpPr>
          <p:nvPr>
            <p:ph type="subTitle" idx="1"/>
          </p:nvPr>
        </p:nvSpPr>
        <p:spPr>
          <a:xfrm>
            <a:off x="0" y="0"/>
            <a:ext cx="12192000" cy="6858000"/>
          </a:xfrm>
        </p:spPr>
        <p:txBody>
          <a:bodyPr/>
          <a:lstStyle/>
          <a:p>
            <a:endParaRPr lang="ar-IQ" dirty="0"/>
          </a:p>
        </p:txBody>
      </p:sp>
      <p:pic>
        <p:nvPicPr>
          <p:cNvPr id="6" name="Picture 5">
            <a:extLst>
              <a:ext uri="{FF2B5EF4-FFF2-40B4-BE49-F238E27FC236}">
                <a16:creationId xmlns:a16="http://schemas.microsoft.com/office/drawing/2014/main" id="{257D9C30-AC6B-667B-F22D-A9360B72DD62}"/>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262233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732D9-4191-0880-E052-574398E9AB8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10E838B-B07C-5C21-653F-9924D11FBBEF}"/>
              </a:ext>
            </a:extLst>
          </p:cNvPr>
          <p:cNvSpPr>
            <a:spLocks noGrp="1"/>
          </p:cNvSpPr>
          <p:nvPr>
            <p:ph type="subTitle" idx="1"/>
          </p:nvPr>
        </p:nvSpPr>
        <p:spPr>
          <a:xfrm>
            <a:off x="0" y="0"/>
            <a:ext cx="12192000" cy="6858000"/>
          </a:xfrm>
        </p:spPr>
        <p:txBody>
          <a:bodyPr/>
          <a:lstStyle/>
          <a:p>
            <a:endParaRPr lang="ar-IQ" dirty="0"/>
          </a:p>
        </p:txBody>
      </p:sp>
      <p:pic>
        <p:nvPicPr>
          <p:cNvPr id="4" name="Picture 3">
            <a:extLst>
              <a:ext uri="{FF2B5EF4-FFF2-40B4-BE49-F238E27FC236}">
                <a16:creationId xmlns:a16="http://schemas.microsoft.com/office/drawing/2014/main" id="{FA989744-A2FF-ACA8-65D1-4BAD4EEF04F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9854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5DADF-859A-2B68-E47E-199D94FC4DDE}"/>
              </a:ext>
            </a:extLst>
          </p:cNvPr>
          <p:cNvSpPr>
            <a:spLocks noGrp="1"/>
          </p:cNvSpPr>
          <p:nvPr>
            <p:ph idx="1"/>
          </p:nvPr>
        </p:nvSpPr>
        <p:spPr/>
        <p:txBody>
          <a:bodyPr/>
          <a:lstStyle/>
          <a:p>
            <a:endParaRPr lang="ar-IQ" dirty="0"/>
          </a:p>
          <a:p>
            <a:r>
              <a:rPr lang="en-US" dirty="0"/>
              <a:t> How do oral contraceptive treatment and cortisone affect the erythrocyte sedimentation rate test? </a:t>
            </a:r>
            <a:endParaRPr lang="ar-IQ" dirty="0"/>
          </a:p>
        </p:txBody>
      </p:sp>
    </p:spTree>
    <p:extLst>
      <p:ext uri="{BB962C8B-B14F-4D97-AF65-F5344CB8AC3E}">
        <p14:creationId xmlns:p14="http://schemas.microsoft.com/office/powerpoint/2010/main" val="3900821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0664E-6070-BFD9-A554-0C403E137FA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B22DF5-3698-4757-ACB2-485F84839EFC}"/>
              </a:ext>
            </a:extLst>
          </p:cNvPr>
          <p:cNvSpPr>
            <a:spLocks noGrp="1"/>
          </p:cNvSpPr>
          <p:nvPr>
            <p:ph type="subTitle" idx="1"/>
          </p:nvPr>
        </p:nvSpPr>
        <p:spPr>
          <a:xfrm>
            <a:off x="0" y="0"/>
            <a:ext cx="12192000" cy="6858000"/>
          </a:xfrm>
        </p:spPr>
        <p:txBody>
          <a:bodyPr/>
          <a:lstStyle/>
          <a:p>
            <a:endParaRPr lang="ar-IQ" dirty="0"/>
          </a:p>
        </p:txBody>
      </p:sp>
      <p:pic>
        <p:nvPicPr>
          <p:cNvPr id="4" name="Picture 3">
            <a:extLst>
              <a:ext uri="{FF2B5EF4-FFF2-40B4-BE49-F238E27FC236}">
                <a16:creationId xmlns:a16="http://schemas.microsoft.com/office/drawing/2014/main" id="{3A7EF2EA-4A04-03BB-5046-40DD9038EC4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46730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249297-E129-EF8A-494E-00F0D2DB4BB0}"/>
              </a:ext>
            </a:extLst>
          </p:cNvPr>
          <p:cNvSpPr>
            <a:spLocks noGrp="1"/>
          </p:cNvSpPr>
          <p:nvPr>
            <p:ph type="subTitle" idx="1"/>
          </p:nvPr>
        </p:nvSpPr>
        <p:spPr>
          <a:xfrm>
            <a:off x="0" y="134911"/>
            <a:ext cx="12192000" cy="6723089"/>
          </a:xfrm>
        </p:spPr>
        <p:txBody>
          <a:bodyPr>
            <a:normAutofit lnSpcReduction="10000"/>
          </a:bodyPr>
          <a:lstStyle/>
          <a:p>
            <a:pPr algn="just"/>
            <a:r>
              <a:rPr lang="en-US" sz="4400" b="1" i="1" dirty="0">
                <a:solidFill>
                  <a:srgbClr val="FF0000"/>
                </a:solidFill>
                <a:latin typeface="Arial" panose="020B0604020202020204" pitchFamily="34" charset="0"/>
                <a:cs typeface="Arial" panose="020B0604020202020204" pitchFamily="34" charset="0"/>
              </a:rPr>
              <a:t>    (ESR) </a:t>
            </a:r>
            <a:r>
              <a:rPr lang="en-US" sz="4400" dirty="0">
                <a:latin typeface="Arial" panose="020B0604020202020204" pitchFamily="34" charset="0"/>
                <a:cs typeface="Arial" panose="020B0604020202020204" pitchFamily="34" charset="0"/>
              </a:rPr>
              <a:t>is a type of blood test that measures how quickly erythrocytes (red blood cells) settle at the bottom of a test tube that contains a blood sample.</a:t>
            </a:r>
          </a:p>
          <a:p>
            <a:pPr algn="just"/>
            <a:r>
              <a:rPr lang="en-US" sz="4400" dirty="0">
                <a:latin typeface="Arial" panose="020B0604020202020204" pitchFamily="34" charset="0"/>
                <a:cs typeface="Arial" panose="020B0604020202020204" pitchFamily="34" charset="0"/>
              </a:rPr>
              <a:t>    </a:t>
            </a:r>
            <a:r>
              <a:rPr lang="en-US" sz="4400" b="1" i="1" dirty="0">
                <a:solidFill>
                  <a:srgbClr val="FF0000"/>
                </a:solidFill>
                <a:latin typeface="Arial" panose="020B0604020202020204" pitchFamily="34" charset="0"/>
                <a:cs typeface="Arial" panose="020B0604020202020204" pitchFamily="34" charset="0"/>
              </a:rPr>
              <a:t>Normally</a:t>
            </a:r>
            <a:r>
              <a:rPr lang="en-US" sz="4400" dirty="0">
                <a:latin typeface="Arial" panose="020B0604020202020204" pitchFamily="34" charset="0"/>
                <a:cs typeface="Arial" panose="020B0604020202020204" pitchFamily="34" charset="0"/>
              </a:rPr>
              <a:t>, red blood cells settle relatively slowly A faster-than-normal rate may indicate inflammation in the body.</a:t>
            </a:r>
          </a:p>
          <a:p>
            <a:pPr algn="just"/>
            <a:r>
              <a:rPr lang="en-US" sz="4400" dirty="0">
                <a:latin typeface="Arial" panose="020B0604020202020204" pitchFamily="34" charset="0"/>
                <a:cs typeface="Arial" panose="020B0604020202020204" pitchFamily="34" charset="0"/>
              </a:rPr>
              <a:t>    Inflammation is part of your immune response system. It can be a reaction to an infection or injury.</a:t>
            </a:r>
          </a:p>
          <a:p>
            <a:pPr algn="just"/>
            <a:r>
              <a:rPr lang="en-US" sz="4400">
                <a:latin typeface="Arial" panose="020B0604020202020204" pitchFamily="34" charset="0"/>
                <a:cs typeface="Arial" panose="020B0604020202020204" pitchFamily="34" charset="0"/>
              </a:rPr>
              <a:t>    </a:t>
            </a:r>
            <a:endParaRPr lang="ar-IQ"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467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FCDDF-22E4-CA07-7C53-5B89C7FDD90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26D0897-EAA8-1744-DF30-230C75F92428}"/>
              </a:ext>
            </a:extLst>
          </p:cNvPr>
          <p:cNvSpPr>
            <a:spLocks noGrp="1"/>
          </p:cNvSpPr>
          <p:nvPr>
            <p:ph type="subTitle" idx="1"/>
          </p:nvPr>
        </p:nvSpPr>
        <p:spPr>
          <a:xfrm>
            <a:off x="0" y="0"/>
            <a:ext cx="12192000" cy="6858000"/>
          </a:xfrm>
        </p:spPr>
        <p:txBody>
          <a:bodyPr/>
          <a:lstStyle/>
          <a:p>
            <a:pPr algn="just"/>
            <a:endParaRPr lang="en-US" dirty="0">
              <a:latin typeface="Arial" panose="020B0604020202020204" pitchFamily="34" charset="0"/>
              <a:cs typeface="Arial" panose="020B0604020202020204" pitchFamily="34" charset="0"/>
            </a:endParaRPr>
          </a:p>
          <a:p>
            <a:pPr algn="just"/>
            <a:r>
              <a:rPr lang="en-US" sz="4400" dirty="0">
                <a:latin typeface="Arial" panose="020B0604020202020204" pitchFamily="34" charset="0"/>
                <a:cs typeface="Arial" panose="020B0604020202020204" pitchFamily="34" charset="0"/>
              </a:rPr>
              <a:t>     What is </a:t>
            </a:r>
            <a:r>
              <a:rPr lang="en-US" sz="4400" i="1" dirty="0">
                <a:solidFill>
                  <a:srgbClr val="FF0000"/>
                </a:solidFill>
                <a:latin typeface="Arial" panose="020B0604020202020204" pitchFamily="34" charset="0"/>
                <a:cs typeface="Arial" panose="020B0604020202020204" pitchFamily="34" charset="0"/>
              </a:rPr>
              <a:t>ESR</a:t>
            </a:r>
            <a:r>
              <a:rPr lang="en-US" sz="4400" dirty="0">
                <a:latin typeface="Arial" panose="020B0604020202020204" pitchFamily="34" charset="0"/>
                <a:cs typeface="Arial" panose="020B0604020202020204" pitchFamily="34" charset="0"/>
              </a:rPr>
              <a:t> used for?</a:t>
            </a:r>
          </a:p>
          <a:p>
            <a:pPr algn="just"/>
            <a:endParaRPr lang="en-US" sz="4400" dirty="0">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v"/>
            </a:pPr>
            <a:r>
              <a:rPr lang="en-US" sz="4400" dirty="0">
                <a:latin typeface="Arial" panose="020B0604020202020204" pitchFamily="34" charset="0"/>
                <a:cs typeface="Arial" panose="020B0604020202020204" pitchFamily="34" charset="0"/>
              </a:rPr>
              <a:t>     An ESR test can help determine if you have a condition that causes inflammation.</a:t>
            </a:r>
          </a:p>
          <a:p>
            <a:pPr algn="just"/>
            <a:r>
              <a:rPr lang="en-US" sz="4400" dirty="0">
                <a:latin typeface="Arial" panose="020B0604020202020204" pitchFamily="34" charset="0"/>
                <a:cs typeface="Arial" panose="020B0604020202020204" pitchFamily="34" charset="0"/>
              </a:rPr>
              <a:t>    These include: arthritis, vasculitis, or inflammatory bowel disease.</a:t>
            </a:r>
          </a:p>
          <a:p>
            <a:pPr marL="571500" indent="-571500" algn="just">
              <a:buFont typeface="Wingdings" panose="05000000000000000000" pitchFamily="2" charset="2"/>
              <a:buChar char="v"/>
            </a:pPr>
            <a:r>
              <a:rPr lang="en-US" sz="4400" dirty="0">
                <a:latin typeface="Arial" panose="020B0604020202020204" pitchFamily="34" charset="0"/>
                <a:cs typeface="Arial" panose="020B0604020202020204" pitchFamily="34" charset="0"/>
              </a:rPr>
              <a:t>    An ESR may also be used to monitor an existing condition.</a:t>
            </a:r>
            <a:endParaRPr lang="ar-IQ"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185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80318-6776-1DB9-2D80-42D5567192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E5B1B4E-9882-50F7-C073-730684277BE7}"/>
              </a:ext>
            </a:extLst>
          </p:cNvPr>
          <p:cNvSpPr>
            <a:spLocks noGrp="1"/>
          </p:cNvSpPr>
          <p:nvPr>
            <p:ph type="subTitle" idx="1"/>
          </p:nvPr>
        </p:nvSpPr>
        <p:spPr>
          <a:xfrm>
            <a:off x="0" y="0"/>
            <a:ext cx="12192000" cy="6858000"/>
          </a:xfrm>
        </p:spPr>
        <p:txBody>
          <a:bodyPr>
            <a:normAutofit/>
          </a:bodyPr>
          <a:lstStyle/>
          <a:p>
            <a:pPr algn="l"/>
            <a:endParaRPr lang="en-US" sz="3600" dirty="0">
              <a:latin typeface="Arial" panose="020B0604020202020204" pitchFamily="34" charset="0"/>
              <a:cs typeface="Arial" panose="020B0604020202020204" pitchFamily="34" charset="0"/>
            </a:endParaRPr>
          </a:p>
          <a:p>
            <a:pPr algn="l"/>
            <a:r>
              <a:rPr lang="en-US" sz="3600" dirty="0">
                <a:latin typeface="Arial" panose="020B0604020202020204" pitchFamily="34" charset="0"/>
              </a:rPr>
              <a:t>Why do I need an </a:t>
            </a:r>
            <a:r>
              <a:rPr lang="en-US" sz="3600" b="1" i="1" dirty="0">
                <a:solidFill>
                  <a:srgbClr val="FF0000"/>
                </a:solidFill>
                <a:latin typeface="Arial" panose="020B0604020202020204" pitchFamily="34" charset="0"/>
              </a:rPr>
              <a:t>ESR </a:t>
            </a:r>
            <a:r>
              <a:rPr lang="en-US" sz="3600" dirty="0">
                <a:latin typeface="Arial" panose="020B0604020202020204" pitchFamily="34" charset="0"/>
              </a:rPr>
              <a:t>?</a:t>
            </a:r>
          </a:p>
          <a:p>
            <a:pPr algn="l"/>
            <a:r>
              <a:rPr lang="en-US" sz="3600" dirty="0">
                <a:latin typeface="Arial" panose="020B0604020202020204" pitchFamily="34" charset="0"/>
              </a:rPr>
              <a:t>Your healthcare provider may order an ESR if you have</a:t>
            </a:r>
          </a:p>
          <a:p>
            <a:pPr algn="l"/>
            <a:r>
              <a:rPr lang="en-US" sz="3600" dirty="0">
                <a:latin typeface="Arial" panose="020B0604020202020204" pitchFamily="34" charset="0"/>
              </a:rPr>
              <a:t>symptoms of an inflammatory disorder. These include:</a:t>
            </a:r>
          </a:p>
          <a:p>
            <a:pPr marL="342900" indent="-342900" algn="l">
              <a:buFont typeface="Wingdings" panose="05000000000000000000" pitchFamily="2" charset="2"/>
              <a:buChar char="v"/>
            </a:pPr>
            <a:r>
              <a:rPr lang="en-US" sz="3600" dirty="0">
                <a:latin typeface="Arial" panose="020B0604020202020204" pitchFamily="34" charset="0"/>
              </a:rPr>
              <a:t>Headaches.</a:t>
            </a:r>
          </a:p>
          <a:p>
            <a:pPr marL="342900" indent="-342900" algn="l">
              <a:buFont typeface="Wingdings" panose="05000000000000000000" pitchFamily="2" charset="2"/>
              <a:buChar char="v"/>
            </a:pPr>
            <a:r>
              <a:rPr lang="en-US" sz="3600" dirty="0">
                <a:latin typeface="Arial" panose="020B0604020202020204" pitchFamily="34" charset="0"/>
              </a:rPr>
              <a:t>Fever.</a:t>
            </a:r>
          </a:p>
          <a:p>
            <a:pPr marL="342900" indent="-342900" algn="l">
              <a:buFont typeface="Wingdings" panose="05000000000000000000" pitchFamily="2" charset="2"/>
              <a:buChar char="v"/>
            </a:pPr>
            <a:r>
              <a:rPr lang="en-US" sz="3600" dirty="0">
                <a:latin typeface="Arial" panose="020B0604020202020204" pitchFamily="34" charset="0"/>
              </a:rPr>
              <a:t> Weight loss.</a:t>
            </a:r>
          </a:p>
          <a:p>
            <a:pPr marL="342900" indent="-342900" algn="l">
              <a:buFont typeface="Wingdings" panose="05000000000000000000" pitchFamily="2" charset="2"/>
              <a:buChar char="v"/>
            </a:pPr>
            <a:r>
              <a:rPr lang="en-US" sz="3600" dirty="0">
                <a:latin typeface="Arial" panose="020B0604020202020204" pitchFamily="34" charset="0"/>
              </a:rPr>
              <a:t> Joint stiffness.</a:t>
            </a:r>
          </a:p>
          <a:p>
            <a:pPr marL="342900" indent="-342900" algn="l">
              <a:buFont typeface="Wingdings" panose="05000000000000000000" pitchFamily="2" charset="2"/>
              <a:buChar char="v"/>
            </a:pPr>
            <a:r>
              <a:rPr lang="en-US" sz="3600" dirty="0">
                <a:latin typeface="Arial" panose="020B0604020202020204" pitchFamily="34" charset="0"/>
              </a:rPr>
              <a:t>Neck or shoulder pain.</a:t>
            </a:r>
          </a:p>
          <a:p>
            <a:pPr marL="342900" indent="-342900" algn="l">
              <a:buFont typeface="Wingdings" panose="05000000000000000000" pitchFamily="2" charset="2"/>
              <a:buChar char="v"/>
            </a:pPr>
            <a:r>
              <a:rPr lang="en-US" sz="3600" dirty="0">
                <a:latin typeface="Arial" panose="020B0604020202020204" pitchFamily="34" charset="0"/>
              </a:rPr>
              <a:t> Loss of appetite.</a:t>
            </a:r>
          </a:p>
          <a:p>
            <a:pPr marL="342900" indent="-342900" algn="l">
              <a:buFont typeface="Wingdings" panose="05000000000000000000" pitchFamily="2" charset="2"/>
              <a:buChar char="v"/>
            </a:pPr>
            <a:r>
              <a:rPr lang="en-US" sz="3600" dirty="0">
                <a:latin typeface="Arial" panose="020B0604020202020204" pitchFamily="34" charset="0"/>
              </a:rPr>
              <a:t> Anemia.</a:t>
            </a:r>
            <a:endParaRPr lang="ar-IQ" sz="3600" dirty="0">
              <a:latin typeface="Arial" panose="020B0604020202020204" pitchFamily="34" charset="0"/>
            </a:endParaRPr>
          </a:p>
        </p:txBody>
      </p:sp>
    </p:spTree>
    <p:extLst>
      <p:ext uri="{BB962C8B-B14F-4D97-AF65-F5344CB8AC3E}">
        <p14:creationId xmlns:p14="http://schemas.microsoft.com/office/powerpoint/2010/main" val="3721332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2D23-2FAA-4D54-463E-B8AEA1819E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2AC0D07-AC74-A274-6CF5-8CB038501FD6}"/>
              </a:ext>
            </a:extLst>
          </p:cNvPr>
          <p:cNvSpPr>
            <a:spLocks noGrp="1"/>
          </p:cNvSpPr>
          <p:nvPr>
            <p:ph type="subTitle" idx="1"/>
          </p:nvPr>
        </p:nvSpPr>
        <p:spPr>
          <a:xfrm>
            <a:off x="0" y="0"/>
            <a:ext cx="12192000" cy="6858000"/>
          </a:xfrm>
        </p:spPr>
        <p:txBody>
          <a:bodyPr>
            <a:normAutofit lnSpcReduction="10000"/>
          </a:bodyPr>
          <a:lstStyle/>
          <a:p>
            <a:pPr algn="l"/>
            <a:endParaRPr lang="en-US" sz="4000" dirty="0">
              <a:latin typeface="Arial" panose="020B0604020202020204" pitchFamily="34" charset="0"/>
              <a:cs typeface="Arial" panose="020B0604020202020204" pitchFamily="34" charset="0"/>
            </a:endParaRPr>
          </a:p>
          <a:p>
            <a:pPr algn="l"/>
            <a:r>
              <a:rPr lang="en-US" sz="4000" dirty="0">
                <a:latin typeface="Arial" panose="020B0604020202020204" pitchFamily="34" charset="0"/>
                <a:cs typeface="Arial" panose="020B0604020202020204" pitchFamily="34" charset="0"/>
              </a:rPr>
              <a:t>  </a:t>
            </a:r>
            <a:r>
              <a:rPr lang="en-US" sz="4000" u="sng" dirty="0">
                <a:latin typeface="Arial" panose="020B0604020202020204" pitchFamily="34" charset="0"/>
                <a:cs typeface="Arial" panose="020B0604020202020204" pitchFamily="34" charset="0"/>
              </a:rPr>
              <a:t>Factors affecting </a:t>
            </a:r>
            <a:r>
              <a:rPr lang="en-US" sz="4000" b="1" i="1" u="sng" dirty="0">
                <a:solidFill>
                  <a:srgbClr val="FF0000"/>
                </a:solidFill>
                <a:latin typeface="Arial" panose="020B0604020202020204" pitchFamily="34" charset="0"/>
                <a:cs typeface="Arial" panose="020B0604020202020204" pitchFamily="34" charset="0"/>
              </a:rPr>
              <a:t>ESR test </a:t>
            </a:r>
            <a:r>
              <a:rPr lang="en-US" sz="4000" u="sng" dirty="0">
                <a:latin typeface="Arial" panose="020B0604020202020204" pitchFamily="34" charset="0"/>
                <a:cs typeface="Arial" panose="020B0604020202020204" pitchFamily="34" charset="0"/>
              </a:rPr>
              <a:t>:-</a:t>
            </a:r>
          </a:p>
          <a:p>
            <a:pPr algn="l"/>
            <a:r>
              <a:rPr lang="en-US" sz="4000" dirty="0">
                <a:latin typeface="Arial" panose="020B0604020202020204" pitchFamily="34" charset="0"/>
                <a:cs typeface="Arial" panose="020B0604020202020204" pitchFamily="34" charset="0"/>
              </a:rPr>
              <a:t>  </a:t>
            </a:r>
            <a:r>
              <a:rPr lang="en-US" sz="4000" b="1" i="1" dirty="0">
                <a:solidFill>
                  <a:srgbClr val="FF0000"/>
                </a:solidFill>
                <a:latin typeface="Arial" panose="020B0604020202020204" pitchFamily="34" charset="0"/>
                <a:cs typeface="Arial" panose="020B0604020202020204" pitchFamily="34" charset="0"/>
              </a:rPr>
              <a:t>ESR </a:t>
            </a:r>
            <a:r>
              <a:rPr lang="en-US" sz="4000" dirty="0">
                <a:latin typeface="Arial" panose="020B0604020202020204" pitchFamily="34" charset="0"/>
                <a:cs typeface="Arial" panose="020B0604020202020204" pitchFamily="34" charset="0"/>
              </a:rPr>
              <a:t>depends on  :</a:t>
            </a:r>
          </a:p>
          <a:p>
            <a:pPr marL="342900" indent="-342900" algn="l">
              <a:buFont typeface="Wingdings" panose="05000000000000000000" pitchFamily="2" charset="2"/>
              <a:buChar char="v"/>
            </a:pPr>
            <a:r>
              <a:rPr lang="en-US" sz="4000" dirty="0">
                <a:latin typeface="Arial" panose="020B0604020202020204" pitchFamily="34" charset="0"/>
                <a:cs typeface="Arial" panose="020B0604020202020204" pitchFamily="34" charset="0"/>
              </a:rPr>
              <a:t>Plasma fibrinogen</a:t>
            </a:r>
          </a:p>
          <a:p>
            <a:pPr marL="342900" indent="-342900" algn="l">
              <a:buFont typeface="Wingdings" panose="05000000000000000000" pitchFamily="2" charset="2"/>
              <a:buChar char="v"/>
            </a:pPr>
            <a:r>
              <a:rPr lang="en-US" sz="4000" dirty="0">
                <a:latin typeface="Arial" panose="020B0604020202020204" pitchFamily="34" charset="0"/>
                <a:cs typeface="Arial" panose="020B0604020202020204" pitchFamily="34" charset="0"/>
              </a:rPr>
              <a:t>Globulins level.</a:t>
            </a:r>
          </a:p>
          <a:p>
            <a:pPr marL="342900" indent="-342900" algn="l">
              <a:buFont typeface="Wingdings" panose="05000000000000000000" pitchFamily="2" charset="2"/>
              <a:buChar char="v"/>
            </a:pPr>
            <a:r>
              <a:rPr lang="en-US" sz="4000" dirty="0">
                <a:latin typeface="Arial" panose="020B0604020202020204" pitchFamily="34" charset="0"/>
                <a:cs typeface="Arial" panose="020B0604020202020204" pitchFamily="34" charset="0"/>
              </a:rPr>
              <a:t>Rouleaux formation (</a:t>
            </a:r>
            <a:r>
              <a:rPr lang="en-US" sz="4000" b="0" i="0" dirty="0">
                <a:solidFill>
                  <a:srgbClr val="1A1A1A"/>
                </a:solidFill>
                <a:effectLst/>
                <a:latin typeface="Arial" panose="020B0604020202020204" pitchFamily="34" charset="0"/>
                <a:cs typeface="Arial" panose="020B0604020202020204" pitchFamily="34" charset="0"/>
              </a:rPr>
              <a:t>The stacking of cells facilitates the rate of red cell sedimentation)</a:t>
            </a:r>
            <a:endParaRPr lang="en-US" sz="40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en-US" sz="4000" dirty="0">
                <a:latin typeface="Arial" panose="020B0604020202020204" pitchFamily="34" charset="0"/>
                <a:cs typeface="Arial" panose="020B0604020202020204" pitchFamily="34" charset="0"/>
              </a:rPr>
              <a:t>Settling of RBCs</a:t>
            </a:r>
          </a:p>
          <a:p>
            <a:pPr marL="342900" indent="-342900" algn="l">
              <a:buFont typeface="Wingdings" panose="05000000000000000000" pitchFamily="2" charset="2"/>
              <a:buChar char="v"/>
            </a:pPr>
            <a:r>
              <a:rPr lang="en-US" sz="4000" dirty="0">
                <a:latin typeface="Arial" panose="020B0604020202020204" pitchFamily="34" charset="0"/>
                <a:cs typeface="Arial" panose="020B0604020202020204" pitchFamily="34" charset="0"/>
              </a:rPr>
              <a:t>RBC size and shape</a:t>
            </a:r>
          </a:p>
          <a:p>
            <a:pPr marL="342900" indent="-342900" algn="l">
              <a:buFont typeface="Wingdings" panose="05000000000000000000" pitchFamily="2" charset="2"/>
              <a:buChar char="v"/>
            </a:pPr>
            <a:r>
              <a:rPr lang="en-US" sz="4000" dirty="0">
                <a:latin typeface="Arial" panose="020B0604020202020204" pitchFamily="34" charset="0"/>
                <a:cs typeface="Arial" panose="020B0604020202020204" pitchFamily="34" charset="0"/>
              </a:rPr>
              <a:t>Mechanical factors</a:t>
            </a:r>
          </a:p>
          <a:p>
            <a:pPr marL="342900" indent="-342900" algn="l">
              <a:buFont typeface="Wingdings" panose="05000000000000000000" pitchFamily="2" charset="2"/>
              <a:buChar char="v"/>
            </a:pPr>
            <a:r>
              <a:rPr lang="en-US" sz="4000" dirty="0">
                <a:latin typeface="Arial" panose="020B0604020202020204" pitchFamily="34" charset="0"/>
                <a:cs typeface="Arial" panose="020B0604020202020204" pitchFamily="34" charset="0"/>
              </a:rPr>
              <a:t>Technical factors</a:t>
            </a:r>
            <a:endParaRPr lang="ar-IQ"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67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FB20C-7877-D9A4-B1D5-F75DE85D954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94ED222-634A-9625-743D-CF315CA2DCB0}"/>
              </a:ext>
            </a:extLst>
          </p:cNvPr>
          <p:cNvSpPr>
            <a:spLocks noGrp="1"/>
          </p:cNvSpPr>
          <p:nvPr>
            <p:ph type="subTitle" idx="1"/>
          </p:nvPr>
        </p:nvSpPr>
        <p:spPr>
          <a:xfrm>
            <a:off x="0" y="0"/>
            <a:ext cx="12192000" cy="6858000"/>
          </a:xfrm>
        </p:spPr>
        <p:txBody>
          <a:bodyPr>
            <a:normAutofit/>
          </a:bodyPr>
          <a:lstStyle/>
          <a:p>
            <a:endParaRPr lang="en-US" sz="4800" dirty="0">
              <a:latin typeface="Arial" panose="020B0604020202020204" pitchFamily="34" charset="0"/>
              <a:cs typeface="Arial" panose="020B0604020202020204" pitchFamily="34" charset="0"/>
            </a:endParaRPr>
          </a:p>
          <a:p>
            <a:r>
              <a:rPr lang="en-US" sz="4800" u="sng" dirty="0">
                <a:latin typeface="Arial" panose="020B0604020202020204" pitchFamily="34" charset="0"/>
                <a:cs typeface="Arial" panose="020B0604020202020204" pitchFamily="34" charset="0"/>
              </a:rPr>
              <a:t>Normal Values: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 male 0-15 mm/h</a:t>
            </a:r>
          </a:p>
          <a:p>
            <a:r>
              <a:rPr lang="en-US" sz="4800" dirty="0">
                <a:latin typeface="Arial" panose="020B0604020202020204" pitchFamily="34" charset="0"/>
                <a:cs typeface="Arial" panose="020B0604020202020204" pitchFamily="34" charset="0"/>
              </a:rPr>
              <a:t>* female 0- 20 mm/h</a:t>
            </a:r>
          </a:p>
          <a:p>
            <a:r>
              <a:rPr lang="en-US" sz="4800" dirty="0">
                <a:latin typeface="Arial" panose="020B0604020202020204" pitchFamily="34" charset="0"/>
                <a:cs typeface="Arial" panose="020B0604020202020204" pitchFamily="34" charset="0"/>
              </a:rPr>
              <a:t>* children 0- 10 mm/h</a:t>
            </a:r>
            <a:endParaRPr lang="ar-IQ"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19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963AB-B2C9-8E20-20C4-9CE6CCADC02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4F36C0E-2506-02CB-89A1-3E6B1E6FC6E3}"/>
              </a:ext>
            </a:extLst>
          </p:cNvPr>
          <p:cNvSpPr>
            <a:spLocks noGrp="1"/>
          </p:cNvSpPr>
          <p:nvPr>
            <p:ph type="subTitle" idx="1"/>
          </p:nvPr>
        </p:nvSpPr>
        <p:spPr>
          <a:xfrm>
            <a:off x="0" y="0"/>
            <a:ext cx="12192000" cy="6858000"/>
          </a:xfrm>
        </p:spPr>
        <p:txBody>
          <a:bodyPr>
            <a:normAutofit/>
          </a:bodyPr>
          <a:lstStyle/>
          <a:p>
            <a:r>
              <a:rPr lang="en-US" sz="3600" b="1" u="sng" dirty="0">
                <a:latin typeface="Arial" panose="020B0604020202020204" pitchFamily="34" charset="0"/>
                <a:cs typeface="Arial" panose="020B0604020202020204" pitchFamily="34" charset="0"/>
              </a:rPr>
              <a:t>What do the results mean?</a:t>
            </a:r>
            <a:endParaRPr lang="en-US" sz="3600" dirty="0">
              <a:latin typeface="Arial" panose="020B0604020202020204" pitchFamily="34" charset="0"/>
              <a:cs typeface="Arial" panose="020B0604020202020204" pitchFamily="34" charset="0"/>
            </a:endParaRPr>
          </a:p>
          <a:p>
            <a:pPr algn="just"/>
            <a:r>
              <a:rPr lang="en-US" sz="3600" dirty="0">
                <a:latin typeface="Arial" panose="020B0604020202020204" pitchFamily="34" charset="0"/>
                <a:cs typeface="Arial" panose="020B0604020202020204" pitchFamily="34" charset="0"/>
              </a:rPr>
              <a:t>If your ESR is high, it may be related to an inflammatory</a:t>
            </a:r>
          </a:p>
          <a:p>
            <a:pPr algn="just"/>
            <a:r>
              <a:rPr lang="en-US" sz="3600" dirty="0">
                <a:latin typeface="Arial" panose="020B0604020202020204" pitchFamily="34" charset="0"/>
                <a:cs typeface="Arial" panose="020B0604020202020204" pitchFamily="34" charset="0"/>
              </a:rPr>
              <a:t>condition, such as:</a:t>
            </a:r>
          </a:p>
          <a:p>
            <a:pPr algn="just"/>
            <a:r>
              <a:rPr lang="en-US" sz="3600" dirty="0">
                <a:latin typeface="Arial" panose="020B0604020202020204" pitchFamily="34" charset="0"/>
                <a:cs typeface="Arial" panose="020B0604020202020204" pitchFamily="34" charset="0"/>
              </a:rPr>
              <a:t>* Acute infections.</a:t>
            </a:r>
          </a:p>
          <a:p>
            <a:pPr algn="just"/>
            <a:r>
              <a:rPr lang="en-US" sz="3600" dirty="0">
                <a:latin typeface="Arial" panose="020B0604020202020204" pitchFamily="34" charset="0"/>
                <a:cs typeface="Arial" panose="020B0604020202020204" pitchFamily="34" charset="0"/>
              </a:rPr>
              <a:t>* Rheumatoid arthritis.</a:t>
            </a:r>
          </a:p>
          <a:p>
            <a:pPr algn="just"/>
            <a:r>
              <a:rPr lang="en-US" sz="3600" dirty="0">
                <a:latin typeface="Arial" panose="020B0604020202020204" pitchFamily="34" charset="0"/>
                <a:cs typeface="Arial" panose="020B0604020202020204" pitchFamily="34" charset="0"/>
              </a:rPr>
              <a:t>* Vascular disease.</a:t>
            </a:r>
          </a:p>
          <a:p>
            <a:pPr algn="just"/>
            <a:r>
              <a:rPr lang="en-US" sz="3600" dirty="0">
                <a:latin typeface="Arial" panose="020B0604020202020204" pitchFamily="34" charset="0"/>
                <a:cs typeface="Arial" panose="020B0604020202020204" pitchFamily="34" charset="0"/>
              </a:rPr>
              <a:t>* Inflammatory bowel disease.</a:t>
            </a:r>
          </a:p>
          <a:p>
            <a:pPr algn="just"/>
            <a:r>
              <a:rPr lang="en-US" sz="3600" dirty="0">
                <a:latin typeface="Arial" panose="020B0604020202020204" pitchFamily="34" charset="0"/>
                <a:cs typeface="Arial" panose="020B0604020202020204" pitchFamily="34" charset="0"/>
              </a:rPr>
              <a:t>* Heart disease.</a:t>
            </a:r>
          </a:p>
          <a:p>
            <a:pPr algn="just"/>
            <a:r>
              <a:rPr lang="en-US" sz="3600" dirty="0">
                <a:latin typeface="Arial" panose="020B0604020202020204" pitchFamily="34" charset="0"/>
                <a:cs typeface="Arial" panose="020B0604020202020204" pitchFamily="34" charset="0"/>
              </a:rPr>
              <a:t>* Kidney disease.</a:t>
            </a:r>
          </a:p>
          <a:p>
            <a:pPr algn="just"/>
            <a:r>
              <a:rPr lang="en-US" sz="3600" dirty="0">
                <a:latin typeface="Arial" panose="020B0604020202020204" pitchFamily="34" charset="0"/>
                <a:cs typeface="Arial" panose="020B0604020202020204" pitchFamily="34" charset="0"/>
              </a:rPr>
              <a:t>* Certain cancers.</a:t>
            </a:r>
          </a:p>
          <a:p>
            <a:pPr algn="just"/>
            <a:r>
              <a:rPr lang="en-US" sz="3600" dirty="0">
                <a:latin typeface="Arial" panose="020B0604020202020204" pitchFamily="34" charset="0"/>
                <a:cs typeface="Arial" panose="020B0604020202020204" pitchFamily="34" charset="0"/>
              </a:rPr>
              <a:t>* Multiple myeloma.</a:t>
            </a:r>
            <a:endParaRPr lang="ar-IQ"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871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B1B59-2CAB-5F3C-1D6F-DC8C15E7159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BD79355-079E-8DA0-057A-8E0E143C0805}"/>
              </a:ext>
            </a:extLst>
          </p:cNvPr>
          <p:cNvSpPr>
            <a:spLocks noGrp="1"/>
          </p:cNvSpPr>
          <p:nvPr>
            <p:ph type="subTitle" idx="1"/>
          </p:nvPr>
        </p:nvSpPr>
        <p:spPr>
          <a:xfrm>
            <a:off x="0" y="0"/>
            <a:ext cx="12192000" cy="6858000"/>
          </a:xfrm>
        </p:spPr>
        <p:txBody>
          <a:bodyPr>
            <a:normAutofit/>
          </a:bodyPr>
          <a:lstStyle/>
          <a:p>
            <a:endParaRPr lang="en-US" sz="4800"/>
          </a:p>
          <a:p>
            <a:r>
              <a:rPr lang="en-US" sz="4800"/>
              <a:t>sometimes </a:t>
            </a:r>
            <a:r>
              <a:rPr lang="en-US" sz="4800" dirty="0"/>
              <a:t>the </a:t>
            </a:r>
            <a:r>
              <a:rPr lang="en-US" sz="4800" i="1" dirty="0">
                <a:solidFill>
                  <a:srgbClr val="FF0000"/>
                </a:solidFill>
              </a:rPr>
              <a:t>ESR</a:t>
            </a:r>
            <a:r>
              <a:rPr lang="en-US" sz="4800" dirty="0"/>
              <a:t> can be slower than normal</a:t>
            </a:r>
          </a:p>
          <a:p>
            <a:r>
              <a:rPr lang="en-US" sz="4800" dirty="0"/>
              <a:t>A slow </a:t>
            </a:r>
            <a:r>
              <a:rPr lang="en-US" sz="4800" i="1" dirty="0">
                <a:solidFill>
                  <a:srgbClr val="FF0000"/>
                </a:solidFill>
              </a:rPr>
              <a:t>ESR</a:t>
            </a:r>
            <a:r>
              <a:rPr lang="en-US" sz="4800" dirty="0"/>
              <a:t> may indicate a blood disorder      such as:</a:t>
            </a:r>
          </a:p>
          <a:p>
            <a:r>
              <a:rPr lang="en-US" sz="4800" dirty="0"/>
              <a:t>Polycythemia(</a:t>
            </a:r>
            <a:r>
              <a:rPr lang="en-US" sz="4000" b="0" i="0" dirty="0">
                <a:solidFill>
                  <a:srgbClr val="040C28"/>
                </a:solidFill>
                <a:effectLst/>
                <a:latin typeface="Noto Naskh Arabic UI"/>
              </a:rPr>
              <a:t>a type of blood cancer</a:t>
            </a:r>
            <a:r>
              <a:rPr lang="en-US" sz="4000" dirty="0">
                <a:solidFill>
                  <a:srgbClr val="1F1F1F"/>
                </a:solidFill>
                <a:latin typeface="Noto Naskh Arabic UI"/>
              </a:rPr>
              <a:t>,</a:t>
            </a:r>
            <a:r>
              <a:rPr lang="en-US" sz="4000" b="0" i="0" dirty="0">
                <a:solidFill>
                  <a:srgbClr val="1F1F1F"/>
                </a:solidFill>
                <a:effectLst/>
                <a:latin typeface="Noto Naskh Arabic UI"/>
              </a:rPr>
              <a:t> That causes your bone marrow to make too many red blood cells)</a:t>
            </a:r>
            <a:endParaRPr lang="en-US" sz="4800" dirty="0"/>
          </a:p>
          <a:p>
            <a:r>
              <a:rPr lang="en-US" sz="4800" dirty="0"/>
              <a:t>Sickle cell anemia.</a:t>
            </a:r>
          </a:p>
          <a:p>
            <a:r>
              <a:rPr lang="en-US" sz="4800" dirty="0"/>
              <a:t>(Leukocytosis) is an abnormal increase in white</a:t>
            </a:r>
          </a:p>
          <a:p>
            <a:r>
              <a:rPr lang="en-US" sz="4800" dirty="0"/>
              <a:t>blood cells.</a:t>
            </a:r>
            <a:endParaRPr lang="ar-IQ" sz="4800" dirty="0"/>
          </a:p>
        </p:txBody>
      </p:sp>
    </p:spTree>
    <p:extLst>
      <p:ext uri="{BB962C8B-B14F-4D97-AF65-F5344CB8AC3E}">
        <p14:creationId xmlns:p14="http://schemas.microsoft.com/office/powerpoint/2010/main" val="202639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1689B-6405-D8B9-ED84-44660C77A9B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2FDB637-4C08-A6F7-137B-231830157490}"/>
              </a:ext>
            </a:extLst>
          </p:cNvPr>
          <p:cNvSpPr>
            <a:spLocks noGrp="1"/>
          </p:cNvSpPr>
          <p:nvPr>
            <p:ph type="subTitle" idx="1"/>
          </p:nvPr>
        </p:nvSpPr>
        <p:spPr>
          <a:xfrm>
            <a:off x="0" y="0"/>
            <a:ext cx="12192000" cy="6858000"/>
          </a:xfrm>
        </p:spPr>
        <p:txBody>
          <a:bodyPr>
            <a:normAutofit/>
          </a:bodyPr>
          <a:lstStyle/>
          <a:p>
            <a:pPr algn="just"/>
            <a:r>
              <a:rPr lang="en-US" sz="4000" dirty="0"/>
              <a:t>If your results are outside the normal range, it doesn’t necessarily mean you have a medical condition that requires treatment.</a:t>
            </a:r>
          </a:p>
          <a:p>
            <a:pPr algn="just"/>
            <a:r>
              <a:rPr lang="en-US" sz="4000" dirty="0"/>
              <a:t> A moderate ESR may indicate pregnancy, or anemia, rather than an inflammatory disease.</a:t>
            </a:r>
          </a:p>
          <a:p>
            <a:pPr algn="just"/>
            <a:r>
              <a:rPr lang="en-US" sz="4000" dirty="0"/>
              <a:t>Certain medicines and supplements can also affect your results.</a:t>
            </a:r>
          </a:p>
          <a:p>
            <a:pPr algn="just"/>
            <a:r>
              <a:rPr lang="en-US" sz="4000" dirty="0"/>
              <a:t>These include oral contraceptives, aspirin, cortisone, and vitamin A.</a:t>
            </a:r>
          </a:p>
          <a:p>
            <a:pPr algn="just"/>
            <a:r>
              <a:rPr lang="en-US" sz="4000" dirty="0"/>
              <a:t>Tell your healthcare provider about any drugs or supplements you are taking.</a:t>
            </a:r>
            <a:endParaRPr lang="ar-IQ" sz="4000" dirty="0"/>
          </a:p>
        </p:txBody>
      </p:sp>
    </p:spTree>
    <p:extLst>
      <p:ext uri="{BB962C8B-B14F-4D97-AF65-F5344CB8AC3E}">
        <p14:creationId xmlns:p14="http://schemas.microsoft.com/office/powerpoint/2010/main" val="3760249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174</TotalTime>
  <Words>592</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Noto Naskh Arabic UI</vt:lpstr>
      <vt:lpstr>PalatinoLinotype-Bold</vt:lpstr>
      <vt:lpstr>Wingdings</vt:lpstr>
      <vt:lpstr>Office Theme</vt:lpstr>
      <vt:lpstr>AL-Musatqabal University College of Pharmacy Second class Lab.(3 )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Zaid Mohammed</dc:creator>
  <cp:lastModifiedBy>Zaid Mohammed</cp:lastModifiedBy>
  <cp:revision>11</cp:revision>
  <dcterms:created xsi:type="dcterms:W3CDTF">2025-02-05T20:17:50Z</dcterms:created>
  <dcterms:modified xsi:type="dcterms:W3CDTF">2025-02-21T16:18:17Z</dcterms:modified>
</cp:coreProperties>
</file>