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310" r:id="rId3"/>
    <p:sldId id="257" r:id="rId4"/>
    <p:sldId id="258" r:id="rId5"/>
    <p:sldId id="312" r:id="rId6"/>
    <p:sldId id="260" r:id="rId7"/>
    <p:sldId id="313" r:id="rId8"/>
    <p:sldId id="314" r:id="rId9"/>
    <p:sldId id="315" r:id="rId10"/>
    <p:sldId id="316" r:id="rId11"/>
    <p:sldId id="317" r:id="rId12"/>
    <p:sldId id="265" r:id="rId13"/>
    <p:sldId id="266" r:id="rId14"/>
    <p:sldId id="267" r:id="rId15"/>
    <p:sldId id="268" r:id="rId16"/>
    <p:sldId id="30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1BBCC16-1382-4F7C-A59F-8AA960441AD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B84537E-5FD1-4464-A076-81177906831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15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CC16-1382-4F7C-A59F-8AA960441AD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37E-5FD1-4464-A076-81177906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93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CC16-1382-4F7C-A59F-8AA960441AD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37E-5FD1-4464-A076-81177906831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543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CC16-1382-4F7C-A59F-8AA960441AD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37E-5FD1-4464-A076-8117790683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739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CC16-1382-4F7C-A59F-8AA960441AD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37E-5FD1-4464-A076-81177906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95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CC16-1382-4F7C-A59F-8AA960441AD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37E-5FD1-4464-A076-81177906831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84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CC16-1382-4F7C-A59F-8AA960441AD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37E-5FD1-4464-A076-81177906831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918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CC16-1382-4F7C-A59F-8AA960441AD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37E-5FD1-4464-A076-81177906831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490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CC16-1382-4F7C-A59F-8AA960441AD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37E-5FD1-4464-A076-81177906831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97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CC16-1382-4F7C-A59F-8AA960441AD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37E-5FD1-4464-A076-81177906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4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CC16-1382-4F7C-A59F-8AA960441AD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37E-5FD1-4464-A076-81177906831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97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CC16-1382-4F7C-A59F-8AA960441AD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37E-5FD1-4464-A076-81177906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7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CC16-1382-4F7C-A59F-8AA960441AD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37E-5FD1-4464-A076-81177906831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67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CC16-1382-4F7C-A59F-8AA960441AD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37E-5FD1-4464-A076-81177906831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64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CC16-1382-4F7C-A59F-8AA960441AD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37E-5FD1-4464-A076-81177906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91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CC16-1382-4F7C-A59F-8AA960441AD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37E-5FD1-4464-A076-81177906831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107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CC16-1382-4F7C-A59F-8AA960441AD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537E-5FD1-4464-A076-81177906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7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BBCC16-1382-4F7C-A59F-8AA960441AD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84537E-5FD1-4464-A076-811779068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3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92292-C389-4A8B-ADB1-1178877C1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4762" y="360928"/>
            <a:ext cx="5423770" cy="1655762"/>
          </a:xfrm>
        </p:spPr>
        <p:txBody>
          <a:bodyPr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Al-Mustaqbal University / Nursing College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Academic Year 2023-2024</a:t>
            </a:r>
            <a:b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health promotion</a:t>
            </a:r>
            <a:b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1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B4D66-DFAA-4BE4-93F2-871B41B92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67627"/>
            <a:ext cx="9144000" cy="279017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>
                <a:latin typeface="Bahnschrift Condensed" panose="020B0502040204020203" pitchFamily="34" charset="0"/>
              </a:rPr>
              <a:t>Lecture 2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latin typeface="Bahnschrift Condensed" panose="020B0502040204020203" pitchFamily="34" charset="0"/>
              </a:rPr>
              <a:t>Health education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latin typeface="Bahnschrift Condensed" panose="020B0502040204020203" pitchFamily="34" charset="0"/>
              </a:rPr>
              <a:t>Prepared by: Dr. Ali Hussein. H.</a:t>
            </a:r>
          </a:p>
          <a:p>
            <a:endParaRPr lang="en-US" sz="3200" dirty="0">
              <a:latin typeface="Bahnschrift Condensed" panose="020B0502040204020203" pitchFamily="34" charset="0"/>
            </a:endParaRPr>
          </a:p>
        </p:txBody>
      </p:sp>
      <p:pic>
        <p:nvPicPr>
          <p:cNvPr id="5" name="صورة 2">
            <a:extLst>
              <a:ext uri="{FF2B5EF4-FFF2-40B4-BE49-F238E27FC236}">
                <a16:creationId xmlns:a16="http://schemas.microsoft.com/office/drawing/2014/main" id="{321EFF99-52EB-49E1-8366-60E6BCA4DBA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532" y="225468"/>
            <a:ext cx="2801653" cy="2387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A62E0A-586F-4BF0-BC7D-B48293FC5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15" y="225468"/>
            <a:ext cx="3022947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16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3C2D0D5-795A-F568-48E1-9E1458B02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7A73EC1-1169-96C3-93B1-487541E09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2) Affective Domain</a:t>
            </a:r>
          </a:p>
          <a:p>
            <a:pPr marL="0" indent="0">
              <a:buNone/>
            </a:pPr>
            <a:r>
              <a:rPr lang="en-US" dirty="0"/>
              <a:t> The affective domain in which learning occurs involves </a:t>
            </a:r>
            <a:r>
              <a:rPr lang="en-US" dirty="0">
                <a:highlight>
                  <a:srgbClr val="FFFF00"/>
                </a:highlight>
              </a:rPr>
              <a:t>emotion, feeling, or affect. </a:t>
            </a:r>
          </a:p>
          <a:p>
            <a:pPr marL="0" indent="0">
              <a:buNone/>
            </a:pPr>
            <a:r>
              <a:rPr lang="en-US" dirty="0"/>
              <a:t>This kind of learning deals with </a:t>
            </a:r>
            <a:r>
              <a:rPr lang="en-US" dirty="0">
                <a:highlight>
                  <a:srgbClr val="FFFF00"/>
                </a:highlight>
              </a:rPr>
              <a:t>changes in interest, attitudes, and values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Attitudes and values are learned. They develop gradually, as the way an individual feels and responds is molded  by </a:t>
            </a:r>
            <a:r>
              <a:rPr lang="en-US" dirty="0">
                <a:highlight>
                  <a:srgbClr val="FFFF00"/>
                </a:highlight>
              </a:rPr>
              <a:t>family, peers, experiences, and cultural influences.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38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1F3D81-779F-56A6-52BC-3DB4804B9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D746830-06D4-C0DA-3B84-89773C8D9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3)Psychomotor Domain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The psychomotor domain includes </a:t>
            </a:r>
            <a:r>
              <a:rPr lang="en-US" dirty="0">
                <a:highlight>
                  <a:srgbClr val="FFFF00"/>
                </a:highlight>
              </a:rPr>
              <a:t>visible, demonstrable performance skills that require some kind of neuromuscular coordination.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Clients in the community need to </a:t>
            </a:r>
            <a:r>
              <a:rPr lang="en-US" dirty="0">
                <a:highlight>
                  <a:srgbClr val="FFFF00"/>
                </a:highlight>
              </a:rPr>
              <a:t>learn skills </a:t>
            </a:r>
            <a:r>
              <a:rPr lang="en-US" dirty="0"/>
              <a:t>such as infant bathing, temperature taking, breast or testicular self-examination.</a:t>
            </a:r>
          </a:p>
        </p:txBody>
      </p:sp>
    </p:spTree>
    <p:extLst>
      <p:ext uri="{BB962C8B-B14F-4D97-AF65-F5344CB8AC3E}">
        <p14:creationId xmlns:p14="http://schemas.microsoft.com/office/powerpoint/2010/main" val="736495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8503E-35CB-4765-815F-242FD93FC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61320"/>
            <a:ext cx="9601196" cy="158990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pass through a series of changes before they adopt a new practice.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FC341-5CD1-436B-A64B-3E19F641A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55" y="1690688"/>
            <a:ext cx="10942819" cy="448627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Stage of Awareness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this stage, the person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 to know about new idea or practice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has only a general information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it and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knows little about its usefulness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applicability to him.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6879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0EFB0A44-2D56-8646-B786-64FDAAF45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Stage of Interest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عنصر نائب للمحتوى 6">
            <a:extLst>
              <a:ext uri="{FF2B5EF4-FFF2-40B4-BE49-F238E27FC236}">
                <a16:creationId xmlns:a16="http://schemas.microsoft.com/office/drawing/2014/main" id="{547DB6AF-6CC0-D7C9-DC18-8E0A05320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/>
              <a:t>In this stage, </a:t>
            </a:r>
            <a:r>
              <a:rPr lang="en-US" sz="2400" dirty="0">
                <a:highlight>
                  <a:srgbClr val="FFFF00"/>
                </a:highlight>
              </a:rPr>
              <a:t>the person seeks more information</a:t>
            </a:r>
            <a:r>
              <a:rPr lang="en-US" sz="2400" dirty="0"/>
              <a:t>, he is </a:t>
            </a:r>
            <a:r>
              <a:rPr lang="en-US" sz="2400" dirty="0">
                <a:highlight>
                  <a:srgbClr val="FFFF00"/>
                </a:highlight>
              </a:rPr>
              <a:t>willing to listen or read or learn more about it.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44293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15D15-A76C-4202-8F78-2353B2F8D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Stage of Evaluation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latin typeface="Bahnschrift 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59B75-B801-40CF-8CD2-19A9F6BD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 this stage,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person weights the pros and cons of the practice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evaluates its usefulness to him and his family. It is a mental exercise results in decision to try or reject the practice.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517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2FC5E-79A6-41FC-B8BC-022B3914C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725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Trial Stage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this stage, education is put in to practice; he may experience the need for more information to solve the problems.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5) Adoption Stage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this stage, person decides that new practice is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 and adopts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it. In a community, people may be in different stages of the adoption process. Adoption is usually slow in the initial stage.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186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>
            <a:extLst>
              <a:ext uri="{FF2B5EF4-FFF2-40B4-BE49-F238E27FC236}">
                <a16:creationId xmlns:a16="http://schemas.microsoft.com/office/drawing/2014/main" id="{7F52F3A9-9822-44CE-994B-373D2716FC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5400">
                <a:latin typeface="Castellar" panose="020A0402060406010301" pitchFamily="18" charset="0"/>
              </a:rPr>
              <a:t>HAVE A NICE DAY</a:t>
            </a:r>
          </a:p>
        </p:txBody>
      </p:sp>
      <p:sp>
        <p:nvSpPr>
          <p:cNvPr id="35842" name="Date Placeholder 3">
            <a:extLst>
              <a:ext uri="{FF2B5EF4-FFF2-40B4-BE49-F238E27FC236}">
                <a16:creationId xmlns:a16="http://schemas.microsoft.com/office/drawing/2014/main" id="{53E32121-DC3C-44E6-8D8E-AAB878450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31A5381F-7BF4-4DF7-B3EE-C4CE7697FA86}" type="datetime1">
              <a:rPr lang="hy-AM" altLang="en-US" sz="1200">
                <a:solidFill>
                  <a:srgbClr val="000000"/>
                </a:solidFill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29.01.2025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5843" name="Slide Number Placeholder 5">
            <a:extLst>
              <a:ext uri="{FF2B5EF4-FFF2-40B4-BE49-F238E27FC236}">
                <a16:creationId xmlns:a16="http://schemas.microsoft.com/office/drawing/2014/main" id="{B5D2BD12-A99A-4F68-B42B-CAE7FD627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A7CAF663-CC97-480C-85B3-1AEC3590CE57}" type="slidenum">
              <a:rPr lang="ar-SA" altLang="en-US" sz="1200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16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5845" name="WordArt 5">
            <a:extLst>
              <a:ext uri="{FF2B5EF4-FFF2-40B4-BE49-F238E27FC236}">
                <a16:creationId xmlns:a16="http://schemas.microsoft.com/office/drawing/2014/main" id="{3652C043-4703-4C0F-99D4-76F397DE54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82888" y="1773239"/>
            <a:ext cx="7110412" cy="322738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EC7A42-279B-CCA0-D83F-8DE263D29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latin typeface="Times New Roman"/>
                <a:ea typeface="Calibri"/>
              </a:rPr>
              <a:t>component of health promotion</a:t>
            </a:r>
            <a:endParaRPr lang="en-US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6FF8677-90D9-9639-585B-4F2F37971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>
                <a:latin typeface="Times New Roman"/>
                <a:ea typeface="Calibri"/>
              </a:rPr>
              <a:t>Health Education</a:t>
            </a:r>
          </a:p>
          <a:p>
            <a:pPr lvl="0" algn="l" rtl="0">
              <a:buFont typeface="Symbol"/>
              <a:buChar char=""/>
            </a:pPr>
            <a:r>
              <a:rPr lang="en-US" b="1" dirty="0">
                <a:latin typeface="Times New Roman"/>
                <a:ea typeface="Calibri"/>
              </a:rPr>
              <a:t> Disease Prevention</a:t>
            </a:r>
            <a:endParaRPr lang="en-US" dirty="0"/>
          </a:p>
          <a:p>
            <a:pPr lvl="0" algn="l" rtl="0">
              <a:buFont typeface="Symbol"/>
              <a:buChar char=""/>
            </a:pPr>
            <a:r>
              <a:rPr lang="en-US" b="1" dirty="0">
                <a:latin typeface="Times New Roman"/>
                <a:ea typeface="Calibri"/>
              </a:rPr>
              <a:t>Health protection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42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DC343-1980-4163-9442-41B566D6A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Health education</a:t>
            </a:r>
          </a:p>
          <a:p>
            <a:pPr algn="just" rtl="0">
              <a:lnSpc>
                <a:spcPct val="115000"/>
              </a:lnSpc>
              <a:spcAft>
                <a:spcPts val="1000"/>
              </a:spcAft>
            </a:pP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/>
                <a:ea typeface="Calibri"/>
                <a:cs typeface="Arial"/>
              </a:rPr>
              <a:t>This activities involving some form of communication designed to improve </a:t>
            </a:r>
            <a:r>
              <a:rPr lang="en-US" sz="4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health knowledge</a:t>
            </a:r>
            <a:r>
              <a:rPr lang="en-US" sz="4400" dirty="0">
                <a:latin typeface="Times New Roman"/>
                <a:ea typeface="Calibri"/>
                <a:cs typeface="Arial"/>
              </a:rPr>
              <a:t> and development of lif</a:t>
            </a:r>
            <a:r>
              <a:rPr lang="en-US" sz="4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e skills.</a:t>
            </a:r>
            <a:endParaRPr lang="en-US" sz="2800" dirty="0">
              <a:solidFill>
                <a:srgbClr val="FF0000"/>
              </a:solidFill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33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9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2F005-9A44-4B2F-ABBC-99762E544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Con.</a:t>
            </a:r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1002260B-6028-6AF6-D77B-2D0E33DE5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9540487" cy="40507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an approach for </a:t>
            </a:r>
            <a:r>
              <a:rPr lang="en-US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teaching patients and families to deal with past, present and future health problems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This knowledge enable them to make informed decisions, to cope more effectively with temporary or long term alterations in health and lifestyle, and to assume greater responsibility for health.</a:t>
            </a:r>
          </a:p>
        </p:txBody>
      </p:sp>
    </p:spTree>
    <p:extLst>
      <p:ext uri="{BB962C8B-B14F-4D97-AF65-F5344CB8AC3E}">
        <p14:creationId xmlns:p14="http://schemas.microsoft.com/office/powerpoint/2010/main" val="3629671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0C171F-C330-A33E-F53D-C06C95D0D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A92984E-AB7A-E043-E886-A153AA617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Low">
              <a:lnSpc>
                <a:spcPct val="150000"/>
              </a:lnSpc>
            </a:pPr>
            <a:r>
              <a:rPr lang="en-US" b="1" dirty="0"/>
              <a:t>health education is a </a:t>
            </a:r>
            <a:r>
              <a:rPr lang="en-US" b="1" dirty="0">
                <a:highlight>
                  <a:srgbClr val="FFFF00"/>
                </a:highlight>
              </a:rPr>
              <a:t>foundation of practice</a:t>
            </a:r>
            <a:r>
              <a:rPr lang="en-US" b="1" dirty="0"/>
              <a:t>. Whether the nurse is providing one-on-one education to a new mother about the benefits of breast-feeding. </a:t>
            </a:r>
          </a:p>
          <a:p>
            <a:pPr algn="justLow">
              <a:lnSpc>
                <a:spcPct val="150000"/>
              </a:lnSpc>
            </a:pPr>
            <a:r>
              <a:rPr lang="en-US" b="1" dirty="0"/>
              <a:t>educational techniques are being </a:t>
            </a:r>
            <a:r>
              <a:rPr lang="en-US" b="1" dirty="0">
                <a:highlight>
                  <a:srgbClr val="FFFF00"/>
                </a:highlight>
              </a:rPr>
              <a:t>used to promote health in the community</a:t>
            </a:r>
            <a:r>
              <a:rPr lang="en-US" b="1" dirty="0"/>
              <a:t>. * Knowledge of educational and teaching methods can assist the nurse to frame these “health messages” for the greatest impact to promotion of the health.</a:t>
            </a:r>
          </a:p>
        </p:txBody>
      </p:sp>
    </p:spTree>
    <p:extLst>
      <p:ext uri="{BB962C8B-B14F-4D97-AF65-F5344CB8AC3E}">
        <p14:creationId xmlns:p14="http://schemas.microsoft.com/office/powerpoint/2010/main" val="2785198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38D1A-1251-48B8-B030-27D7AFBF4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34" y="280086"/>
            <a:ext cx="11512446" cy="64355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benefits of Health education: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  1. Increasing knowledge.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  2. Developing skills.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3    3. Changing behavior.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733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A167BF-EDC9-42FC-5F23-37E4637B4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204FAC9-61D2-1DE6-4C83-1253A956B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 *</a:t>
            </a:r>
            <a:r>
              <a:rPr lang="en-US" b="1" dirty="0"/>
              <a:t>Teaching </a:t>
            </a:r>
            <a:r>
              <a:rPr lang="en-US" dirty="0"/>
              <a:t>is a specialized communication process in which </a:t>
            </a:r>
            <a:r>
              <a:rPr lang="en-US" dirty="0">
                <a:highlight>
                  <a:srgbClr val="FFFF00"/>
                </a:highlight>
              </a:rPr>
              <a:t>desired behavior changes are achieved</a:t>
            </a:r>
            <a:r>
              <a:rPr lang="en-US" dirty="0"/>
              <a:t>. The goal of all teaching is learning.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*Learning </a:t>
            </a:r>
            <a:r>
              <a:rPr lang="en-US" dirty="0"/>
              <a:t>is a process of assimilating new information that promotes a </a:t>
            </a:r>
            <a:r>
              <a:rPr lang="en-US" dirty="0">
                <a:highlight>
                  <a:srgbClr val="FFFF00"/>
                </a:highlight>
              </a:rPr>
              <a:t>permanent change in behavior.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*Effective teaching is a cause; learning becomes the effect. </a:t>
            </a:r>
          </a:p>
        </p:txBody>
      </p:sp>
    </p:spTree>
    <p:extLst>
      <p:ext uri="{BB962C8B-B14F-4D97-AF65-F5344CB8AC3E}">
        <p14:creationId xmlns:p14="http://schemas.microsoft.com/office/powerpoint/2010/main" val="1298048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B69605-1799-9DBA-0872-C6625C296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D87EEF6-3310-6193-2A6C-4EE5C5EF7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 </a:t>
            </a:r>
            <a:r>
              <a:rPr lang="en-US" b="1" dirty="0"/>
              <a:t>To teach effectively, especially in the community where teaching is the </a:t>
            </a:r>
            <a:r>
              <a:rPr lang="en-US" b="1" dirty="0">
                <a:highlight>
                  <a:srgbClr val="FFFF00"/>
                </a:highlight>
              </a:rPr>
              <a:t>focus of care</a:t>
            </a:r>
            <a:r>
              <a:rPr lang="en-US" b="1" dirty="0"/>
              <a:t>, nurses need to understand the various domains of learning.</a:t>
            </a:r>
          </a:p>
        </p:txBody>
      </p:sp>
    </p:spTree>
    <p:extLst>
      <p:ext uri="{BB962C8B-B14F-4D97-AF65-F5344CB8AC3E}">
        <p14:creationId xmlns:p14="http://schemas.microsoft.com/office/powerpoint/2010/main" val="2188602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5F0881-3A0F-9734-3ED7-93D8412A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Domains of learning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F0D4C34-5312-0CC2-D953-CC787C460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1) The cognitive domain </a:t>
            </a:r>
          </a:p>
          <a:p>
            <a:pPr marL="0" indent="0">
              <a:buNone/>
            </a:pPr>
            <a:r>
              <a:rPr lang="en-US" dirty="0"/>
              <a:t>The cognitive domain  of learning </a:t>
            </a:r>
            <a:r>
              <a:rPr lang="en-US" dirty="0">
                <a:highlight>
                  <a:srgbClr val="FFFF00"/>
                </a:highlight>
              </a:rPr>
              <a:t>involves the mind and thinking processes</a:t>
            </a:r>
            <a:r>
              <a:rPr lang="en-US" dirty="0"/>
              <a:t>. cognitive learning is </a:t>
            </a:r>
            <a:r>
              <a:rPr lang="en-US" dirty="0">
                <a:highlight>
                  <a:srgbClr val="FFFF00"/>
                </a:highlight>
              </a:rPr>
              <a:t>experienced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*The cognitive domain </a:t>
            </a:r>
            <a:r>
              <a:rPr lang="en-US" dirty="0">
                <a:highlight>
                  <a:srgbClr val="FFFF00"/>
                </a:highlight>
              </a:rPr>
              <a:t>deals with the recall or recognition </a:t>
            </a:r>
            <a:r>
              <a:rPr lang="en-US" dirty="0"/>
              <a:t>of knowledge and the development of </a:t>
            </a:r>
            <a:r>
              <a:rPr lang="en-US" dirty="0">
                <a:highlight>
                  <a:srgbClr val="FFFF00"/>
                </a:highlight>
              </a:rPr>
              <a:t>intellectual abilities and skills  </a:t>
            </a:r>
          </a:p>
        </p:txBody>
      </p:sp>
    </p:spTree>
    <p:extLst>
      <p:ext uri="{BB962C8B-B14F-4D97-AF65-F5344CB8AC3E}">
        <p14:creationId xmlns:p14="http://schemas.microsoft.com/office/powerpoint/2010/main" val="2538036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</TotalTime>
  <Words>644</Words>
  <Application>Microsoft Office PowerPoint</Application>
  <PresentationFormat>شاشة عريضة</PresentationFormat>
  <Paragraphs>54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7" baseType="lpstr">
      <vt:lpstr>Arial</vt:lpstr>
      <vt:lpstr>Arial Black</vt:lpstr>
      <vt:lpstr>Bahnschrift Condensed</vt:lpstr>
      <vt:lpstr>Calibri</vt:lpstr>
      <vt:lpstr>Castellar</vt:lpstr>
      <vt:lpstr>Garamond</vt:lpstr>
      <vt:lpstr>Symbol</vt:lpstr>
      <vt:lpstr>Times New Roman</vt:lpstr>
      <vt:lpstr>Verdana</vt:lpstr>
      <vt:lpstr>Wingdings</vt:lpstr>
      <vt:lpstr>عضوي</vt:lpstr>
      <vt:lpstr> Al-Mustaqbal University / Nursing College Academic Year 2023-2024   health promotion </vt:lpstr>
      <vt:lpstr>component of health promotion</vt:lpstr>
      <vt:lpstr>عرض تقديمي في PowerPoint</vt:lpstr>
      <vt:lpstr>Con.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Domains of learning</vt:lpstr>
      <vt:lpstr>عرض تقديمي في PowerPoint</vt:lpstr>
      <vt:lpstr>عرض تقديمي في PowerPoint</vt:lpstr>
      <vt:lpstr>People pass through a series of changes before they adopt a new practice.</vt:lpstr>
      <vt:lpstr>2) Stage of Interest</vt:lpstr>
      <vt:lpstr>3) Stage of Evaluation </vt:lpstr>
      <vt:lpstr>عرض تقديمي في PowerPoint</vt:lpstr>
      <vt:lpstr>HAVE A NICE 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Al-Mustaqbal University / Nursing College Academic Year 2023-2024 Epidemiology</dc:title>
  <dc:creator>DR.Ghassan</dc:creator>
  <cp:lastModifiedBy>alnaseem</cp:lastModifiedBy>
  <cp:revision>64</cp:revision>
  <dcterms:created xsi:type="dcterms:W3CDTF">2023-09-20T20:31:44Z</dcterms:created>
  <dcterms:modified xsi:type="dcterms:W3CDTF">2025-01-29T08:54:52Z</dcterms:modified>
</cp:coreProperties>
</file>