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8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2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0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4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8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2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EB93-BDF4-4649-8A64-DC0F6C862361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4226-7721-452B-93B8-4068E8F5D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cain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enovo\Desktop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075"/>
            <a:ext cx="1607616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2" y="381000"/>
            <a:ext cx="1716088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00200" y="2819400"/>
            <a:ext cx="6076156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C00000"/>
                </a:solidFill>
                <a:ea typeface="Calibri"/>
                <a:cs typeface="Arial"/>
              </a:rPr>
              <a:t>Qualitative </a:t>
            </a:r>
            <a:r>
              <a:rPr lang="en-US" sz="3200" b="1" dirty="0" smtClean="0">
                <a:solidFill>
                  <a:srgbClr val="C00000"/>
                </a:solidFill>
                <a:ea typeface="Calibri"/>
                <a:cs typeface="Arial"/>
              </a:rPr>
              <a:t>Analysis: application to </a:t>
            </a:r>
            <a:r>
              <a:rPr lang="en-US" sz="3200" b="1" dirty="0" smtClean="0">
                <a:solidFill>
                  <a:srgbClr val="C00000"/>
                </a:solidFill>
              </a:rPr>
              <a:t>forensic science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First 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Year Students /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8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 Lecture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2024-2025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>
                <a:solidFill>
                  <a:srgbClr val="FF0000"/>
                </a:solidFill>
                <a:ea typeface="Calibri"/>
                <a:cs typeface="Arial"/>
              </a:rPr>
              <a:t>By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Prof. Dr.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Abdulhasan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838200"/>
            <a:ext cx="3733800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Al-</a:t>
            </a:r>
            <a:r>
              <a:rPr lang="en-US" sz="2400" b="1" dirty="0" err="1">
                <a:solidFill>
                  <a:srgbClr val="0070C0"/>
                </a:solidFill>
                <a:ea typeface="Calibri"/>
                <a:cs typeface="Arial"/>
              </a:rPr>
              <a:t>Mustaqbal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 University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College of Science</a:t>
            </a:r>
          </a:p>
        </p:txBody>
      </p:sp>
    </p:spTree>
    <p:extLst>
      <p:ext uri="{BB962C8B-B14F-4D97-AF65-F5344CB8AC3E}">
        <p14:creationId xmlns:p14="http://schemas.microsoft.com/office/powerpoint/2010/main" val="62752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6950"/>
            <a:ext cx="7467600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62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004888"/>
            <a:ext cx="7499350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98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990600"/>
            <a:ext cx="752157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26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14400"/>
            <a:ext cx="8305800" cy="410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Arial"/>
                <a:ea typeface="Calibri"/>
                <a:cs typeface="Arial"/>
              </a:rPr>
              <a:t>Marquis reagent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 is used as a simple spot-test to presumptively identify </a:t>
            </a:r>
            <a:r>
              <a:rPr lang="en-US" strike="noStrike" dirty="0" smtClean="0">
                <a:effectLst/>
                <a:latin typeface="Arial"/>
                <a:ea typeface="Calibri"/>
                <a:cs typeface="Arial"/>
              </a:rPr>
              <a:t>alkaloids 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 as well as other compounds.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It is composed of a mixture of </a:t>
            </a:r>
            <a:r>
              <a:rPr lang="en-US" u="none" strike="noStrike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Arial"/>
              </a:rPr>
              <a:t>formaldehyde</a:t>
            </a:r>
            <a:r>
              <a:rPr lang="en-US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Arial"/>
              </a:rPr>
              <a:t>and concentrated </a:t>
            </a:r>
            <a:r>
              <a:rPr lang="en-US" u="none" strike="noStrike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Arial"/>
              </a:rPr>
              <a:t>sulfuric acid</a:t>
            </a:r>
            <a:r>
              <a:rPr lang="en-US" dirty="0" smtClean="0">
                <a:latin typeface="Arial"/>
                <a:ea typeface="Calibri"/>
                <a:cs typeface="Arial"/>
              </a:rPr>
              <a:t>, 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 which is dripped onto the substance being tested. The </a:t>
            </a:r>
            <a:r>
              <a:rPr lang="en-US" u="none" strike="noStrike" dirty="0" smtClean="0">
                <a:effectLst/>
                <a:latin typeface="Arial"/>
                <a:ea typeface="Calibri"/>
                <a:cs typeface="Arial"/>
              </a:rPr>
              <a:t>United States Department of Justice</a:t>
            </a:r>
            <a:r>
              <a:rPr lang="en-US" dirty="0">
                <a:latin typeface="Arial"/>
                <a:ea typeface="Calibri"/>
                <a:cs typeface="Arial"/>
              </a:rPr>
              <a:t> 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method for producing the reagent is the addition of 100 mL of concentrated (95–98%) sulfuric acid to 5 mL of 40% formaldehyde.</a:t>
            </a:r>
            <a:endParaRPr lang="en-US" sz="1400" baseline="30000" dirty="0">
              <a:latin typeface="Arial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 Different compounds produce different color reactions. </a:t>
            </a:r>
            <a:r>
              <a:rPr lang="en-US" u="none" strike="noStrike" dirty="0" smtClean="0">
                <a:effectLst/>
                <a:latin typeface="Arial"/>
                <a:ea typeface="Calibri"/>
                <a:cs typeface="Arial"/>
              </a:rPr>
              <a:t>Methanol</a:t>
            </a:r>
            <a:r>
              <a:rPr lang="en-US" dirty="0">
                <a:latin typeface="Arial"/>
                <a:ea typeface="Calibri"/>
                <a:cs typeface="Arial"/>
              </a:rPr>
              <a:t> 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may be added to slow down the reaction process to allow better observation of the </a:t>
            </a:r>
            <a:r>
              <a:rPr lang="en-US" dirty="0" err="1" smtClean="0">
                <a:effectLst/>
                <a:latin typeface="Arial"/>
                <a:ea typeface="Calibri"/>
                <a:cs typeface="Arial"/>
              </a:rPr>
              <a:t>colour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 change.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Arial"/>
                <a:ea typeface="Calibri"/>
                <a:cs typeface="Arial"/>
              </a:rPr>
              <a:t>Used for detection </a:t>
            </a:r>
            <a:r>
              <a:rPr lang="en-US" b="1" dirty="0"/>
              <a:t>MDMA</a:t>
            </a:r>
            <a:r>
              <a:rPr lang="en-US" dirty="0"/>
              <a:t> and </a:t>
            </a:r>
            <a:r>
              <a:rPr lang="en-US" b="1" dirty="0" smtClean="0"/>
              <a:t>MDA</a:t>
            </a:r>
            <a:r>
              <a:rPr lang="en-US" dirty="0" smtClean="0"/>
              <a:t> with dark violet color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/>
              <a:t>2C-B</a:t>
            </a:r>
            <a:r>
              <a:rPr lang="en-US" dirty="0"/>
              <a:t> </a:t>
            </a:r>
            <a:r>
              <a:rPr lang="en-US" dirty="0" smtClean="0"/>
              <a:t>of yellow to green color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812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772400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Arial" pitchFamily="34" charset="0"/>
                <a:ea typeface="Calibri"/>
                <a:cs typeface="Arial" pitchFamily="34" charset="0"/>
              </a:rPr>
              <a:t>Chen- Kao Reagent Test </a:t>
            </a:r>
            <a:endParaRPr lang="en-US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Preparation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of Reagent: </a:t>
            </a: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Reagent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1: This is prepared by adding 1 ml of Glacial Acetic Acid in 100 ml of Water, i.e., 1% (V/V) aqueous Acetic Acid solution. </a:t>
            </a: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Symbol"/>
              <a:buChar char="·"/>
            </a:pP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Reagent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2: This is prepared by dissolving 1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gm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of Copper (II)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Sulphate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in 100 ml of Water, i.e., 1% (W/V) aqueous CuSO</a:t>
            </a:r>
            <a:r>
              <a:rPr lang="en-US" sz="1200" dirty="0">
                <a:latin typeface="Arial" pitchFamily="34" charset="0"/>
                <a:ea typeface="Calibri"/>
                <a:cs typeface="Arial" pitchFamily="34" charset="0"/>
              </a:rPr>
              <a:t>4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solution. </a:t>
            </a: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Symbol"/>
              <a:buChar char="·"/>
            </a:pP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Reagent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3: This is prepared by dissolving 8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gm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of Sodium Hydroxide in 100 ml of Water, i.e., 2N aqueous Sodium Hydroxide solution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Symbol"/>
              <a:buChar char="·"/>
            </a:pPr>
            <a:r>
              <a:rPr lang="en-US" dirty="0">
                <a:latin typeface="Arial" pitchFamily="34" charset="0"/>
                <a:cs typeface="Arial" pitchFamily="34" charset="0"/>
              </a:rPr>
              <a:t>A </a:t>
            </a:r>
            <a:r>
              <a:rPr lang="en-US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violet color </a:t>
            </a:r>
            <a:r>
              <a:rPr lang="en-US" dirty="0">
                <a:latin typeface="Arial" pitchFamily="34" charset="0"/>
                <a:cs typeface="Arial" pitchFamily="34" charset="0"/>
              </a:rPr>
              <a:t>indicates presence of ephedrine or pseudoephedrine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Symbol"/>
              <a:buChar char="·"/>
            </a:pP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9206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610600" cy="429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Arial"/>
              </a:rPr>
              <a:t>Cobalt </a:t>
            </a:r>
            <a:r>
              <a:rPr lang="en-US" dirty="0" err="1">
                <a:ea typeface="Calibri"/>
                <a:cs typeface="Arial"/>
              </a:rPr>
              <a:t>Thiocyanate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smtClean="0">
                <a:ea typeface="Calibri"/>
                <a:cs typeface="Arial"/>
              </a:rPr>
              <a:t>Test(Scott’s Test)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/>
                <a:cs typeface="Arial"/>
              </a:rPr>
              <a:t> </a:t>
            </a:r>
            <a:r>
              <a:rPr lang="en-US" dirty="0">
                <a:ea typeface="Calibri"/>
                <a:cs typeface="Arial"/>
              </a:rPr>
              <a:t>This test is a presumptive field test for illegal drugs. </a:t>
            </a:r>
            <a:endParaRPr lang="en-US" dirty="0" smtClean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/>
                <a:cs typeface="Arial"/>
              </a:rPr>
              <a:t>The </a:t>
            </a:r>
            <a:r>
              <a:rPr lang="en-US" dirty="0">
                <a:ea typeface="Calibri"/>
                <a:cs typeface="Arial"/>
              </a:rPr>
              <a:t>test reagent is a 2% aqueous solution of Cobalt (II) </a:t>
            </a:r>
            <a:r>
              <a:rPr lang="en-US" dirty="0" err="1">
                <a:ea typeface="Calibri"/>
                <a:cs typeface="Arial"/>
              </a:rPr>
              <a:t>Thiocyanate</a:t>
            </a:r>
            <a:r>
              <a:rPr lang="en-US" dirty="0">
                <a:ea typeface="Calibri"/>
                <a:cs typeface="Arial"/>
              </a:rPr>
              <a:t> which is mixed with a small amount of sample. </a:t>
            </a:r>
            <a:endParaRPr lang="en-US" dirty="0" smtClean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dirty="0" smtClean="0">
                <a:solidFill>
                  <a:srgbClr val="1F1F1F"/>
                </a:solidFill>
                <a:effectLst/>
                <a:latin typeface="Arial"/>
                <a:ea typeface="Times New Roman"/>
                <a:cs typeface="Arial"/>
              </a:rPr>
              <a:t>Scott test is a simple, rapid, and low-cost preliminary test used extensively to suggest the presence of </a:t>
            </a:r>
            <a:r>
              <a:rPr lang="en-US" b="1" dirty="0" smtClean="0">
                <a:solidFill>
                  <a:srgbClr val="1F1F1F"/>
                </a:solidFill>
                <a:effectLst/>
                <a:latin typeface="Arial"/>
                <a:ea typeface="Times New Roman"/>
                <a:cs typeface="Arial"/>
              </a:rPr>
              <a:t>cocaine</a:t>
            </a:r>
            <a:r>
              <a:rPr lang="en-US" dirty="0" smtClean="0">
                <a:solidFill>
                  <a:srgbClr val="1F1F1F"/>
                </a:solidFill>
                <a:effectLst/>
                <a:latin typeface="Arial"/>
                <a:ea typeface="Times New Roman"/>
                <a:cs typeface="Arial"/>
              </a:rPr>
              <a:t> in drug seizures due to the development of a </a:t>
            </a:r>
            <a:r>
              <a:rPr lang="en-US" dirty="0" smtClean="0">
                <a:solidFill>
                  <a:srgbClr val="0070C0"/>
                </a:solidFill>
                <a:effectLst/>
                <a:latin typeface="Arial"/>
                <a:ea typeface="Times New Roman"/>
                <a:cs typeface="Arial"/>
              </a:rPr>
              <a:t>blue color. </a:t>
            </a:r>
            <a:endParaRPr lang="en-US" dirty="0" smtClean="0">
              <a:solidFill>
                <a:srgbClr val="0070C0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Cobalt(II) </a:t>
            </a:r>
            <a:r>
              <a:rPr lang="en-US" b="1" dirty="0" err="1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thiocyanate</a:t>
            </a:r>
            <a:r>
              <a:rPr lang="en-US" b="1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 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 is an </a:t>
            </a:r>
            <a:r>
              <a:rPr lang="en-US" u="none" strike="noStrike" dirty="0" smtClean="0">
                <a:effectLst/>
                <a:latin typeface="Arial"/>
                <a:ea typeface="Calibri"/>
                <a:cs typeface="Arial"/>
              </a:rPr>
              <a:t>inorganic compound 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with the formula Co(SCN)</a:t>
            </a:r>
            <a:r>
              <a:rPr lang="en-US" baseline="-25000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2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.The anhydrous compound is a </a:t>
            </a:r>
            <a:r>
              <a:rPr lang="en-US" u="none" strike="noStrike" dirty="0" smtClean="0">
                <a:effectLst/>
                <a:latin typeface="Arial"/>
                <a:ea typeface="Calibri"/>
                <a:cs typeface="Arial"/>
              </a:rPr>
              <a:t>coordination polymer</a:t>
            </a:r>
            <a:r>
              <a:rPr lang="en-US" dirty="0">
                <a:latin typeface="Arial"/>
                <a:ea typeface="Calibri"/>
                <a:cs typeface="Arial"/>
              </a:rPr>
              <a:t> 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with a layered structure. The </a:t>
            </a:r>
            <a:r>
              <a:rPr lang="en-US" u="none" strike="noStrike" dirty="0" err="1" smtClean="0">
                <a:effectLst/>
                <a:latin typeface="Arial"/>
                <a:ea typeface="Calibri"/>
                <a:cs typeface="Arial"/>
              </a:rPr>
              <a:t>trihydrate</a:t>
            </a:r>
            <a:r>
              <a:rPr lang="en-US" dirty="0" smtClean="0">
                <a:latin typeface="Arial"/>
                <a:ea typeface="Calibri"/>
                <a:cs typeface="Arial"/>
              </a:rPr>
              <a:t>, </a:t>
            </a:r>
            <a:r>
              <a:rPr lang="en-US" dirty="0" smtClean="0">
                <a:effectLst/>
                <a:latin typeface="Arial"/>
                <a:ea typeface="Calibri"/>
                <a:cs typeface="Arial"/>
              </a:rPr>
              <a:t> 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Co(SCN)</a:t>
            </a:r>
            <a:r>
              <a:rPr lang="en-US" baseline="-25000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2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(H</a:t>
            </a:r>
            <a:r>
              <a:rPr lang="en-US" baseline="-25000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2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O)</a:t>
            </a:r>
            <a:r>
              <a:rPr lang="en-US" baseline="-25000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3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, is a </a:t>
            </a:r>
            <a:r>
              <a:rPr lang="en-US" u="none" strike="noStrike" dirty="0" err="1" smtClean="0">
                <a:effectLst/>
                <a:latin typeface="Arial"/>
                <a:ea typeface="Calibri"/>
                <a:cs typeface="Arial"/>
              </a:rPr>
              <a:t>isothiocyanate</a:t>
            </a:r>
            <a:r>
              <a:rPr lang="en-US" u="none" strike="noStrike" dirty="0" smtClean="0">
                <a:effectLst/>
                <a:latin typeface="Arial"/>
                <a:ea typeface="Calibri"/>
                <a:cs typeface="Arial"/>
              </a:rPr>
              <a:t> complex, 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used in the </a:t>
            </a:r>
            <a:r>
              <a:rPr lang="en-US" b="1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cobalt </a:t>
            </a:r>
            <a:r>
              <a:rPr lang="en-US" b="1" dirty="0" err="1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thiocyanate</a:t>
            </a:r>
            <a:r>
              <a:rPr lang="en-US" b="1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 test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 (or </a:t>
            </a:r>
            <a:r>
              <a:rPr lang="en-US" b="1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Scott test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) for detecting </a:t>
            </a:r>
            <a:r>
              <a:rPr lang="en-US" u="none" strike="noStrike" dirty="0" smtClean="0">
                <a:solidFill>
                  <a:srgbClr val="0000FF"/>
                </a:solidFill>
                <a:effectLst/>
                <a:latin typeface="Arial"/>
                <a:ea typeface="Calibri"/>
                <a:cs typeface="Arial"/>
                <a:hlinkClick r:id="rId2" tooltip="Cocaine"/>
              </a:rPr>
              <a:t>cocaine</a:t>
            </a:r>
            <a:r>
              <a:rPr lang="en-US" dirty="0" smtClean="0">
                <a:solidFill>
                  <a:srgbClr val="202122"/>
                </a:solidFill>
                <a:effectLst/>
                <a:latin typeface="Arial"/>
                <a:ea typeface="Calibri"/>
                <a:cs typeface="Arial"/>
              </a:rPr>
              <a:t>. </a:t>
            </a:r>
            <a:endParaRPr lang="en-US" dirty="0" smtClean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141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14400"/>
            <a:ext cx="8001000" cy="2578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Arial" pitchFamily="34" charset="0"/>
                <a:ea typeface="Calibri"/>
                <a:cs typeface="Arial" pitchFamily="34" charset="0"/>
              </a:rPr>
              <a:t>Mayer’s Reagent Test </a:t>
            </a:r>
            <a:endParaRPr lang="en-US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Preparation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of Reagent: Potassium Mercury Iodide prepared by dissolving 1.357 gm. of Mercuric Chloride 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 HgCl</a:t>
            </a:r>
            <a:r>
              <a:rPr lang="en-US" sz="1200" dirty="0" smtClean="0">
                <a:latin typeface="Arial" pitchFamily="34" charset="0"/>
                <a:ea typeface="Calibri"/>
                <a:cs typeface="Arial" pitchFamily="34" charset="0"/>
              </a:rPr>
              <a:t>2   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and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5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gms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of Potassium Iodide 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KI  in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100 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mL of water.</a:t>
            </a:r>
            <a:endParaRPr lang="en-US" dirty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This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test is performed for the detection of </a:t>
            </a:r>
            <a:r>
              <a:rPr lang="en-US" b="1" dirty="0">
                <a:latin typeface="Arial" pitchFamily="34" charset="0"/>
                <a:ea typeface="Calibri"/>
                <a:cs typeface="Arial" pitchFamily="34" charset="0"/>
              </a:rPr>
              <a:t>Nicotine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. The dried residue of extract is acidified with Acetic Acid followed by addition of 2 drops of reagent. A white or yellowish precipitate is obtained.</a:t>
            </a:r>
          </a:p>
        </p:txBody>
      </p:sp>
    </p:spTree>
    <p:extLst>
      <p:ext uri="{BB962C8B-B14F-4D97-AF65-F5344CB8AC3E}">
        <p14:creationId xmlns:p14="http://schemas.microsoft.com/office/powerpoint/2010/main" val="165752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242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16</cp:revision>
  <dcterms:created xsi:type="dcterms:W3CDTF">2025-02-02T16:36:13Z</dcterms:created>
  <dcterms:modified xsi:type="dcterms:W3CDTF">2025-02-02T19:30:58Z</dcterms:modified>
</cp:coreProperties>
</file>