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71" r:id="rId6"/>
    <p:sldId id="260" r:id="rId7"/>
    <p:sldId id="262" r:id="rId8"/>
    <p:sldId id="273" r:id="rId9"/>
    <p:sldId id="263" r:id="rId10"/>
    <p:sldId id="265" r:id="rId11"/>
    <p:sldId id="267" r:id="rId12"/>
    <p:sldId id="268" r:id="rId13"/>
    <p:sldId id="269" r:id="rId14"/>
    <p:sldId id="274" r:id="rId15"/>
    <p:sldId id="282" r:id="rId16"/>
    <p:sldId id="275" r:id="rId17"/>
    <p:sldId id="283" r:id="rId18"/>
    <p:sldId id="276" r:id="rId19"/>
    <p:sldId id="277" r:id="rId20"/>
    <p:sldId id="284" r:id="rId21"/>
    <p:sldId id="278" r:id="rId22"/>
    <p:sldId id="279" r:id="rId23"/>
    <p:sldId id="280" r:id="rId24"/>
    <p:sldId id="285"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8" d="100"/>
          <a:sy n="108" d="100"/>
        </p:scale>
        <p:origin x="1704"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46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04/08/1446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10796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92648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2205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84078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4787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1865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35624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5094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37696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5966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04/08/1446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83985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04/08/1446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013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23310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4170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B8ABB09-4A1D-463E-8065-109CC2B7EFAA}" type="datetimeFigureOut">
              <a:rPr lang="ar-SA" smtClean="0"/>
              <a:t>04/08/1446</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50268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04/08/1446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9396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8ABB09-4A1D-463E-8065-109CC2B7EFAA}" type="datetimeFigureOut">
              <a:rPr lang="ar-SA" smtClean="0"/>
              <a:t>04/08/1446</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8868867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908720"/>
            <a:ext cx="6477000" cy="1828800"/>
          </a:xfrm>
        </p:spPr>
        <p:txBody>
          <a:bodyPr>
            <a:normAutofit/>
          </a:bodyPr>
          <a:lstStyle/>
          <a:p>
            <a:r>
              <a:rPr lang="en-US" sz="5400" dirty="0"/>
              <a:t>The small intestine</a:t>
            </a:r>
            <a:endParaRPr lang="ar-IQ" sz="5400" dirty="0"/>
          </a:p>
        </p:txBody>
      </p:sp>
      <p:sp>
        <p:nvSpPr>
          <p:cNvPr id="3" name="عنوان فرعي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76777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Clinical features</a:t>
            </a:r>
            <a:endParaRPr lang="ar-IQ" b="1" dirty="0">
              <a:solidFill>
                <a:srgbClr val="FF0000"/>
              </a:solidFill>
            </a:endParaRPr>
          </a:p>
        </p:txBody>
      </p:sp>
      <p:pic>
        <p:nvPicPr>
          <p:cNvPr id="1026" name="Picture 2" descr="Crohn's Disease – Symptoms &amp; Causes | GAURI - Urogynecology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64896" cy="537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452718"/>
            <a:ext cx="8784976" cy="1400530"/>
          </a:xfrm>
        </p:spPr>
        <p:txBody>
          <a:bodyPr>
            <a:normAutofit/>
          </a:bodyPr>
          <a:lstStyle/>
          <a:p>
            <a:r>
              <a:rPr lang="en-US" sz="3200" b="1" dirty="0">
                <a:solidFill>
                  <a:srgbClr val="FF0000"/>
                </a:solidFill>
              </a:rPr>
              <a:t>EXTRAINTESTINAL MANIFESTATIONS</a:t>
            </a:r>
            <a:endParaRPr lang="ar-IQ" sz="32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416824" cy="501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73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31488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77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4710" y="452718"/>
            <a:ext cx="7759698" cy="1400530"/>
          </a:xfrm>
        </p:spPr>
        <p:txBody>
          <a:bodyPr/>
          <a:lstStyle/>
          <a:p>
            <a:r>
              <a:rPr lang="en-US" b="1" dirty="0">
                <a:solidFill>
                  <a:srgbClr val="FF0000"/>
                </a:solidFill>
              </a:rPr>
              <a:t>INDICATIONS FOR SURGERY</a:t>
            </a:r>
            <a:endParaRPr lang="ar-IQ" b="1" dirty="0">
              <a:solidFill>
                <a:srgbClr val="FF0000"/>
              </a:solidFill>
            </a:endParaRPr>
          </a:p>
        </p:txBody>
      </p:sp>
      <p:sp>
        <p:nvSpPr>
          <p:cNvPr id="3" name="عنصر نائب للمحتوى 2"/>
          <p:cNvSpPr>
            <a:spLocks noGrp="1"/>
          </p:cNvSpPr>
          <p:nvPr>
            <p:ph idx="1"/>
          </p:nvPr>
        </p:nvSpPr>
        <p:spPr>
          <a:xfrm>
            <a:off x="827700" y="2052925"/>
            <a:ext cx="7920764" cy="4195481"/>
          </a:xfrm>
        </p:spPr>
        <p:txBody>
          <a:bodyPr>
            <a:normAutofit/>
          </a:bodyPr>
          <a:lstStyle/>
          <a:p>
            <a:pPr algn="l" rtl="0"/>
            <a:r>
              <a:rPr lang="en-US" dirty="0"/>
              <a:t>recurrent intestinal obstruction;</a:t>
            </a:r>
          </a:p>
          <a:p>
            <a:pPr algn="l" rtl="0"/>
            <a:r>
              <a:rPr lang="en-US" dirty="0"/>
              <a:t>persistent or, less commonly, massive acute bleeding;</a:t>
            </a:r>
          </a:p>
          <a:p>
            <a:pPr algn="l" rtl="0"/>
            <a:r>
              <a:rPr lang="en-US" dirty="0"/>
              <a:t>free perforation of the bowel;</a:t>
            </a:r>
          </a:p>
          <a:p>
            <a:pPr algn="l" rtl="0"/>
            <a:r>
              <a:rPr lang="en-US" dirty="0"/>
              <a:t>failure of medical therapy;</a:t>
            </a:r>
          </a:p>
          <a:p>
            <a:pPr algn="l" rtl="0"/>
            <a:r>
              <a:rPr lang="en-US" dirty="0"/>
              <a:t>steroid dependent disease;</a:t>
            </a:r>
          </a:p>
          <a:p>
            <a:pPr algn="l" rtl="0"/>
            <a:r>
              <a:rPr lang="en-US" dirty="0"/>
              <a:t>intestinal fistula;</a:t>
            </a:r>
          </a:p>
          <a:p>
            <a:pPr algn="l" rtl="0"/>
            <a:r>
              <a:rPr lang="en-US" dirty="0"/>
              <a:t>perianal disease (abscess, fistula, stenosis);</a:t>
            </a:r>
          </a:p>
          <a:p>
            <a:pPr algn="l" rtl="0"/>
            <a:r>
              <a:rPr lang="en-US" dirty="0"/>
              <a:t>malignant change (notably in the colon and less commonly as a complication of small bowel disease).</a:t>
            </a:r>
            <a:endParaRPr lang="ar-IQ" dirty="0"/>
          </a:p>
        </p:txBody>
      </p:sp>
    </p:spTree>
    <p:extLst>
      <p:ext uri="{BB962C8B-B14F-4D97-AF65-F5344CB8AC3E}">
        <p14:creationId xmlns:p14="http://schemas.microsoft.com/office/powerpoint/2010/main" val="58991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0000"/>
                </a:solidFill>
              </a:rPr>
              <a:t>Large Intestine</a:t>
            </a:r>
            <a:endParaRPr lang="en-US" sz="4800" dirty="0">
              <a:solidFill>
                <a:srgbClr val="FF0000"/>
              </a:solidFill>
            </a:endParaRPr>
          </a:p>
        </p:txBody>
      </p:sp>
      <p:sp>
        <p:nvSpPr>
          <p:cNvPr id="3" name="Content Placeholder 2"/>
          <p:cNvSpPr>
            <a:spLocks noGrp="1"/>
          </p:cNvSpPr>
          <p:nvPr>
            <p:ph idx="1"/>
          </p:nvPr>
        </p:nvSpPr>
        <p:spPr>
          <a:xfrm>
            <a:off x="484710" y="1412776"/>
            <a:ext cx="8064896" cy="4619606"/>
          </a:xfrm>
        </p:spPr>
        <p:txBody>
          <a:bodyPr>
            <a:noAutofit/>
          </a:bodyPr>
          <a:lstStyle/>
          <a:p>
            <a:r>
              <a:rPr lang="en-US" sz="1800" dirty="0"/>
              <a:t>The large intestine is about 1.5 meters long and is divided into the following regions:</a:t>
            </a:r>
            <a:endParaRPr lang="en-US" sz="1600" dirty="0"/>
          </a:p>
          <a:p>
            <a:pPr lvl="0"/>
            <a:r>
              <a:rPr lang="en-US" sz="1800" b="1" dirty="0">
                <a:solidFill>
                  <a:srgbClr val="FFFF00"/>
                </a:solidFill>
              </a:rPr>
              <a:t>Cecum</a:t>
            </a:r>
            <a:endParaRPr lang="en-US" sz="1600" dirty="0">
              <a:solidFill>
                <a:srgbClr val="FFFF00"/>
              </a:solidFill>
            </a:endParaRPr>
          </a:p>
          <a:p>
            <a:pPr lvl="1"/>
            <a:r>
              <a:rPr lang="en-US" sz="1600" dirty="0"/>
              <a:t>The beginning of the large intestine, located in the right lower quadrant.</a:t>
            </a:r>
          </a:p>
          <a:p>
            <a:pPr lvl="1"/>
            <a:r>
              <a:rPr lang="en-US" sz="1600" dirty="0"/>
              <a:t>Contains the appendix, a narrow, blind-ended tube.</a:t>
            </a:r>
          </a:p>
          <a:p>
            <a:pPr lvl="0"/>
            <a:r>
              <a:rPr lang="en-US" sz="1800" b="1" dirty="0">
                <a:solidFill>
                  <a:srgbClr val="FFFF00"/>
                </a:solidFill>
              </a:rPr>
              <a:t>Colon</a:t>
            </a:r>
            <a:endParaRPr lang="en-US" sz="1600" dirty="0">
              <a:solidFill>
                <a:srgbClr val="FFFF00"/>
              </a:solidFill>
            </a:endParaRPr>
          </a:p>
          <a:p>
            <a:pPr lvl="1"/>
            <a:r>
              <a:rPr lang="en-US" sz="1600" b="1" dirty="0"/>
              <a:t>Ascending Colon</a:t>
            </a:r>
            <a:r>
              <a:rPr lang="en-US" sz="1600" dirty="0"/>
              <a:t>: Extends upward from the cecum to the hepatic flexure.</a:t>
            </a:r>
          </a:p>
          <a:p>
            <a:pPr lvl="1"/>
            <a:r>
              <a:rPr lang="en-US" sz="1600" b="1" dirty="0"/>
              <a:t>Transverse Colon</a:t>
            </a:r>
            <a:r>
              <a:rPr lang="en-US" sz="1600" dirty="0"/>
              <a:t>: Crosses the abdomen from right to left.</a:t>
            </a:r>
          </a:p>
          <a:p>
            <a:pPr lvl="1"/>
            <a:r>
              <a:rPr lang="en-US" sz="1600" b="1" dirty="0"/>
              <a:t>Descending Colon</a:t>
            </a:r>
            <a:r>
              <a:rPr lang="en-US" sz="1600" dirty="0"/>
              <a:t>: Runs down the left side of the abdomen.</a:t>
            </a:r>
          </a:p>
          <a:p>
            <a:pPr lvl="1"/>
            <a:r>
              <a:rPr lang="en-US" sz="1600" b="1" dirty="0"/>
              <a:t>Sigmoid Colon</a:t>
            </a:r>
            <a:r>
              <a:rPr lang="en-US" sz="1600" dirty="0"/>
              <a:t>: An S-shaped segment that connects to the rectum.</a:t>
            </a:r>
          </a:p>
          <a:p>
            <a:pPr lvl="0"/>
            <a:r>
              <a:rPr lang="en-US" sz="1800" b="1" dirty="0">
                <a:solidFill>
                  <a:srgbClr val="FFFF00"/>
                </a:solidFill>
              </a:rPr>
              <a:t>Rectum and Anal Canal</a:t>
            </a:r>
            <a:endParaRPr lang="en-US" sz="1600" dirty="0">
              <a:solidFill>
                <a:srgbClr val="FFFF00"/>
              </a:solidFill>
            </a:endParaRPr>
          </a:p>
          <a:p>
            <a:pPr lvl="1"/>
            <a:r>
              <a:rPr lang="en-US" sz="1600" dirty="0"/>
              <a:t>The rectum stores feces before defecation.</a:t>
            </a:r>
          </a:p>
          <a:p>
            <a:pPr lvl="1"/>
            <a:r>
              <a:rPr lang="en-US" sz="1600" dirty="0"/>
              <a:t>The anal canal is the terminal part of the gastrointestinal tract.</a:t>
            </a:r>
          </a:p>
          <a:p>
            <a:endParaRPr lang="en-US" sz="1800" dirty="0"/>
          </a:p>
        </p:txBody>
      </p:sp>
    </p:spTree>
    <p:extLst>
      <p:ext uri="{BB962C8B-B14F-4D97-AF65-F5344CB8AC3E}">
        <p14:creationId xmlns:p14="http://schemas.microsoft.com/office/powerpoint/2010/main" val="384200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strointestinal tract 5: the anatomy and functions of the large intestine  | Nursing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44"/>
            <a:ext cx="7958621" cy="692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6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424936" cy="1400530"/>
          </a:xfrm>
        </p:spPr>
        <p:txBody>
          <a:bodyPr/>
          <a:lstStyle/>
          <a:p>
            <a:r>
              <a:rPr lang="en-US" sz="4000" b="1" dirty="0">
                <a:solidFill>
                  <a:srgbClr val="FF0000"/>
                </a:solidFill>
              </a:rPr>
              <a:t>Blood Supply and Innervation</a:t>
            </a:r>
            <a:endParaRPr lang="en-US" sz="4000" dirty="0">
              <a:solidFill>
                <a:srgbClr val="FF0000"/>
              </a:solidFill>
            </a:endParaRPr>
          </a:p>
        </p:txBody>
      </p:sp>
      <p:sp>
        <p:nvSpPr>
          <p:cNvPr id="3" name="Content Placeholder 2"/>
          <p:cNvSpPr>
            <a:spLocks noGrp="1"/>
          </p:cNvSpPr>
          <p:nvPr>
            <p:ph idx="1"/>
          </p:nvPr>
        </p:nvSpPr>
        <p:spPr>
          <a:xfrm>
            <a:off x="395536" y="1412777"/>
            <a:ext cx="8568952" cy="4835630"/>
          </a:xfrm>
        </p:spPr>
        <p:txBody>
          <a:bodyPr>
            <a:normAutofit/>
          </a:bodyPr>
          <a:lstStyle/>
          <a:p>
            <a:pPr lvl="0"/>
            <a:r>
              <a:rPr lang="en-US" b="1" dirty="0">
                <a:solidFill>
                  <a:srgbClr val="FFFF00"/>
                </a:solidFill>
              </a:rPr>
              <a:t>Arterial Supply:</a:t>
            </a:r>
            <a:endParaRPr lang="en-US" sz="1800" b="1" dirty="0">
              <a:solidFill>
                <a:srgbClr val="FFFF00"/>
              </a:solidFill>
            </a:endParaRPr>
          </a:p>
          <a:p>
            <a:pPr lvl="1"/>
            <a:r>
              <a:rPr lang="en-US" dirty="0"/>
              <a:t>Superior mesenteric artery (cecum, ascending colon, and proximal transverse colon).</a:t>
            </a:r>
            <a:endParaRPr lang="en-US" sz="1600" dirty="0"/>
          </a:p>
          <a:p>
            <a:pPr lvl="1"/>
            <a:r>
              <a:rPr lang="en-US" dirty="0"/>
              <a:t>Inferior mesenteric artery (distal transverse colon, descending colon, sigmoid colon, and rectum).</a:t>
            </a:r>
            <a:endParaRPr lang="en-US" sz="1600" dirty="0"/>
          </a:p>
          <a:p>
            <a:pPr lvl="0"/>
            <a:r>
              <a:rPr lang="en-US" b="1" dirty="0">
                <a:solidFill>
                  <a:srgbClr val="FFFF00"/>
                </a:solidFill>
              </a:rPr>
              <a:t>Venous Drainage</a:t>
            </a:r>
            <a:r>
              <a:rPr lang="en-US" dirty="0"/>
              <a:t>: Portal venous system.</a:t>
            </a:r>
            <a:endParaRPr lang="en-US" sz="1800" dirty="0"/>
          </a:p>
          <a:p>
            <a:pPr lvl="0"/>
            <a:r>
              <a:rPr lang="en-US" b="1" dirty="0">
                <a:solidFill>
                  <a:srgbClr val="FFFF00"/>
                </a:solidFill>
              </a:rPr>
              <a:t>Lymphatics</a:t>
            </a:r>
            <a:r>
              <a:rPr lang="en-US" dirty="0"/>
              <a:t>: Follow the arteries and drain into mesenteric lymph nodes.</a:t>
            </a:r>
            <a:endParaRPr lang="en-US" sz="1800" dirty="0"/>
          </a:p>
          <a:p>
            <a:pPr lvl="0"/>
            <a:r>
              <a:rPr lang="en-US" b="1" dirty="0">
                <a:solidFill>
                  <a:srgbClr val="FFFF00"/>
                </a:solidFill>
              </a:rPr>
              <a:t>Innervation:</a:t>
            </a:r>
          </a:p>
          <a:p>
            <a:pPr lvl="1"/>
            <a:r>
              <a:rPr lang="en-US" dirty="0"/>
              <a:t>Parasympathetic (</a:t>
            </a:r>
            <a:r>
              <a:rPr lang="en-US" dirty="0" err="1"/>
              <a:t>vagus</a:t>
            </a:r>
            <a:r>
              <a:rPr lang="en-US" dirty="0"/>
              <a:t> nerve and pelvic splanchnic nerves).</a:t>
            </a:r>
            <a:endParaRPr lang="en-US" sz="1600" dirty="0"/>
          </a:p>
          <a:p>
            <a:pPr lvl="1"/>
            <a:r>
              <a:rPr lang="en-US" dirty="0"/>
              <a:t>Sympathetic (via superior and inferior mesenteric plexuses).</a:t>
            </a:r>
            <a:endParaRPr lang="en-US" sz="1600" dirty="0"/>
          </a:p>
          <a:p>
            <a:endParaRPr lang="en-US" dirty="0"/>
          </a:p>
        </p:txBody>
      </p:sp>
    </p:spTree>
    <p:extLst>
      <p:ext uri="{BB962C8B-B14F-4D97-AF65-F5344CB8AC3E}">
        <p14:creationId xmlns:p14="http://schemas.microsoft.com/office/powerpoint/2010/main" val="306434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Large intestine - Knowledge @ AMB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80" y="0"/>
            <a:ext cx="7436428" cy="677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2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Surgical Diseases of the Large Intestine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b="1" dirty="0"/>
              <a:t> </a:t>
            </a:r>
            <a:r>
              <a:rPr lang="en-US" sz="2400" b="1" dirty="0">
                <a:solidFill>
                  <a:srgbClr val="FFFF00"/>
                </a:solidFill>
              </a:rPr>
              <a:t>Appendicitis</a:t>
            </a:r>
          </a:p>
          <a:p>
            <a:pPr lvl="1"/>
            <a:r>
              <a:rPr lang="en-US" sz="2000" b="1" dirty="0">
                <a:solidFill>
                  <a:schemeClr val="bg2">
                    <a:lumMod val="60000"/>
                    <a:lumOff val="40000"/>
                  </a:schemeClr>
                </a:solidFill>
              </a:rPr>
              <a:t>Definition</a:t>
            </a:r>
            <a:r>
              <a:rPr lang="en-US" sz="2000" dirty="0"/>
              <a:t>: Inflammation of the appendix.</a:t>
            </a:r>
          </a:p>
          <a:p>
            <a:pPr lvl="1"/>
            <a:r>
              <a:rPr lang="en-US" sz="2000" b="1" dirty="0">
                <a:solidFill>
                  <a:schemeClr val="bg2">
                    <a:lumMod val="60000"/>
                    <a:lumOff val="40000"/>
                  </a:schemeClr>
                </a:solidFill>
              </a:rPr>
              <a:t>Symptoms</a:t>
            </a:r>
            <a:r>
              <a:rPr lang="en-US" sz="2000" dirty="0"/>
              <a:t>: Right lower quadrant pain, fever, nausea.</a:t>
            </a:r>
          </a:p>
          <a:p>
            <a:pPr lvl="1"/>
            <a:r>
              <a:rPr lang="en-US" sz="2000" b="1" dirty="0">
                <a:solidFill>
                  <a:schemeClr val="bg2">
                    <a:lumMod val="60000"/>
                    <a:lumOff val="40000"/>
                  </a:schemeClr>
                </a:solidFill>
              </a:rPr>
              <a:t>Surgical Treatment</a:t>
            </a:r>
            <a:r>
              <a:rPr lang="en-US" sz="2000" dirty="0"/>
              <a:t>: Appendectomy (open or laparoscopic).</a:t>
            </a:r>
          </a:p>
          <a:p>
            <a:pPr lvl="1"/>
            <a:endParaRPr lang="en-US" sz="2000" dirty="0"/>
          </a:p>
        </p:txBody>
      </p:sp>
      <p:sp>
        <p:nvSpPr>
          <p:cNvPr id="4" name="Rectangle 3"/>
          <p:cNvSpPr/>
          <p:nvPr/>
        </p:nvSpPr>
        <p:spPr>
          <a:xfrm>
            <a:off x="162474" y="4941168"/>
            <a:ext cx="8964488" cy="1754326"/>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 will talk about it in details later</a:t>
            </a:r>
          </a:p>
        </p:txBody>
      </p:sp>
    </p:spTree>
    <p:extLst>
      <p:ext uri="{BB962C8B-B14F-4D97-AF65-F5344CB8AC3E}">
        <p14:creationId xmlns:p14="http://schemas.microsoft.com/office/powerpoint/2010/main" val="1492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9"/>
            <a:ext cx="8784976" cy="5627718"/>
          </a:xfrm>
        </p:spPr>
        <p:txBody>
          <a:bodyPr>
            <a:normAutofit fontScale="92500"/>
          </a:bodyPr>
          <a:lstStyle/>
          <a:p>
            <a:r>
              <a:rPr lang="en-US" b="1" dirty="0">
                <a:solidFill>
                  <a:srgbClr val="FF0000"/>
                </a:solidFill>
              </a:rPr>
              <a:t>B. Diverticular Disease</a:t>
            </a:r>
            <a:endParaRPr lang="en-US" sz="1800" dirty="0">
              <a:solidFill>
                <a:srgbClr val="FF0000"/>
              </a:solidFill>
            </a:endParaRPr>
          </a:p>
          <a:p>
            <a:pPr lvl="1"/>
            <a:r>
              <a:rPr lang="en-US" b="1" dirty="0">
                <a:solidFill>
                  <a:srgbClr val="FFFF00"/>
                </a:solidFill>
              </a:rPr>
              <a:t>Definition</a:t>
            </a:r>
            <a:r>
              <a:rPr lang="en-US" dirty="0"/>
              <a:t>: Formation of diverticula, small pouches in the colon wall.</a:t>
            </a:r>
            <a:endParaRPr lang="en-US" sz="1600" dirty="0"/>
          </a:p>
          <a:p>
            <a:pPr lvl="1"/>
            <a:r>
              <a:rPr lang="en-US" b="1" dirty="0">
                <a:solidFill>
                  <a:srgbClr val="FFFF00"/>
                </a:solidFill>
              </a:rPr>
              <a:t>Complications</a:t>
            </a:r>
            <a:r>
              <a:rPr lang="en-US" dirty="0"/>
              <a:t>: Diverticulitis, perforation, abscess.</a:t>
            </a:r>
            <a:endParaRPr lang="en-US" sz="1600" dirty="0"/>
          </a:p>
          <a:p>
            <a:pPr lvl="1"/>
            <a:r>
              <a:rPr lang="en-US" b="1" dirty="0">
                <a:solidFill>
                  <a:srgbClr val="FFFF00"/>
                </a:solidFill>
              </a:rPr>
              <a:t>Surgical Indications</a:t>
            </a:r>
            <a:r>
              <a:rPr lang="en-US" dirty="0"/>
              <a:t>: Recurrent diverticulitis or complications like fistulas.</a:t>
            </a:r>
            <a:endParaRPr lang="en-US" sz="1600" dirty="0"/>
          </a:p>
          <a:p>
            <a:r>
              <a:rPr lang="en-US" sz="2100" b="1" dirty="0">
                <a:solidFill>
                  <a:srgbClr val="FF0000"/>
                </a:solidFill>
              </a:rPr>
              <a:t>C. Volvulus</a:t>
            </a:r>
          </a:p>
          <a:p>
            <a:pPr lvl="1"/>
            <a:r>
              <a:rPr lang="en-US" b="1" dirty="0">
                <a:solidFill>
                  <a:srgbClr val="FFFF00"/>
                </a:solidFill>
              </a:rPr>
              <a:t>Definition</a:t>
            </a:r>
            <a:r>
              <a:rPr lang="en-US" dirty="0"/>
              <a:t>: Twisting of the colon, commonly the sigmoid.</a:t>
            </a:r>
            <a:endParaRPr lang="en-US" sz="1600" dirty="0"/>
          </a:p>
          <a:p>
            <a:pPr lvl="1"/>
            <a:r>
              <a:rPr lang="en-US" b="1" dirty="0">
                <a:solidFill>
                  <a:srgbClr val="FFFF00"/>
                </a:solidFill>
              </a:rPr>
              <a:t>Symptoms</a:t>
            </a:r>
            <a:r>
              <a:rPr lang="en-US" dirty="0"/>
              <a:t>: Abdominal distension, pain, constipation.</a:t>
            </a:r>
            <a:endParaRPr lang="en-US" sz="1600" dirty="0"/>
          </a:p>
          <a:p>
            <a:pPr lvl="1"/>
            <a:r>
              <a:rPr lang="en-US" b="1" dirty="0">
                <a:solidFill>
                  <a:srgbClr val="FFFF00"/>
                </a:solidFill>
              </a:rPr>
              <a:t>Treatment</a:t>
            </a:r>
            <a:r>
              <a:rPr lang="en-US" dirty="0"/>
              <a:t>:</a:t>
            </a:r>
            <a:endParaRPr lang="en-US" sz="1600" dirty="0"/>
          </a:p>
          <a:p>
            <a:pPr lvl="2"/>
            <a:r>
              <a:rPr lang="en-US" dirty="0"/>
              <a:t>Non-surgical: Endoscopic </a:t>
            </a:r>
            <a:r>
              <a:rPr lang="en-US" dirty="0" err="1"/>
              <a:t>detorsion</a:t>
            </a:r>
            <a:r>
              <a:rPr lang="en-US" dirty="0"/>
              <a:t>.</a:t>
            </a:r>
            <a:endParaRPr lang="en-US" sz="1400" dirty="0"/>
          </a:p>
          <a:p>
            <a:pPr lvl="2"/>
            <a:r>
              <a:rPr lang="en-US" dirty="0"/>
              <a:t>Surgical: Resection of the affected segment.</a:t>
            </a:r>
          </a:p>
          <a:p>
            <a:r>
              <a:rPr lang="en-US" sz="2100" b="1" dirty="0">
                <a:solidFill>
                  <a:srgbClr val="FF0000"/>
                </a:solidFill>
              </a:rPr>
              <a:t>D. Intestinal Obstruction</a:t>
            </a:r>
          </a:p>
          <a:p>
            <a:pPr lvl="1"/>
            <a:r>
              <a:rPr lang="en-US" b="1" dirty="0">
                <a:solidFill>
                  <a:srgbClr val="FFFF00"/>
                </a:solidFill>
              </a:rPr>
              <a:t>Causes</a:t>
            </a:r>
            <a:r>
              <a:rPr lang="en-US" dirty="0"/>
              <a:t>: Tumors, strictures, or adhesions.</a:t>
            </a:r>
            <a:endParaRPr lang="en-US" sz="1600" dirty="0"/>
          </a:p>
          <a:p>
            <a:pPr lvl="1"/>
            <a:r>
              <a:rPr lang="en-US" b="1" dirty="0">
                <a:solidFill>
                  <a:srgbClr val="FFFF00"/>
                </a:solidFill>
              </a:rPr>
              <a:t>Symptoms</a:t>
            </a:r>
            <a:r>
              <a:rPr lang="en-US" dirty="0"/>
              <a:t>: Abdominal pain, vomiting, and absence of bowel movements.</a:t>
            </a:r>
            <a:endParaRPr lang="en-US" sz="1600" dirty="0"/>
          </a:p>
          <a:p>
            <a:pPr lvl="1"/>
            <a:r>
              <a:rPr lang="en-US" b="1" dirty="0">
                <a:solidFill>
                  <a:srgbClr val="FFFF00"/>
                </a:solidFill>
              </a:rPr>
              <a:t>Surgical</a:t>
            </a:r>
            <a:r>
              <a:rPr lang="en-US" b="1" dirty="0"/>
              <a:t> </a:t>
            </a:r>
            <a:r>
              <a:rPr lang="en-US" b="1" dirty="0">
                <a:solidFill>
                  <a:srgbClr val="FFFF00"/>
                </a:solidFill>
              </a:rPr>
              <a:t>Approach</a:t>
            </a:r>
            <a:r>
              <a:rPr lang="en-US" dirty="0"/>
              <a:t>: Relief of obstruction via resection or stoma creation.</a:t>
            </a:r>
            <a:endParaRPr lang="en-US" sz="1600" dirty="0"/>
          </a:p>
          <a:p>
            <a:pPr lvl="1"/>
            <a:endParaRPr lang="en-US" sz="1600" dirty="0"/>
          </a:p>
          <a:p>
            <a:endParaRPr lang="en-US" dirty="0"/>
          </a:p>
        </p:txBody>
      </p:sp>
      <p:sp>
        <p:nvSpPr>
          <p:cNvPr id="4" name="Rectangle 3"/>
          <p:cNvSpPr/>
          <p:nvPr/>
        </p:nvSpPr>
        <p:spPr>
          <a:xfrm>
            <a:off x="157200" y="6093296"/>
            <a:ext cx="8879296" cy="646331"/>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 will talk about it in details later</a:t>
            </a:r>
          </a:p>
        </p:txBody>
      </p:sp>
    </p:spTree>
    <p:extLst>
      <p:ext uri="{BB962C8B-B14F-4D97-AF65-F5344CB8AC3E}">
        <p14:creationId xmlns:p14="http://schemas.microsoft.com/office/powerpoint/2010/main" val="280839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FF0000"/>
                </a:solidFill>
              </a:rPr>
              <a:t>ANATOMY OF THE SMALL </a:t>
            </a:r>
            <a:br>
              <a:rPr lang="en-US" b="1" dirty="0">
                <a:solidFill>
                  <a:srgbClr val="FF0000"/>
                </a:solidFill>
              </a:rPr>
            </a:br>
            <a:r>
              <a:rPr lang="en-US" b="1" dirty="0">
                <a:solidFill>
                  <a:srgbClr val="FF0000"/>
                </a:solidFill>
              </a:rPr>
              <a:t>INTESTINE</a:t>
            </a:r>
            <a:endParaRPr lang="ar-IQ" b="1" dirty="0">
              <a:solidFill>
                <a:srgbClr val="FF0000"/>
              </a:solidFill>
            </a:endParaRPr>
          </a:p>
        </p:txBody>
      </p:sp>
      <p:sp>
        <p:nvSpPr>
          <p:cNvPr id="3" name="عنصر نائب للمحتوى 2"/>
          <p:cNvSpPr>
            <a:spLocks noGrp="1"/>
          </p:cNvSpPr>
          <p:nvPr>
            <p:ph idx="1"/>
          </p:nvPr>
        </p:nvSpPr>
        <p:spPr>
          <a:xfrm>
            <a:off x="827700" y="1916832"/>
            <a:ext cx="7776748" cy="4331575"/>
          </a:xfrm>
        </p:spPr>
        <p:txBody>
          <a:bodyPr>
            <a:normAutofit/>
          </a:bodyPr>
          <a:lstStyle/>
          <a:p>
            <a:pPr algn="l" rtl="0"/>
            <a:r>
              <a:rPr lang="en-US" dirty="0"/>
              <a:t>The length of the small bowel varies from 3 to 8.5 m between the </a:t>
            </a:r>
            <a:r>
              <a:rPr lang="en-US" dirty="0" err="1"/>
              <a:t>duodenojejunal</a:t>
            </a:r>
            <a:r>
              <a:rPr lang="en-US" dirty="0"/>
              <a:t> (DJ) flexure to the </a:t>
            </a:r>
            <a:r>
              <a:rPr lang="en-US" dirty="0" err="1"/>
              <a:t>ileocaecal</a:t>
            </a:r>
            <a:r>
              <a:rPr lang="en-US" dirty="0"/>
              <a:t> valve.</a:t>
            </a:r>
          </a:p>
          <a:p>
            <a:pPr algn="l" rtl="0"/>
            <a:r>
              <a:rPr lang="en-US" dirty="0"/>
              <a:t>It is difficult to establish the length of the small intestine, and estimates at surgery, at postmortem and during radiological investigations may vary widely, even in the same individual. </a:t>
            </a:r>
          </a:p>
          <a:p>
            <a:pPr algn="l" rtl="0"/>
            <a:r>
              <a:rPr lang="en-US" dirty="0"/>
              <a:t>In addition, there is considerable inter-individual variability and the small intestine has been said to be longer in men.</a:t>
            </a:r>
            <a:endParaRPr lang="ar-IQ" dirty="0"/>
          </a:p>
        </p:txBody>
      </p:sp>
    </p:spTree>
    <p:extLst>
      <p:ext uri="{BB962C8B-B14F-4D97-AF65-F5344CB8AC3E}">
        <p14:creationId xmlns:p14="http://schemas.microsoft.com/office/powerpoint/2010/main" val="138440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208912" cy="5699726"/>
          </a:xfrm>
        </p:spPr>
        <p:txBody>
          <a:bodyPr>
            <a:normAutofit/>
          </a:bodyPr>
          <a:lstStyle/>
          <a:p>
            <a:r>
              <a:rPr lang="en-US" sz="2400" b="1" dirty="0">
                <a:solidFill>
                  <a:srgbClr val="FF0000"/>
                </a:solidFill>
              </a:rPr>
              <a:t>Ulcerative Colitis (UC)</a:t>
            </a:r>
            <a:r>
              <a:rPr lang="en-US" sz="2400" dirty="0"/>
              <a:t> is a chronic inflammatory bowel disease (IBD) that primarily affects the colon and rectum. It causes inflammation and ulcers in the lining of the large intestine, leading to symptoms such as abdominal pain, diarrhea (often with blood or mucus), weight loss, and fatigue. UC typically follows a relapsing-remitting course, with periods of flare-ups and remission. The exact cause is unknown, but it involves an abnormal immune response, genetic predisposition, and environmental factors. Treatment focuses on reducing inflammation, managing symptoms, and preventing complications, often through medications, lifestyle changes, or, in severe cases, surgery</a:t>
            </a:r>
          </a:p>
        </p:txBody>
      </p:sp>
    </p:spTree>
    <p:extLst>
      <p:ext uri="{BB962C8B-B14F-4D97-AF65-F5344CB8AC3E}">
        <p14:creationId xmlns:p14="http://schemas.microsoft.com/office/powerpoint/2010/main" val="267826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543674" cy="1400530"/>
          </a:xfrm>
        </p:spPr>
        <p:txBody>
          <a:bodyPr/>
          <a:lstStyle/>
          <a:p>
            <a:r>
              <a:rPr lang="en-US" sz="3600" b="1" dirty="0">
                <a:solidFill>
                  <a:srgbClr val="FF0000"/>
                </a:solidFill>
              </a:rPr>
              <a:t>Tumors of the Large Intestine</a:t>
            </a:r>
            <a:endParaRPr lang="en-US" sz="3600" dirty="0">
              <a:solidFill>
                <a:srgbClr val="FF0000"/>
              </a:solidFill>
            </a:endParaRPr>
          </a:p>
        </p:txBody>
      </p:sp>
      <p:sp>
        <p:nvSpPr>
          <p:cNvPr id="3" name="Content Placeholder 2"/>
          <p:cNvSpPr>
            <a:spLocks noGrp="1"/>
          </p:cNvSpPr>
          <p:nvPr>
            <p:ph idx="1"/>
          </p:nvPr>
        </p:nvSpPr>
        <p:spPr>
          <a:xfrm>
            <a:off x="484710" y="1340769"/>
            <a:ext cx="8263754" cy="4907638"/>
          </a:xfrm>
        </p:spPr>
        <p:txBody>
          <a:bodyPr>
            <a:noAutofit/>
          </a:bodyPr>
          <a:lstStyle/>
          <a:p>
            <a:r>
              <a:rPr lang="en-US" sz="1800" b="1" dirty="0">
                <a:solidFill>
                  <a:srgbClr val="FFFF00"/>
                </a:solidFill>
              </a:rPr>
              <a:t>A. Benign Tumors</a:t>
            </a:r>
            <a:endParaRPr lang="en-US" sz="1600" dirty="0">
              <a:solidFill>
                <a:srgbClr val="FFFF00"/>
              </a:solidFill>
            </a:endParaRPr>
          </a:p>
          <a:p>
            <a:pPr lvl="2"/>
            <a:r>
              <a:rPr lang="en-US" sz="1400" b="1" dirty="0"/>
              <a:t>Adenomas</a:t>
            </a:r>
            <a:r>
              <a:rPr lang="en-US" sz="1400" dirty="0"/>
              <a:t>: Precancerous polyps that can develop into malignancies.</a:t>
            </a:r>
            <a:endParaRPr lang="en-US" sz="1200" dirty="0"/>
          </a:p>
          <a:p>
            <a:pPr lvl="2"/>
            <a:r>
              <a:rPr lang="en-US" sz="1400" b="1" dirty="0"/>
              <a:t>Lipomas</a:t>
            </a:r>
            <a:r>
              <a:rPr lang="en-US" sz="1400" dirty="0"/>
              <a:t>: Fatty tumors that are usually asymptomatic.</a:t>
            </a:r>
            <a:endParaRPr lang="en-US" sz="1200" dirty="0"/>
          </a:p>
          <a:p>
            <a:r>
              <a:rPr lang="en-US" sz="1800" b="1" dirty="0">
                <a:solidFill>
                  <a:srgbClr val="FFFF00"/>
                </a:solidFill>
              </a:rPr>
              <a:t>B. Malignant Tumors</a:t>
            </a:r>
          </a:p>
          <a:p>
            <a:pPr lvl="1"/>
            <a:r>
              <a:rPr lang="en-US" sz="1600" b="1" dirty="0"/>
              <a:t>Colorectal Cancer</a:t>
            </a:r>
            <a:r>
              <a:rPr lang="en-US" sz="1600" dirty="0"/>
              <a:t>:</a:t>
            </a:r>
            <a:endParaRPr lang="en-US" sz="1400" dirty="0"/>
          </a:p>
          <a:p>
            <a:pPr lvl="2"/>
            <a:r>
              <a:rPr lang="en-US" sz="1400" b="1" dirty="0"/>
              <a:t>Epidemiology</a:t>
            </a:r>
            <a:r>
              <a:rPr lang="en-US" sz="1400" dirty="0"/>
              <a:t>: One of the most common cancers worldwide.</a:t>
            </a:r>
          </a:p>
          <a:p>
            <a:pPr lvl="2"/>
            <a:r>
              <a:rPr lang="en-US" sz="1400" b="1" dirty="0"/>
              <a:t>Risk Factors</a:t>
            </a:r>
            <a:r>
              <a:rPr lang="en-US" sz="1400" dirty="0"/>
              <a:t>: Family history, inflammatory bowel disease, diet, smoking.</a:t>
            </a:r>
          </a:p>
          <a:p>
            <a:pPr lvl="2"/>
            <a:r>
              <a:rPr lang="en-US" sz="1400" b="1" dirty="0"/>
              <a:t>Symptoms</a:t>
            </a:r>
            <a:r>
              <a:rPr lang="en-US" sz="1400" dirty="0"/>
              <a:t>: Rectal bleeding, change in bowel habits, anemia, weight loss.</a:t>
            </a:r>
          </a:p>
          <a:p>
            <a:pPr lvl="2"/>
            <a:r>
              <a:rPr lang="en-US" sz="1400" b="1" dirty="0"/>
              <a:t>Diagnosis</a:t>
            </a:r>
            <a:r>
              <a:rPr lang="en-US" sz="1400" dirty="0"/>
              <a:t>:</a:t>
            </a:r>
          </a:p>
          <a:p>
            <a:pPr lvl="3"/>
            <a:r>
              <a:rPr lang="en-US" dirty="0"/>
              <a:t>Colonoscopy with biopsy.</a:t>
            </a:r>
            <a:endParaRPr lang="en-US" sz="1200" dirty="0"/>
          </a:p>
          <a:p>
            <a:pPr lvl="3"/>
            <a:r>
              <a:rPr lang="en-US" dirty="0"/>
              <a:t>Imaging: CT scan, MRI, or PET scan for staging.</a:t>
            </a:r>
            <a:endParaRPr lang="en-US" sz="1200" dirty="0"/>
          </a:p>
          <a:p>
            <a:pPr lvl="2"/>
            <a:r>
              <a:rPr lang="en-US" sz="1400" b="1" dirty="0"/>
              <a:t>Treatment</a:t>
            </a:r>
            <a:r>
              <a:rPr lang="en-US" sz="1400" dirty="0"/>
              <a:t>:</a:t>
            </a:r>
          </a:p>
          <a:p>
            <a:pPr lvl="3"/>
            <a:r>
              <a:rPr lang="en-US" dirty="0"/>
              <a:t>Surgical resection with lymphadenectomy.</a:t>
            </a:r>
            <a:endParaRPr lang="en-US" sz="1200" dirty="0"/>
          </a:p>
          <a:p>
            <a:pPr lvl="3"/>
            <a:r>
              <a:rPr lang="en-US" dirty="0"/>
              <a:t>Adjuvant chemotherapy or radiotherapy depending on stage.</a:t>
            </a:r>
            <a:endParaRPr lang="en-US" sz="1200" dirty="0"/>
          </a:p>
          <a:p>
            <a:pPr lvl="1"/>
            <a:endParaRPr lang="en-US" sz="1600" dirty="0"/>
          </a:p>
        </p:txBody>
      </p:sp>
    </p:spTree>
    <p:extLst>
      <p:ext uri="{BB962C8B-B14F-4D97-AF65-F5344CB8AC3E}">
        <p14:creationId xmlns:p14="http://schemas.microsoft.com/office/powerpoint/2010/main" val="41335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COLOSTOMIES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95536" y="1179758"/>
            <a:ext cx="6711654" cy="4195481"/>
          </a:xfrm>
        </p:spPr>
        <p:txBody>
          <a:bodyPr/>
          <a:lstStyle/>
          <a:p>
            <a:r>
              <a:rPr lang="en-US" dirty="0"/>
              <a:t>A colostomy (or ileostomy) stoma is a planned opening made in the colon (or small intestine) to divert feces and flatus to the abdominal wall where they can be collected in an external appliance.</a:t>
            </a:r>
          </a:p>
        </p:txBody>
      </p:sp>
      <p:pic>
        <p:nvPicPr>
          <p:cNvPr id="4" name="Picture 3"/>
          <p:cNvPicPr>
            <a:picLocks noChangeAspect="1"/>
          </p:cNvPicPr>
          <p:nvPr/>
        </p:nvPicPr>
        <p:blipFill>
          <a:blip r:embed="rId2"/>
          <a:stretch>
            <a:fillRect/>
          </a:stretch>
        </p:blipFill>
        <p:spPr>
          <a:xfrm>
            <a:off x="1331640" y="2924944"/>
            <a:ext cx="6882777" cy="3806339"/>
          </a:xfrm>
          <a:prstGeom prst="rect">
            <a:avLst/>
          </a:prstGeom>
        </p:spPr>
      </p:pic>
    </p:spTree>
    <p:extLst>
      <p:ext uri="{BB962C8B-B14F-4D97-AF65-F5344CB8AC3E}">
        <p14:creationId xmlns:p14="http://schemas.microsoft.com/office/powerpoint/2010/main" val="216432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92888" cy="5544616"/>
          </a:xfrm>
        </p:spPr>
        <p:txBody>
          <a:bodyPr>
            <a:normAutofit/>
          </a:bodyPr>
          <a:lstStyle/>
          <a:p>
            <a:r>
              <a:rPr lang="en-US" sz="2400" b="1" dirty="0">
                <a:solidFill>
                  <a:srgbClr val="FF0000"/>
                </a:solidFill>
              </a:rPr>
              <a:t>Stomas</a:t>
            </a:r>
            <a:endParaRPr lang="en-US" sz="2400" dirty="0">
              <a:solidFill>
                <a:srgbClr val="FF0000"/>
              </a:solidFill>
            </a:endParaRPr>
          </a:p>
          <a:p>
            <a:pPr marL="857256" lvl="1" indent="-457200">
              <a:buFont typeface="+mj-lt"/>
              <a:buAutoNum type="arabicPeriod"/>
            </a:pPr>
            <a:r>
              <a:rPr lang="en-US" sz="2400" dirty="0"/>
              <a:t>May be colostomy or ileostomy.</a:t>
            </a:r>
          </a:p>
          <a:p>
            <a:pPr marL="857256" lvl="1" indent="-457200">
              <a:buFont typeface="+mj-lt"/>
              <a:buAutoNum type="arabicPeriod"/>
            </a:pPr>
            <a:r>
              <a:rPr lang="en-US" sz="2400" dirty="0"/>
              <a:t>May be temporary or permanent.</a:t>
            </a:r>
          </a:p>
          <a:p>
            <a:pPr marL="857256" lvl="1" indent="-457200">
              <a:buFont typeface="+mj-lt"/>
              <a:buAutoNum type="arabicPeriod"/>
            </a:pPr>
            <a:r>
              <a:rPr lang="en-US" sz="2400" dirty="0"/>
              <a:t>An ileostomy is spouted; a colostomy is flush.</a:t>
            </a:r>
          </a:p>
          <a:p>
            <a:pPr marL="857256" lvl="1" indent="-457200">
              <a:buFont typeface="+mj-lt"/>
              <a:buAutoNum type="arabicPeriod"/>
            </a:pPr>
            <a:r>
              <a:rPr lang="en-US" sz="2400" dirty="0"/>
              <a:t>Ileostomy effluent is usually liquid whereas colostomy effluent is usually solid.</a:t>
            </a:r>
          </a:p>
          <a:p>
            <a:pPr marL="857256" lvl="1" indent="-457200">
              <a:buFont typeface="+mj-lt"/>
              <a:buAutoNum type="arabicPeriod"/>
            </a:pPr>
            <a:r>
              <a:rPr lang="en-US" sz="2400" dirty="0"/>
              <a:t>Ileostomy patients are more likely to develop fluid and electrolyte problems.</a:t>
            </a:r>
          </a:p>
          <a:p>
            <a:pPr marL="857256" lvl="1" indent="-457200">
              <a:buFont typeface="+mj-lt"/>
              <a:buAutoNum type="arabicPeriod"/>
            </a:pPr>
            <a:r>
              <a:rPr lang="en-US" sz="2400" dirty="0"/>
              <a:t>An ileostomy is usually sited in the right iliac fossa.</a:t>
            </a:r>
          </a:p>
          <a:p>
            <a:pPr marL="857256" lvl="1" indent="-457200">
              <a:buFont typeface="+mj-lt"/>
              <a:buAutoNum type="arabicPeriod"/>
            </a:pPr>
            <a:r>
              <a:rPr lang="en-US" sz="2400" dirty="0"/>
              <a:t>End-colostomy is usually sited in the left iliac fossa.</a:t>
            </a:r>
          </a:p>
          <a:p>
            <a:pPr marL="857256" lvl="1" indent="-457200">
              <a:buFont typeface="+mj-lt"/>
              <a:buAutoNum type="arabicPeriod"/>
            </a:pPr>
            <a:endParaRPr lang="en-US" sz="2400" dirty="0"/>
          </a:p>
        </p:txBody>
      </p:sp>
    </p:spTree>
    <p:extLst>
      <p:ext uri="{BB962C8B-B14F-4D97-AF65-F5344CB8AC3E}">
        <p14:creationId xmlns:p14="http://schemas.microsoft.com/office/powerpoint/2010/main" val="39071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roduction to Stoma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 y="836712"/>
            <a:ext cx="9040942" cy="504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7"/>
            <a:ext cx="7992888" cy="5555710"/>
          </a:xfrm>
        </p:spPr>
        <p:txBody>
          <a:bodyPr>
            <a:normAutofit/>
          </a:bodyPr>
          <a:lstStyle/>
          <a:p>
            <a:r>
              <a:rPr lang="en-US" sz="3200" b="1" dirty="0">
                <a:solidFill>
                  <a:srgbClr val="FF0000"/>
                </a:solidFill>
              </a:rPr>
              <a:t>Stoma complications</a:t>
            </a:r>
          </a:p>
          <a:p>
            <a:pPr marL="857256" lvl="1" indent="-457200">
              <a:buFont typeface="+mj-lt"/>
              <a:buAutoNum type="arabicPeriod"/>
            </a:pPr>
            <a:r>
              <a:rPr lang="en-US" sz="2800" b="1" dirty="0"/>
              <a:t>Skin irritation</a:t>
            </a:r>
          </a:p>
          <a:p>
            <a:pPr marL="857256" lvl="1" indent="-457200">
              <a:buFont typeface="+mj-lt"/>
              <a:buAutoNum type="arabicPeriod"/>
            </a:pPr>
            <a:r>
              <a:rPr lang="en-US" sz="2800" b="1" dirty="0"/>
              <a:t>Prolapse</a:t>
            </a:r>
          </a:p>
          <a:p>
            <a:pPr marL="857256" lvl="1" indent="-457200">
              <a:buFont typeface="+mj-lt"/>
              <a:buAutoNum type="arabicPeriod"/>
            </a:pPr>
            <a:r>
              <a:rPr lang="en-US" sz="2800" b="1" dirty="0"/>
              <a:t>Retraction</a:t>
            </a:r>
          </a:p>
          <a:p>
            <a:pPr marL="857256" lvl="1" indent="-457200">
              <a:buFont typeface="+mj-lt"/>
              <a:buAutoNum type="arabicPeriod"/>
            </a:pPr>
            <a:r>
              <a:rPr lang="en-US" sz="2800" b="1" dirty="0"/>
              <a:t>Ischemia</a:t>
            </a:r>
          </a:p>
          <a:p>
            <a:pPr marL="857256" lvl="1" indent="-457200">
              <a:buFont typeface="+mj-lt"/>
              <a:buAutoNum type="arabicPeriod"/>
            </a:pPr>
            <a:r>
              <a:rPr lang="en-US" sz="2800" b="1" dirty="0"/>
              <a:t>Stenosis</a:t>
            </a:r>
          </a:p>
          <a:p>
            <a:pPr marL="857256" lvl="1" indent="-457200">
              <a:buFont typeface="+mj-lt"/>
              <a:buAutoNum type="arabicPeriod"/>
            </a:pPr>
            <a:r>
              <a:rPr lang="en-US" sz="2800" b="1" dirty="0"/>
              <a:t>Parasternal hernia</a:t>
            </a:r>
          </a:p>
          <a:p>
            <a:pPr marL="857256" lvl="1" indent="-457200">
              <a:buFont typeface="+mj-lt"/>
              <a:buAutoNum type="arabicPeriod"/>
            </a:pPr>
            <a:r>
              <a:rPr lang="en-US" sz="2800" b="1" dirty="0"/>
              <a:t>Bleeding</a:t>
            </a:r>
          </a:p>
          <a:p>
            <a:pPr marL="857256" lvl="1" indent="-457200">
              <a:buFont typeface="+mj-lt"/>
              <a:buAutoNum type="arabicPeriod"/>
            </a:pPr>
            <a:r>
              <a:rPr lang="en-US" sz="2800" b="1" dirty="0"/>
              <a:t>Fistulation</a:t>
            </a:r>
          </a:p>
          <a:p>
            <a:endParaRPr lang="en-US" sz="3200" b="1" dirty="0"/>
          </a:p>
        </p:txBody>
      </p:sp>
    </p:spTree>
    <p:extLst>
      <p:ext uri="{BB962C8B-B14F-4D97-AF65-F5344CB8AC3E}">
        <p14:creationId xmlns:p14="http://schemas.microsoft.com/office/powerpoint/2010/main" val="57133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998034" cy="454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24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628800"/>
            <a:ext cx="8568952" cy="4608512"/>
          </a:xfrm>
        </p:spPr>
        <p:txBody>
          <a:bodyPr>
            <a:noAutofit/>
          </a:bodyPr>
          <a:lstStyle/>
          <a:p>
            <a:pPr algn="l" rtl="0"/>
            <a:r>
              <a:rPr lang="en-US" sz="3600" dirty="0"/>
              <a:t>The proximal 40% of the small intestine is referred to as the jejunum; the remainder is the ileum. </a:t>
            </a:r>
          </a:p>
          <a:p>
            <a:pPr algn="l" rtl="0"/>
            <a:r>
              <a:rPr lang="en-US" sz="3600" dirty="0"/>
              <a:t>There is no clear demarcation between jejunum and ileum, but the small bowel does change gradually in character from proximal to distal. </a:t>
            </a:r>
          </a:p>
          <a:p>
            <a:pPr algn="l" rtl="0"/>
            <a:endParaRPr lang="ar-IQ" sz="3600" dirty="0"/>
          </a:p>
        </p:txBody>
      </p:sp>
    </p:spTree>
    <p:extLst>
      <p:ext uri="{BB962C8B-B14F-4D97-AF65-F5344CB8AC3E}">
        <p14:creationId xmlns:p14="http://schemas.microsoft.com/office/powerpoint/2010/main" val="220604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37" y="116632"/>
            <a:ext cx="7046263" cy="462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جدول 3"/>
          <p:cNvGraphicFramePr>
            <a:graphicFrameLocks noGrp="1"/>
          </p:cNvGraphicFramePr>
          <p:nvPr>
            <p:extLst>
              <p:ext uri="{D42A27DB-BD31-4B8C-83A1-F6EECF244321}">
                <p14:modId xmlns:p14="http://schemas.microsoft.com/office/powerpoint/2010/main" val="1086623614"/>
              </p:ext>
            </p:extLst>
          </p:nvPr>
        </p:nvGraphicFramePr>
        <p:xfrm>
          <a:off x="323392" y="4737179"/>
          <a:ext cx="8497080" cy="2092221"/>
        </p:xfrm>
        <a:graphic>
          <a:graphicData uri="http://schemas.openxmlformats.org/drawingml/2006/table">
            <a:tbl>
              <a:tblPr rtl="1" firstRow="1" bandRow="1">
                <a:tableStyleId>{5C22544A-7EE6-4342-B048-85BDC9FD1C3A}</a:tableStyleId>
              </a:tblPr>
              <a:tblGrid>
                <a:gridCol w="4248540">
                  <a:extLst>
                    <a:ext uri="{9D8B030D-6E8A-4147-A177-3AD203B41FA5}">
                      <a16:colId xmlns:a16="http://schemas.microsoft.com/office/drawing/2014/main" val="20000"/>
                    </a:ext>
                  </a:extLst>
                </a:gridCol>
                <a:gridCol w="4248540">
                  <a:extLst>
                    <a:ext uri="{9D8B030D-6E8A-4147-A177-3AD203B41FA5}">
                      <a16:colId xmlns:a16="http://schemas.microsoft.com/office/drawing/2014/main" val="20001"/>
                    </a:ext>
                  </a:extLst>
                </a:gridCol>
              </a:tblGrid>
              <a:tr h="629181">
                <a:tc>
                  <a:txBody>
                    <a:bodyPr/>
                    <a:lstStyle/>
                    <a:p>
                      <a:pPr algn="ctr" rtl="1"/>
                      <a:r>
                        <a:rPr lang="en-US" dirty="0"/>
                        <a:t>the ileum </a:t>
                      </a:r>
                      <a:endParaRPr lang="ar-IQ" dirty="0"/>
                    </a:p>
                  </a:txBody>
                  <a:tcPr/>
                </a:tc>
                <a:tc>
                  <a:txBody>
                    <a:bodyPr/>
                    <a:lstStyle/>
                    <a:p>
                      <a:pPr algn="ctr" rtl="1"/>
                      <a:r>
                        <a:rPr lang="en-US" dirty="0"/>
                        <a:t>The jejunum </a:t>
                      </a:r>
                      <a:endParaRPr lang="ar-IQ" dirty="0"/>
                    </a:p>
                  </a:txBody>
                  <a:tcPr/>
                </a:tc>
                <a:extLst>
                  <a:ext uri="{0D108BD9-81ED-4DB2-BD59-A6C34878D82A}">
                    <a16:rowId xmlns:a16="http://schemas.microsoft.com/office/drawing/2014/main" val="10000"/>
                  </a:ext>
                </a:extLst>
              </a:tr>
              <a:tr h="1187043">
                <a:tc>
                  <a:txBody>
                    <a:bodyPr/>
                    <a:lstStyle/>
                    <a:p>
                      <a:pPr marL="342900" indent="-342900" algn="l" rtl="0">
                        <a:buFont typeface="+mj-lt"/>
                        <a:buAutoNum type="arabicPeriod"/>
                      </a:pPr>
                      <a:r>
                        <a:rPr lang="en-US" dirty="0"/>
                        <a:t>has a thicker, more fatty mesentery.</a:t>
                      </a:r>
                    </a:p>
                    <a:p>
                      <a:pPr marL="342900" indent="-342900" algn="l" rtl="0">
                        <a:buFont typeface="+mj-lt"/>
                        <a:buAutoNum type="arabicPeriod"/>
                      </a:pPr>
                      <a:r>
                        <a:rPr lang="en-US" dirty="0"/>
                        <a:t>more complex arterial arcades.</a:t>
                      </a:r>
                    </a:p>
                    <a:p>
                      <a:pPr marL="342900" indent="-342900" algn="l" rtl="0">
                        <a:buFont typeface="+mj-lt"/>
                        <a:buAutoNum type="arabicPeriod"/>
                      </a:pPr>
                      <a:r>
                        <a:rPr lang="en-US" dirty="0"/>
                        <a:t>contains larger aggregates of lymph nodes (Peyer’s patches).</a:t>
                      </a:r>
                      <a:endParaRPr lang="ar-IQ" dirty="0"/>
                    </a:p>
                  </a:txBody>
                  <a:tcPr/>
                </a:tc>
                <a:tc>
                  <a:txBody>
                    <a:bodyPr/>
                    <a:lstStyle/>
                    <a:p>
                      <a:pPr marL="342900" indent="-342900" algn="l" rtl="0">
                        <a:buFont typeface="+mj-lt"/>
                        <a:buAutoNum type="arabicPeriod"/>
                      </a:pPr>
                      <a:r>
                        <a:rPr lang="en-US" dirty="0"/>
                        <a:t>a wider diameter.</a:t>
                      </a:r>
                    </a:p>
                    <a:p>
                      <a:pPr marL="342900" indent="-342900" algn="l" rtl="0">
                        <a:buFont typeface="+mj-lt"/>
                        <a:buAutoNum type="arabicPeriod"/>
                      </a:pPr>
                      <a:r>
                        <a:rPr lang="en-US" dirty="0"/>
                        <a:t>a thicker wall.</a:t>
                      </a:r>
                    </a:p>
                    <a:p>
                      <a:pPr marL="342900" indent="-342900" algn="l" rtl="0">
                        <a:buFont typeface="+mj-lt"/>
                        <a:buAutoNum type="arabicPeriod"/>
                      </a:pPr>
                      <a:r>
                        <a:rPr lang="en-US" dirty="0"/>
                        <a:t>more prominent mucosal folds (</a:t>
                      </a:r>
                      <a:r>
                        <a:rPr lang="en-US" dirty="0" err="1"/>
                        <a:t>valvulae</a:t>
                      </a:r>
                      <a:r>
                        <a:rPr lang="en-US" dirty="0"/>
                        <a:t> </a:t>
                      </a:r>
                      <a:r>
                        <a:rPr lang="en-US" dirty="0" err="1"/>
                        <a:t>conniventes</a:t>
                      </a:r>
                      <a:r>
                        <a:rPr lang="en-US" dirty="0"/>
                        <a:t>).</a:t>
                      </a:r>
                      <a:endParaRPr lang="ar-IQ"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752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4710" y="452718"/>
            <a:ext cx="7543674" cy="1400530"/>
          </a:xfrm>
        </p:spPr>
        <p:txBody>
          <a:bodyPr>
            <a:noAutofit/>
          </a:bodyPr>
          <a:lstStyle/>
          <a:p>
            <a:r>
              <a:rPr lang="en-US" sz="3600" b="1" dirty="0">
                <a:solidFill>
                  <a:srgbClr val="FF0000"/>
                </a:solidFill>
              </a:rPr>
              <a:t>INFLAMMATORY BOWEL DISEASE</a:t>
            </a:r>
            <a:br>
              <a:rPr lang="en-US" sz="3600" dirty="0"/>
            </a:br>
            <a:r>
              <a:rPr lang="en-US" sz="3200" dirty="0"/>
              <a:t>Crohn’s disease (regional enteritis)</a:t>
            </a:r>
            <a:endParaRPr lang="ar-IQ" sz="3600" dirty="0"/>
          </a:p>
        </p:txBody>
      </p:sp>
      <p:sp>
        <p:nvSpPr>
          <p:cNvPr id="3" name="عنصر نائب للمحتوى 2"/>
          <p:cNvSpPr>
            <a:spLocks noGrp="1"/>
          </p:cNvSpPr>
          <p:nvPr>
            <p:ph idx="1"/>
          </p:nvPr>
        </p:nvSpPr>
        <p:spPr>
          <a:xfrm>
            <a:off x="827700" y="1853249"/>
            <a:ext cx="7704740" cy="4395158"/>
          </a:xfrm>
        </p:spPr>
        <p:txBody>
          <a:bodyPr>
            <a:normAutofit/>
          </a:bodyPr>
          <a:lstStyle/>
          <a:p>
            <a:pPr algn="l" rtl="0"/>
            <a:r>
              <a:rPr lang="en-US" sz="2400" dirty="0"/>
              <a:t>CD is characterized by a chronic full-thickness inflammatory process that can affect any part of the gastrointestinal tract from the lips to the anal margin.</a:t>
            </a:r>
          </a:p>
          <a:p>
            <a:pPr algn="l" rtl="0"/>
            <a:r>
              <a:rPr lang="en-US" sz="2400" dirty="0"/>
              <a:t> It is slightly more common in women than in men, and is most commonly diagnosed between the ages of 25 and 40 years. There is a second peak of incidence around the age of 70 years.</a:t>
            </a:r>
          </a:p>
          <a:p>
            <a:pPr algn="l" rtl="0"/>
            <a:endParaRPr lang="en-US" sz="2400" dirty="0"/>
          </a:p>
          <a:p>
            <a:pPr algn="l" rtl="0"/>
            <a:endParaRPr lang="ar-IQ" sz="2400" dirty="0"/>
          </a:p>
        </p:txBody>
      </p:sp>
    </p:spTree>
    <p:extLst>
      <p:ext uri="{BB962C8B-B14F-4D97-AF65-F5344CB8AC3E}">
        <p14:creationId xmlns:p14="http://schemas.microsoft.com/office/powerpoint/2010/main" val="98344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Pathology</a:t>
            </a:r>
            <a:endParaRPr lang="ar-IQ" b="1" dirty="0">
              <a:solidFill>
                <a:srgbClr val="FF0000"/>
              </a:solidFill>
            </a:endParaRPr>
          </a:p>
        </p:txBody>
      </p:sp>
      <p:sp>
        <p:nvSpPr>
          <p:cNvPr id="3" name="عنصر نائب للمحتوى 2"/>
          <p:cNvSpPr>
            <a:spLocks noGrp="1"/>
          </p:cNvSpPr>
          <p:nvPr>
            <p:ph idx="1"/>
          </p:nvPr>
        </p:nvSpPr>
        <p:spPr>
          <a:xfrm>
            <a:off x="827700" y="1556793"/>
            <a:ext cx="7488716" cy="4691614"/>
          </a:xfrm>
        </p:spPr>
        <p:txBody>
          <a:bodyPr>
            <a:normAutofit/>
          </a:bodyPr>
          <a:lstStyle/>
          <a:p>
            <a:pPr algn="l" rtl="0"/>
            <a:r>
              <a:rPr lang="en-US" dirty="0"/>
              <a:t>The terminal ileum is most commonly involved (65%), either in isolation or in combination with colonic disease. </a:t>
            </a:r>
          </a:p>
          <a:p>
            <a:pPr algn="l" rtl="0"/>
            <a:r>
              <a:rPr lang="en-US" dirty="0"/>
              <a:t>The stomach and duodenum are affected in around 5%.</a:t>
            </a:r>
            <a:endParaRPr lang="ar-IQ" dirty="0"/>
          </a:p>
          <a:p>
            <a:r>
              <a:rPr lang="en-US" dirty="0"/>
              <a:t>Edema in between the ulcers gives rise to a </a:t>
            </a:r>
            <a:r>
              <a:rPr lang="en-US" b="1" dirty="0">
                <a:solidFill>
                  <a:srgbClr val="FFFF00"/>
                </a:solidFill>
              </a:rPr>
              <a:t>cobblestone</a:t>
            </a:r>
            <a:r>
              <a:rPr lang="en-US" dirty="0"/>
              <a:t> appearance of the mucosa. </a:t>
            </a:r>
            <a:endParaRPr lang="ar-IQ" dirty="0"/>
          </a:p>
          <a:p>
            <a:pPr algn="l" rtl="0"/>
            <a:endParaRPr lang="en-US" dirty="0"/>
          </a:p>
        </p:txBody>
      </p:sp>
    </p:spTree>
    <p:extLst>
      <p:ext uri="{BB962C8B-B14F-4D97-AF65-F5344CB8AC3E}">
        <p14:creationId xmlns:p14="http://schemas.microsoft.com/office/powerpoint/2010/main" val="423691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hns Disease Images – Browse 5,004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832979"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1720" y="332656"/>
            <a:ext cx="5760640" cy="369332"/>
          </a:xfrm>
          <a:prstGeom prst="rect">
            <a:avLst/>
          </a:prstGeom>
        </p:spPr>
        <p:txBody>
          <a:bodyPr wrap="square">
            <a:spAutoFit/>
          </a:bodyPr>
          <a:lstStyle/>
          <a:p>
            <a:pPr algn="l" rtl="0"/>
            <a:r>
              <a:rPr lang="en-US" b="1" dirty="0">
                <a:solidFill>
                  <a:srgbClr val="FFFF00"/>
                </a:solidFill>
              </a:rPr>
              <a:t>COBBLESTONE</a:t>
            </a:r>
            <a:r>
              <a:rPr lang="en-US" dirty="0"/>
              <a:t> APPEARANCE OF THE MUCOSA. </a:t>
            </a:r>
            <a:endParaRPr lang="ar-IQ" dirty="0"/>
          </a:p>
        </p:txBody>
      </p:sp>
    </p:spTree>
    <p:extLst>
      <p:ext uri="{BB962C8B-B14F-4D97-AF65-F5344CB8AC3E}">
        <p14:creationId xmlns:p14="http://schemas.microsoft.com/office/powerpoint/2010/main" val="133756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2676" y="1052736"/>
            <a:ext cx="8712968" cy="5544616"/>
          </a:xfrm>
        </p:spPr>
        <p:txBody>
          <a:bodyPr>
            <a:normAutofit/>
          </a:bodyPr>
          <a:lstStyle/>
          <a:p>
            <a:pPr algn="l" rtl="0"/>
            <a:r>
              <a:rPr lang="en-US" sz="2400" dirty="0"/>
              <a:t>The transmural inflammation (which is a characteristic feature of CD) may lead to segments of bowel becoming adherent to each other and to surrounding structures, inflammatory masses with mesenteric abscesses and fistulae into adjacent organs. </a:t>
            </a:r>
          </a:p>
          <a:p>
            <a:pPr algn="l" rtl="0"/>
            <a:r>
              <a:rPr lang="en-US" sz="2400" dirty="0"/>
              <a:t>CD is characteristically discontinuous, with inflamed areas separated by normal intestine, so-called ‘</a:t>
            </a:r>
            <a:r>
              <a:rPr lang="en-US" sz="2400" b="1" dirty="0">
                <a:solidFill>
                  <a:srgbClr val="FF0000"/>
                </a:solidFill>
              </a:rPr>
              <a:t>skip’ lesions.</a:t>
            </a:r>
            <a:endParaRPr lang="ar-IQ" sz="2400" b="1" dirty="0">
              <a:solidFill>
                <a:srgbClr val="FF0000"/>
              </a:solidFill>
            </a:endParaRPr>
          </a:p>
        </p:txBody>
      </p:sp>
      <p:pic>
        <p:nvPicPr>
          <p:cNvPr id="2050" name="Picture 2" descr="Inflammatory Bowel Disease – Zero To Fi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910494"/>
            <a:ext cx="3649588" cy="23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20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146</TotalTime>
  <Words>1005</Words>
  <Application>Microsoft Office PowerPoint</Application>
  <PresentationFormat>عرض على الشاشة (4:3)</PresentationFormat>
  <Paragraphs>114</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Ion</vt:lpstr>
      <vt:lpstr>The small intestine</vt:lpstr>
      <vt:lpstr>ANATOMY OF THE SMALL  INTESTINE</vt:lpstr>
      <vt:lpstr>عرض تقديمي في PowerPoint</vt:lpstr>
      <vt:lpstr>عرض تقديمي في PowerPoint</vt:lpstr>
      <vt:lpstr>عرض تقديمي في PowerPoint</vt:lpstr>
      <vt:lpstr>INFLAMMATORY BOWEL DISEASE Crohn’s disease (regional enteritis)</vt:lpstr>
      <vt:lpstr>Pathology</vt:lpstr>
      <vt:lpstr>عرض تقديمي في PowerPoint</vt:lpstr>
      <vt:lpstr>عرض تقديمي في PowerPoint</vt:lpstr>
      <vt:lpstr>Clinical features</vt:lpstr>
      <vt:lpstr>EXTRAINTESTINAL MANIFESTATIONS</vt:lpstr>
      <vt:lpstr>عرض تقديمي في PowerPoint</vt:lpstr>
      <vt:lpstr>INDICATIONS FOR SURGERY</vt:lpstr>
      <vt:lpstr>Large Intestine</vt:lpstr>
      <vt:lpstr>عرض تقديمي في PowerPoint</vt:lpstr>
      <vt:lpstr>Blood Supply and Innervation</vt:lpstr>
      <vt:lpstr>عرض تقديمي في PowerPoint</vt:lpstr>
      <vt:lpstr>Surgical Diseases of the Large Intestine</vt:lpstr>
      <vt:lpstr>عرض تقديمي في PowerPoint</vt:lpstr>
      <vt:lpstr>عرض تقديمي في PowerPoint</vt:lpstr>
      <vt:lpstr>Tumors of the Large Intestine</vt:lpstr>
      <vt:lpstr>COLOSTOMIES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small intestine</dc:title>
  <dc:creator>Dr.Hussein Safaa</dc:creator>
  <cp:lastModifiedBy>saad hussein</cp:lastModifiedBy>
  <cp:revision>22</cp:revision>
  <dcterms:created xsi:type="dcterms:W3CDTF">2023-03-05T15:05:24Z</dcterms:created>
  <dcterms:modified xsi:type="dcterms:W3CDTF">2025-02-02T20:24:53Z</dcterms:modified>
</cp:coreProperties>
</file>