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163" autoAdjust="0"/>
    <p:restoredTop sz="94660"/>
  </p:normalViewPr>
  <p:slideViewPr>
    <p:cSldViewPr snapToGrid="0">
      <p:cViewPr varScale="1">
        <p:scale>
          <a:sx n="91" d="100"/>
          <a:sy n="91" d="100"/>
        </p:scale>
        <p:origin x="69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61BBCC16-1382-4F7C-A59F-8AA960441AD5}"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B84537E-5FD1-4464-A076-811779068316}" type="slidenum">
              <a:rPr lang="en-US" smtClean="0"/>
              <a:t>‹#›</a:t>
            </a:fld>
            <a:endParaRPr lang="en-US"/>
          </a:p>
        </p:txBody>
      </p:sp>
    </p:spTree>
    <p:extLst>
      <p:ext uri="{BB962C8B-B14F-4D97-AF65-F5344CB8AC3E}">
        <p14:creationId xmlns:p14="http://schemas.microsoft.com/office/powerpoint/2010/main" val="131732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1BBCC16-1382-4F7C-A59F-8AA960441AD5}"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353844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1BBCC16-1382-4F7C-A59F-8AA960441AD5}"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892061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1BBCC16-1382-4F7C-A59F-8AA960441AD5}"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90516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a:xfrm>
            <a:off x="8593667" y="6272784"/>
            <a:ext cx="2644309" cy="365125"/>
          </a:xfrm>
        </p:spPr>
        <p:txBody>
          <a:bodyPr/>
          <a:lstStyle/>
          <a:p>
            <a:fld id="{61BBCC16-1382-4F7C-A59F-8AA960441AD5}" type="datetimeFigureOut">
              <a:rPr lang="en-US" smtClean="0"/>
              <a:t>12/2/2024</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B84537E-5FD1-4464-A076-811779068316}" type="slidenum">
              <a:rPr lang="en-US" smtClean="0"/>
              <a:t>‹#›</a:t>
            </a:fld>
            <a:endParaRPr lang="en-US"/>
          </a:p>
        </p:txBody>
      </p:sp>
    </p:spTree>
    <p:extLst>
      <p:ext uri="{BB962C8B-B14F-4D97-AF65-F5344CB8AC3E}">
        <p14:creationId xmlns:p14="http://schemas.microsoft.com/office/powerpoint/2010/main" val="3563771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61BBCC16-1382-4F7C-A59F-8AA960441AD5}"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569971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61BBCC16-1382-4F7C-A59F-8AA960441AD5}" type="datetimeFigureOut">
              <a:rPr lang="en-US" smtClean="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265733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61BBCC16-1382-4F7C-A59F-8AA960441AD5}" type="datetimeFigureOut">
              <a:rPr lang="en-US" smtClean="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120048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BCC16-1382-4F7C-A59F-8AA960441AD5}" type="datetimeFigureOut">
              <a:rPr lang="en-US" smtClean="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057082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مع تسمية توضيحية">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61BBCC16-1382-4F7C-A59F-8AA960441AD5}"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65955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61BBCC16-1382-4F7C-A59F-8AA960441AD5}" type="datetimeFigureOut">
              <a:rPr lang="en-US" smtClean="0"/>
              <a:t>12/2/2024</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8354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1BBCC16-1382-4F7C-A59F-8AA960441AD5}" type="datetimeFigureOut">
              <a:rPr lang="en-US" smtClean="0"/>
              <a:t>12/2/2024</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B84537E-5FD1-4464-A076-811779068316}" type="slidenum">
              <a:rPr lang="en-US" smtClean="0"/>
              <a:t>‹#›</a:t>
            </a:fld>
            <a:endParaRPr lang="en-US"/>
          </a:p>
        </p:txBody>
      </p:sp>
    </p:spTree>
    <p:extLst>
      <p:ext uri="{BB962C8B-B14F-4D97-AF65-F5344CB8AC3E}">
        <p14:creationId xmlns:p14="http://schemas.microsoft.com/office/powerpoint/2010/main" val="712676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92292-C389-4A8B-ADB1-1178877C1C4E}"/>
              </a:ext>
            </a:extLst>
          </p:cNvPr>
          <p:cNvSpPr>
            <a:spLocks noGrp="1"/>
          </p:cNvSpPr>
          <p:nvPr>
            <p:ph type="ctrTitle"/>
          </p:nvPr>
        </p:nvSpPr>
        <p:spPr>
          <a:xfrm>
            <a:off x="3494762" y="360928"/>
            <a:ext cx="5423770" cy="1655762"/>
          </a:xfrm>
        </p:spPr>
        <p:txBody>
          <a:bodyPr>
            <a:noAutofit/>
          </a:bodyPr>
          <a:lstStyle/>
          <a:p>
            <a:pPr marL="0" marR="0" algn="ctr">
              <a:lnSpc>
                <a:spcPct val="107000"/>
              </a:lnSpc>
              <a:spcBef>
                <a:spcPts val="0"/>
              </a:spcBef>
              <a:spcAft>
                <a:spcPts val="800"/>
              </a:spcAft>
            </a:pPr>
            <a:br>
              <a:rPr lang="en-US" sz="14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cs typeface="Arial" panose="020B0604020202020204" pitchFamily="34" charset="0"/>
              </a:rPr>
              <a:t>Al-Mustaqbal University / Nursing College</a:t>
            </a:r>
            <a:br>
              <a:rPr lang="en-US" sz="20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rPr>
              <a:t>Academic Year 2024-2025</a:t>
            </a:r>
            <a:br>
              <a:rPr lang="en-US" sz="2000" b="1" dirty="0">
                <a:latin typeface="Times New Roman" panose="02020603050405020304" pitchFamily="18" charset="0"/>
                <a:ea typeface="Calibri" panose="020F0502020204030204" pitchFamily="34" charset="0"/>
              </a:rPr>
            </a:br>
            <a:r>
              <a:rPr lang="en-US" sz="2000" b="1" dirty="0">
                <a:latin typeface="Times New Roman" panose="02020603050405020304" pitchFamily="18" charset="0"/>
                <a:ea typeface="Calibri" panose="020F0502020204030204" pitchFamily="34" charset="0"/>
              </a:rPr>
              <a:t>health promotion</a:t>
            </a:r>
            <a:br>
              <a:rPr lang="en-US" sz="2000" b="1" dirty="0">
                <a:latin typeface="Times New Roman" panose="02020603050405020304" pitchFamily="18" charset="0"/>
                <a:ea typeface="Calibri" panose="020F0502020204030204" pitchFamily="34" charset="0"/>
              </a:rPr>
            </a:br>
            <a:endParaRPr lang="en-US" sz="1400" dirty="0"/>
          </a:p>
        </p:txBody>
      </p:sp>
      <p:sp>
        <p:nvSpPr>
          <p:cNvPr id="3" name="Subtitle 2">
            <a:extLst>
              <a:ext uri="{FF2B5EF4-FFF2-40B4-BE49-F238E27FC236}">
                <a16:creationId xmlns:a16="http://schemas.microsoft.com/office/drawing/2014/main" id="{827B4D66-DFAA-4BE4-93F2-871B41B92084}"/>
              </a:ext>
            </a:extLst>
          </p:cNvPr>
          <p:cNvSpPr>
            <a:spLocks noGrp="1"/>
          </p:cNvSpPr>
          <p:nvPr>
            <p:ph type="subTitle" idx="1"/>
          </p:nvPr>
        </p:nvSpPr>
        <p:spPr>
          <a:xfrm>
            <a:off x="1524000" y="2467627"/>
            <a:ext cx="9144000" cy="2790173"/>
          </a:xfrm>
        </p:spPr>
        <p:txBody>
          <a:bodyPr>
            <a:normAutofit fontScale="85000" lnSpcReduction="20000"/>
          </a:bodyPr>
          <a:lstStyle/>
          <a:p>
            <a:pPr>
              <a:lnSpc>
                <a:spcPct val="200000"/>
              </a:lnSpc>
            </a:pPr>
            <a:r>
              <a:rPr lang="en-US" dirty="0">
                <a:latin typeface="Bahnschrift Condensed" panose="020B0502040204020203" pitchFamily="34" charset="0"/>
              </a:rPr>
              <a:t>Lecture 4</a:t>
            </a:r>
          </a:p>
          <a:p>
            <a:pPr algn="ctr">
              <a:lnSpc>
                <a:spcPct val="200000"/>
              </a:lnSpc>
            </a:pPr>
            <a:r>
              <a:rPr lang="en-US" sz="4700" dirty="0">
                <a:latin typeface="Bahnschrift Condensed" panose="020B0502040204020203" pitchFamily="34" charset="0"/>
              </a:rPr>
              <a:t>Risk Factors and Health Promotion</a:t>
            </a:r>
          </a:p>
          <a:p>
            <a:pPr>
              <a:lnSpc>
                <a:spcPct val="200000"/>
              </a:lnSpc>
            </a:pPr>
            <a:r>
              <a:rPr lang="en-US" sz="3200" dirty="0">
                <a:latin typeface="Bahnschrift Condensed" panose="020B0502040204020203" pitchFamily="34" charset="0"/>
              </a:rPr>
              <a:t>Prepared by: Dr. Ali Hussein. H.</a:t>
            </a:r>
          </a:p>
          <a:p>
            <a:endParaRPr lang="en-US" sz="3200" dirty="0">
              <a:latin typeface="Bahnschrift Condensed" panose="020B0502040204020203" pitchFamily="34" charset="0"/>
            </a:endParaRPr>
          </a:p>
        </p:txBody>
      </p:sp>
      <p:pic>
        <p:nvPicPr>
          <p:cNvPr id="5" name="صورة 2">
            <a:extLst>
              <a:ext uri="{FF2B5EF4-FFF2-40B4-BE49-F238E27FC236}">
                <a16:creationId xmlns:a16="http://schemas.microsoft.com/office/drawing/2014/main" id="{321EFF99-52EB-49E1-8366-60E6BCA4DBA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918532" y="225468"/>
            <a:ext cx="2801653" cy="2387600"/>
          </a:xfrm>
          <a:prstGeom prst="rect">
            <a:avLst/>
          </a:prstGeom>
        </p:spPr>
      </p:pic>
      <p:pic>
        <p:nvPicPr>
          <p:cNvPr id="9" name="Picture 8">
            <a:extLst>
              <a:ext uri="{FF2B5EF4-FFF2-40B4-BE49-F238E27FC236}">
                <a16:creationId xmlns:a16="http://schemas.microsoft.com/office/drawing/2014/main" id="{A4A62E0A-586F-4BF0-BC7D-B48293FC5D5D}"/>
              </a:ext>
            </a:extLst>
          </p:cNvPr>
          <p:cNvPicPr>
            <a:picLocks noChangeAspect="1"/>
          </p:cNvPicPr>
          <p:nvPr/>
        </p:nvPicPr>
        <p:blipFill>
          <a:blip r:embed="rId3"/>
          <a:stretch>
            <a:fillRect/>
          </a:stretch>
        </p:blipFill>
        <p:spPr>
          <a:xfrm>
            <a:off x="471815" y="225468"/>
            <a:ext cx="3022947" cy="2387600"/>
          </a:xfrm>
          <a:prstGeom prst="rect">
            <a:avLst/>
          </a:prstGeom>
        </p:spPr>
      </p:pic>
    </p:spTree>
    <p:extLst>
      <p:ext uri="{BB962C8B-B14F-4D97-AF65-F5344CB8AC3E}">
        <p14:creationId xmlns:p14="http://schemas.microsoft.com/office/powerpoint/2010/main" val="3014516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4397A359-3235-23CB-3DB2-7C970A137DD0}"/>
              </a:ext>
            </a:extLst>
          </p:cNvPr>
          <p:cNvSpPr>
            <a:spLocks noGrp="1"/>
          </p:cNvSpPr>
          <p:nvPr>
            <p:ph idx="1"/>
          </p:nvPr>
        </p:nvSpPr>
        <p:spPr>
          <a:xfrm>
            <a:off x="1069848" y="1241571"/>
            <a:ext cx="10058400" cy="4930629"/>
          </a:xfrm>
        </p:spPr>
        <p:txBody>
          <a:bodyPr/>
          <a:lstStyle/>
          <a:p>
            <a:pPr marL="36195" algn="just" rtl="0">
              <a:lnSpc>
                <a:spcPct val="200000"/>
              </a:lnSpc>
            </a:pPr>
            <a:r>
              <a:rPr lang="en-US" sz="2000" b="1" dirty="0">
                <a:effectLst/>
                <a:latin typeface="Calibri" panose="020F0502020204030204" pitchFamily="34" charset="0"/>
                <a:ea typeface="Times New Roman" panose="02020603050405020304" pitchFamily="18" charset="0"/>
              </a:rPr>
              <a:t> (4)Psychosocial factors :</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Psychosocial factors include the responses and behaviors that workers exhibit on the job. These behaviors come from the attitudes and values learned from their culture life experiences and worksite norms</a:t>
            </a:r>
            <a:endParaRPr lang="ar-IQ" dirty="0"/>
          </a:p>
        </p:txBody>
      </p:sp>
    </p:spTree>
    <p:extLst>
      <p:ext uri="{BB962C8B-B14F-4D97-AF65-F5344CB8AC3E}">
        <p14:creationId xmlns:p14="http://schemas.microsoft.com/office/powerpoint/2010/main" val="3833839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AFBF1335-A567-0DE1-95D3-7D15BEB54F09}"/>
              </a:ext>
            </a:extLst>
          </p:cNvPr>
          <p:cNvSpPr>
            <a:spLocks noGrp="1"/>
          </p:cNvSpPr>
          <p:nvPr>
            <p:ph idx="1"/>
          </p:nvPr>
        </p:nvSpPr>
        <p:spPr>
          <a:xfrm>
            <a:off x="1069848" y="1182848"/>
            <a:ext cx="10058400" cy="4989352"/>
          </a:xfrm>
        </p:spPr>
        <p:txBody>
          <a:bodyPr/>
          <a:lstStyle/>
          <a:p>
            <a:pPr marL="36195" algn="just" rtl="0">
              <a:lnSpc>
                <a:spcPct val="200000"/>
              </a:lnSpc>
            </a:pPr>
            <a:r>
              <a:rPr lang="en-US" sz="2000" b="1" u="sng" dirty="0">
                <a:effectLst/>
                <a:latin typeface="Calibri" panose="020F0502020204030204" pitchFamily="34" charset="0"/>
                <a:ea typeface="Times New Roman" panose="02020603050405020304" pitchFamily="18" charset="0"/>
              </a:rPr>
              <a:t>III  Socioeconomic Level</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The socioeconomic level of an individual  influences the affordability of </a:t>
            </a:r>
            <a:r>
              <a:rPr lang="en-US" sz="2000" dirty="0">
                <a:effectLst/>
                <a:highlight>
                  <a:srgbClr val="FFFF00"/>
                </a:highlight>
                <a:latin typeface="Calibri" panose="020F0502020204030204" pitchFamily="34" charset="0"/>
                <a:ea typeface="Times New Roman" panose="02020603050405020304" pitchFamily="18" charset="0"/>
              </a:rPr>
              <a:t>health care</a:t>
            </a:r>
            <a:r>
              <a:rPr lang="en-US" sz="2000" dirty="0">
                <a:effectLst/>
                <a:latin typeface="Calibri" panose="020F0502020204030204" pitchFamily="34" charset="0"/>
                <a:ea typeface="Times New Roman" panose="02020603050405020304" pitchFamily="18" charset="0"/>
              </a:rPr>
              <a:t> and </a:t>
            </a:r>
            <a:r>
              <a:rPr lang="en-US" sz="2000" dirty="0">
                <a:effectLst/>
                <a:highlight>
                  <a:srgbClr val="FFFF00"/>
                </a:highlight>
                <a:latin typeface="Calibri" panose="020F0502020204030204" pitchFamily="34" charset="0"/>
                <a:ea typeface="Times New Roman" panose="02020603050405020304" pitchFamily="18" charset="0"/>
              </a:rPr>
              <a:t>health promotion activities</a:t>
            </a:r>
            <a:r>
              <a:rPr lang="en-US" sz="2000" dirty="0">
                <a:effectLst/>
                <a:latin typeface="Calibri" panose="020F0502020204030204" pitchFamily="34"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   Persons may delay seeking treatment or information due to lack of money.</a:t>
            </a:r>
            <a:endParaRPr lang="en-US" sz="1600" dirty="0">
              <a:effectLst/>
              <a:latin typeface="Times New Roman" panose="02020603050405020304" pitchFamily="18" charset="0"/>
              <a:ea typeface="Times New Roman" panose="02020603050405020304" pitchFamily="18" charset="0"/>
            </a:endParaRPr>
          </a:p>
          <a:p>
            <a:r>
              <a:rPr lang="en-US" sz="2000" dirty="0">
                <a:effectLst/>
                <a:latin typeface="Calibri" panose="020F0502020204030204" pitchFamily="34" charset="0"/>
                <a:ea typeface="Times New Roman" panose="02020603050405020304" pitchFamily="18" charset="0"/>
              </a:rPr>
              <a:t>Nutrition and living conditions may affect the health risk of the individual    as well. </a:t>
            </a:r>
            <a:endParaRPr lang="ar-IQ" dirty="0"/>
          </a:p>
        </p:txBody>
      </p:sp>
    </p:spTree>
    <p:extLst>
      <p:ext uri="{BB962C8B-B14F-4D97-AF65-F5344CB8AC3E}">
        <p14:creationId xmlns:p14="http://schemas.microsoft.com/office/powerpoint/2010/main" val="559090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E5DB4A3F-14D3-59C1-8077-9F1CD979F883}"/>
              </a:ext>
            </a:extLst>
          </p:cNvPr>
          <p:cNvSpPr>
            <a:spLocks noGrp="1"/>
          </p:cNvSpPr>
          <p:nvPr>
            <p:ph idx="1"/>
          </p:nvPr>
        </p:nvSpPr>
        <p:spPr>
          <a:xfrm>
            <a:off x="1069848" y="1107347"/>
            <a:ext cx="10058400" cy="5064853"/>
          </a:xfrm>
        </p:spPr>
        <p:txBody>
          <a:bodyPr/>
          <a:lstStyle/>
          <a:p>
            <a:pPr marL="36195" algn="just" rtl="0">
              <a:lnSpc>
                <a:spcPct val="200000"/>
              </a:lnSpc>
            </a:pPr>
            <a:r>
              <a:rPr lang="en-US" sz="2000" b="1" u="sng" dirty="0">
                <a:effectLst/>
                <a:latin typeface="Calibri" panose="020F0502020204030204" pitchFamily="34" charset="0"/>
                <a:ea typeface="Times New Roman" panose="02020603050405020304" pitchFamily="18" charset="0"/>
              </a:rPr>
              <a:t> IV Education level </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Education  may influence the level of understanding among the public. </a:t>
            </a:r>
            <a:r>
              <a:rPr lang="en-US" sz="2000" dirty="0">
                <a:effectLst/>
                <a:highlight>
                  <a:srgbClr val="FFFF00"/>
                </a:highlight>
                <a:latin typeface="Calibri" panose="020F0502020204030204" pitchFamily="34" charset="0"/>
                <a:ea typeface="Times New Roman" panose="02020603050405020304" pitchFamily="18" charset="0"/>
              </a:rPr>
              <a:t>Laypersons</a:t>
            </a:r>
            <a:r>
              <a:rPr lang="en-US" sz="2000" dirty="0">
                <a:effectLst/>
                <a:latin typeface="Calibri" panose="020F0502020204030204" pitchFamily="34" charset="0"/>
                <a:ea typeface="Times New Roman" panose="02020603050405020304" pitchFamily="18" charset="0"/>
              </a:rPr>
              <a:t> do not have the knowledge base     to know what causes of a disease, or how     to prevent the development of the disease. Public education and offerings of health information provide a beginning knowledge     level and will promote further learning.</a:t>
            </a:r>
            <a:endParaRPr lang="en-US" sz="1600"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3098326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4C4FE4E3-098F-1774-B3E9-5882C9FD4145}"/>
              </a:ext>
            </a:extLst>
          </p:cNvPr>
          <p:cNvSpPr>
            <a:spLocks noGrp="1"/>
          </p:cNvSpPr>
          <p:nvPr>
            <p:ph idx="1"/>
          </p:nvPr>
        </p:nvSpPr>
        <p:spPr>
          <a:xfrm>
            <a:off x="1069848" y="1224793"/>
            <a:ext cx="10058400" cy="4947407"/>
          </a:xfrm>
        </p:spPr>
        <p:txBody>
          <a:bodyPr/>
          <a:lstStyle/>
          <a:p>
            <a:pPr marL="36195" algn="just" rtl="0">
              <a:lnSpc>
                <a:spcPct val="200000"/>
              </a:lnSpc>
            </a:pPr>
            <a:r>
              <a:rPr lang="en-US" sz="2000" dirty="0">
                <a:effectLst/>
                <a:latin typeface="Calibri" panose="020F0502020204030204" pitchFamily="34" charset="0"/>
                <a:ea typeface="Times New Roman" panose="02020603050405020304" pitchFamily="18" charset="0"/>
              </a:rPr>
              <a:t>Education must be simple, clear, and understandable. health seeking behavior is critical to implementing health promotion(e.g. no believe in vaccine).</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Health-seeking behavior is more readily taught through education.</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Nurses must speak at the educational level of their clients, communicating the message in simple terms.</a:t>
            </a:r>
            <a:endParaRPr lang="en-US" sz="1600"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2812858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204DA42E-5649-EB61-C73E-C3AE99D611C1}"/>
              </a:ext>
            </a:extLst>
          </p:cNvPr>
          <p:cNvSpPr>
            <a:spLocks noGrp="1"/>
          </p:cNvSpPr>
          <p:nvPr>
            <p:ph idx="1"/>
          </p:nvPr>
        </p:nvSpPr>
        <p:spPr>
          <a:xfrm>
            <a:off x="1069848" y="1015068"/>
            <a:ext cx="10058400" cy="5157132"/>
          </a:xfrm>
        </p:spPr>
        <p:txBody>
          <a:bodyPr/>
          <a:lstStyle/>
          <a:p>
            <a:pPr marL="36195" algn="just" rtl="0">
              <a:lnSpc>
                <a:spcPct val="200000"/>
              </a:lnSpc>
            </a:pPr>
            <a:r>
              <a:rPr lang="en-US" sz="2000" dirty="0">
                <a:effectLst/>
                <a:latin typeface="Calibri" panose="020F0502020204030204" pitchFamily="34" charset="0"/>
                <a:ea typeface="Times New Roman" panose="02020603050405020304" pitchFamily="18" charset="0"/>
              </a:rPr>
              <a:t>Nurses must know the audience and recognize its needs. Media presentation is an excellent means of disseminating information.</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Nurses should network with other health professionals to enhance public knowledge of health &amp; wellness.</a:t>
            </a:r>
            <a:endParaRPr lang="en-US" sz="1600"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494823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622ED7F7-7569-A5C5-1D0F-E645AC7BDB2B}"/>
              </a:ext>
            </a:extLst>
          </p:cNvPr>
          <p:cNvSpPr>
            <a:spLocks noGrp="1"/>
          </p:cNvSpPr>
          <p:nvPr>
            <p:ph idx="1"/>
          </p:nvPr>
        </p:nvSpPr>
        <p:spPr>
          <a:xfrm>
            <a:off x="1069848" y="1015068"/>
            <a:ext cx="10058400" cy="5157132"/>
          </a:xfrm>
        </p:spPr>
        <p:txBody>
          <a:bodyPr>
            <a:normAutofit/>
          </a:bodyPr>
          <a:lstStyle/>
          <a:p>
            <a:pPr marL="36195" algn="just" rtl="0">
              <a:lnSpc>
                <a:spcPct val="200000"/>
              </a:lnSpc>
            </a:pPr>
            <a:r>
              <a:rPr lang="en-US" sz="2000" b="1" u="sng" dirty="0">
                <a:effectLst/>
                <a:latin typeface="Calibri" panose="020F0502020204030204" pitchFamily="34" charset="0"/>
                <a:ea typeface="Times New Roman" panose="02020603050405020304" pitchFamily="18" charset="0"/>
              </a:rPr>
              <a:t>V Gender</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Individuals are susceptible to gender-specific health alterations. </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Males develop testicular cancer and females uterine/ovarian cancer due to genetic composition.</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Women have a higher incidence of </a:t>
            </a:r>
            <a:r>
              <a:rPr lang="en-US" sz="2000" dirty="0">
                <a:effectLst/>
                <a:highlight>
                  <a:srgbClr val="FFFF00"/>
                </a:highlight>
                <a:latin typeface="Calibri" panose="020F0502020204030204" pitchFamily="34" charset="0"/>
                <a:ea typeface="Times New Roman" panose="02020603050405020304" pitchFamily="18" charset="0"/>
              </a:rPr>
              <a:t>breast cancer</a:t>
            </a:r>
            <a:r>
              <a:rPr lang="en-US" sz="2000" dirty="0">
                <a:effectLst/>
                <a:latin typeface="Calibri" panose="020F0502020204030204" pitchFamily="34" charset="0"/>
                <a:ea typeface="Times New Roman" panose="02020603050405020304" pitchFamily="18" charset="0"/>
              </a:rPr>
              <a:t>. Men develop </a:t>
            </a:r>
            <a:r>
              <a:rPr lang="en-US" sz="2000" dirty="0">
                <a:effectLst/>
                <a:highlight>
                  <a:srgbClr val="FFFF00"/>
                </a:highlight>
                <a:latin typeface="Calibri" panose="020F0502020204030204" pitchFamily="34" charset="0"/>
                <a:ea typeface="Times New Roman" panose="02020603050405020304" pitchFamily="18" charset="0"/>
              </a:rPr>
              <a:t>cancer of the head and neck</a:t>
            </a:r>
            <a:r>
              <a:rPr lang="en-US" sz="2000" dirty="0">
                <a:effectLst/>
                <a:latin typeface="Calibri" panose="020F0502020204030204" pitchFamily="34" charset="0"/>
                <a:ea typeface="Times New Roman" panose="02020603050405020304" pitchFamily="18" charset="0"/>
              </a:rPr>
              <a:t> more often than women. Men experience </a:t>
            </a:r>
            <a:r>
              <a:rPr lang="en-US" sz="2000" dirty="0">
                <a:effectLst/>
                <a:highlight>
                  <a:srgbClr val="FFFF00"/>
                </a:highlight>
                <a:latin typeface="Calibri" panose="020F0502020204030204" pitchFamily="34" charset="0"/>
                <a:ea typeface="Times New Roman" panose="02020603050405020304" pitchFamily="18" charset="0"/>
              </a:rPr>
              <a:t>high BP</a:t>
            </a:r>
            <a:r>
              <a:rPr lang="en-US" sz="2000" dirty="0">
                <a:effectLst/>
                <a:latin typeface="Calibri" panose="020F0502020204030204" pitchFamily="34" charset="0"/>
                <a:ea typeface="Times New Roman" panose="02020603050405020304" pitchFamily="18" charset="0"/>
              </a:rPr>
              <a:t> and are diagnosed with </a:t>
            </a:r>
            <a:r>
              <a:rPr lang="en-US" sz="2000" dirty="0">
                <a:effectLst/>
                <a:highlight>
                  <a:srgbClr val="FFFF00"/>
                </a:highlight>
                <a:latin typeface="Calibri" panose="020F0502020204030204" pitchFamily="34" charset="0"/>
                <a:ea typeface="Times New Roman" panose="02020603050405020304" pitchFamily="18" charset="0"/>
              </a:rPr>
              <a:t>diabetes</a:t>
            </a:r>
            <a:r>
              <a:rPr lang="en-US" sz="2000" dirty="0">
                <a:effectLst/>
                <a:latin typeface="Calibri" panose="020F0502020204030204" pitchFamily="34" charset="0"/>
                <a:ea typeface="Times New Roman" panose="02020603050405020304" pitchFamily="18" charset="0"/>
              </a:rPr>
              <a:t> more often than women.</a:t>
            </a:r>
            <a:r>
              <a:rPr lang="ar-IQ" sz="2000" dirty="0">
                <a:effectLst/>
                <a:latin typeface="Calibri" panose="020F0502020204030204" pitchFamily="34"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337871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4C68EF10-8573-880D-16E8-6548F60FBB8D}"/>
              </a:ext>
            </a:extLst>
          </p:cNvPr>
          <p:cNvSpPr>
            <a:spLocks noGrp="1"/>
          </p:cNvSpPr>
          <p:nvPr>
            <p:ph idx="1"/>
          </p:nvPr>
        </p:nvSpPr>
        <p:spPr>
          <a:xfrm>
            <a:off x="1069848" y="1006679"/>
            <a:ext cx="10058400" cy="5165521"/>
          </a:xfrm>
        </p:spPr>
        <p:txBody>
          <a:bodyPr>
            <a:normAutofit/>
          </a:bodyPr>
          <a:lstStyle/>
          <a:p>
            <a:pPr marL="36195" algn="just" rtl="0">
              <a:lnSpc>
                <a:spcPct val="200000"/>
              </a:lnSpc>
            </a:pPr>
            <a:r>
              <a:rPr lang="en-US" sz="2000" b="1" u="sng" dirty="0">
                <a:effectLst/>
                <a:latin typeface="Calibri" panose="020F0502020204030204" pitchFamily="34" charset="0"/>
                <a:ea typeface="Times New Roman" panose="02020603050405020304" pitchFamily="18" charset="0"/>
              </a:rPr>
              <a:t>VI Cultural and Spiritual Influences</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Many cultures own present beliefs regarding health, religion, and wellness. Cultural and spiritual differences must be recognized by the nurse to </a:t>
            </a:r>
            <a:r>
              <a:rPr lang="en-US" sz="2000" dirty="0" err="1">
                <a:effectLst/>
                <a:latin typeface="Calibri" panose="020F0502020204030204" pitchFamily="34" charset="0"/>
                <a:ea typeface="Times New Roman" panose="02020603050405020304" pitchFamily="18" charset="0"/>
              </a:rPr>
              <a:t>en</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hance learning and allow for the development of appropriate health prevention measures for a client.</a:t>
            </a:r>
            <a:endParaRPr lang="en-US" sz="1600" dirty="0">
              <a:effectLst/>
              <a:latin typeface="Times New Roman" panose="02020603050405020304" pitchFamily="18" charset="0"/>
              <a:ea typeface="Times New Roman" panose="02020603050405020304" pitchFamily="18" charset="0"/>
            </a:endParaRPr>
          </a:p>
          <a:p>
            <a:r>
              <a:rPr lang="en-US" sz="2000" dirty="0">
                <a:effectLst/>
                <a:latin typeface="Calibri" panose="020F0502020204030204" pitchFamily="34" charset="0"/>
                <a:ea typeface="Times New Roman" panose="02020603050405020304" pitchFamily="18" charset="0"/>
              </a:rPr>
              <a:t> E.g. some cultures. So cultural “brokering” may be required. Cultural brokering is an effective approach to community engagement.</a:t>
            </a:r>
            <a:endParaRPr lang="ar-IQ" dirty="0"/>
          </a:p>
        </p:txBody>
      </p:sp>
    </p:spTree>
    <p:extLst>
      <p:ext uri="{BB962C8B-B14F-4D97-AF65-F5344CB8AC3E}">
        <p14:creationId xmlns:p14="http://schemas.microsoft.com/office/powerpoint/2010/main" val="2825012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C1F8F4A5-A1CE-31F9-66A2-27D0AFE53165}"/>
              </a:ext>
            </a:extLst>
          </p:cNvPr>
          <p:cNvSpPr>
            <a:spLocks noGrp="1"/>
          </p:cNvSpPr>
          <p:nvPr>
            <p:ph idx="1"/>
          </p:nvPr>
        </p:nvSpPr>
        <p:spPr>
          <a:xfrm>
            <a:off x="1069848" y="989901"/>
            <a:ext cx="10058400" cy="5182299"/>
          </a:xfrm>
        </p:spPr>
        <p:txBody>
          <a:bodyPr/>
          <a:lstStyle/>
          <a:p>
            <a:pPr marL="36195" algn="just" rtl="0">
              <a:lnSpc>
                <a:spcPct val="200000"/>
              </a:lnSpc>
            </a:pPr>
            <a:r>
              <a:rPr lang="en-US" sz="2800" dirty="0">
                <a:effectLst/>
                <a:latin typeface="Calibri" panose="020F0502020204030204" pitchFamily="34" charset="0"/>
                <a:ea typeface="Times New Roman" panose="02020603050405020304" pitchFamily="18" charset="0"/>
              </a:rPr>
              <a:t>The nurse must first understand  cultural beliefs before stating reasons for intervention. Listening sessions can present opportunities to educate the client and adapt the program accordingly. </a:t>
            </a:r>
            <a:endParaRPr lang="en-US"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3625190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EC1C728B-19B4-30AB-1534-6124DDCA1A9B}"/>
              </a:ext>
            </a:extLst>
          </p:cNvPr>
          <p:cNvSpPr>
            <a:spLocks noGrp="1"/>
          </p:cNvSpPr>
          <p:nvPr>
            <p:ph idx="1"/>
          </p:nvPr>
        </p:nvSpPr>
        <p:spPr>
          <a:xfrm>
            <a:off x="1069848" y="931178"/>
            <a:ext cx="10058400" cy="4957894"/>
          </a:xfrm>
        </p:spPr>
        <p:txBody>
          <a:bodyPr>
            <a:normAutofit/>
          </a:bodyPr>
          <a:lstStyle/>
          <a:p>
            <a:pPr marL="0" indent="0">
              <a:lnSpc>
                <a:spcPct val="200000"/>
              </a:lnSpc>
              <a:buNone/>
            </a:pPr>
            <a:r>
              <a:rPr lang="en-US" sz="3200" b="1" dirty="0">
                <a:cs typeface="+mj-cs"/>
              </a:rPr>
              <a:t>Risk factors: </a:t>
            </a:r>
            <a:r>
              <a:rPr lang="en-US" dirty="0">
                <a:latin typeface="Arial" panose="020B0604020202020204" pitchFamily="34" charset="0"/>
                <a:cs typeface="Arial" panose="020B0604020202020204" pitchFamily="34" charset="0"/>
              </a:rPr>
              <a:t>Something that increases a person's chances of developing a disease. For example, cigarette smoking is a risk factor for lung cancer, and obesity is a risk factor for heart disease</a:t>
            </a:r>
            <a:r>
              <a:rPr lang="en-US" sz="3200" dirty="0">
                <a:cs typeface="+mj-cs"/>
              </a:rPr>
              <a:t>.</a:t>
            </a:r>
            <a:endParaRPr lang="ar-IQ" sz="3200" dirty="0">
              <a:cs typeface="+mj-cs"/>
            </a:endParaRPr>
          </a:p>
        </p:txBody>
      </p:sp>
    </p:spTree>
    <p:extLst>
      <p:ext uri="{BB962C8B-B14F-4D97-AF65-F5344CB8AC3E}">
        <p14:creationId xmlns:p14="http://schemas.microsoft.com/office/powerpoint/2010/main" val="3212735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0CF831B-D43E-781D-04FE-0B4DA408E170}"/>
              </a:ext>
            </a:extLst>
          </p:cNvPr>
          <p:cNvSpPr>
            <a:spLocks noGrp="1"/>
          </p:cNvSpPr>
          <p:nvPr>
            <p:ph type="title"/>
          </p:nvPr>
        </p:nvSpPr>
        <p:spPr/>
        <p:txBody>
          <a:bodyPr/>
          <a:lstStyle/>
          <a:p>
            <a:br>
              <a:rPr lang="en-US" sz="1800" dirty="0">
                <a:effectLst/>
                <a:latin typeface="Calibri" panose="020F0502020204030204" pitchFamily="34" charset="0"/>
                <a:ea typeface="Calibri" panose="020F0502020204030204" pitchFamily="34" charset="0"/>
                <a:cs typeface="Arial" panose="020B0604020202020204" pitchFamily="34" charset="0"/>
              </a:rPr>
            </a:br>
            <a:r>
              <a:rPr lang="en-US" sz="2800" dirty="0">
                <a:effectLst/>
                <a:latin typeface="Arial Black" panose="020B0A04020102020204" pitchFamily="34" charset="0"/>
                <a:ea typeface="Calibri" panose="020F0502020204030204" pitchFamily="34" charset="0"/>
                <a:cs typeface="Arial" panose="020B0604020202020204" pitchFamily="34" charset="0"/>
              </a:rPr>
              <a:t>Types of risk factors:</a:t>
            </a:r>
            <a:endParaRPr lang="ar-IQ"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0F62E2DD-2879-CB72-39A1-5FE91382F0DB}"/>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1-	The first type is a risk factor that cannot be shown to change, and this is termed a fixed marker (Non-Modifiable Risk Factor).. Examples of fixed markers are traits such as Gender  , ethnicity, and age. </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6707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233CFC28-7FFA-3F1A-9098-B1528820788E}"/>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2- When a risk factor can be shown to change spontaneously within a subject, or be changed as a result of an intervention, then this is termed a Modifiable Risk Factor a (variable risk factor).</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8496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4FC3D71D-1F10-8A70-426D-4635248B807B}"/>
              </a:ext>
            </a:extLst>
          </p:cNvPr>
          <p:cNvSpPr>
            <a:spLocks noGrp="1"/>
          </p:cNvSpPr>
          <p:nvPr>
            <p:ph idx="1"/>
          </p:nvPr>
        </p:nvSpPr>
        <p:spPr>
          <a:xfrm>
            <a:off x="1069848" y="796954"/>
            <a:ext cx="10058400" cy="5375246"/>
          </a:xfrm>
        </p:spPr>
        <p:txBody>
          <a:bodyPr/>
          <a:lstStyle/>
          <a:p>
            <a:pPr marL="36195" algn="just" rtl="0">
              <a:lnSpc>
                <a:spcPct val="200000"/>
              </a:lnSpc>
            </a:pPr>
            <a:r>
              <a:rPr lang="en-US" sz="2000" dirty="0">
                <a:effectLst/>
                <a:latin typeface="Calibri" panose="020F0502020204030204" pitchFamily="34" charset="0"/>
                <a:ea typeface="Times New Roman" panose="02020603050405020304" pitchFamily="18" charset="0"/>
              </a:rPr>
              <a:t>Some risk factors to be considered in the area of health promotion include environment, work, socioeconomic level, education, gender cultural influences, and spiritual beliefs. </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    The role of the nurse as educator is to resolve client problems and providing direction on how to decrease risk factors. </a:t>
            </a:r>
            <a:endParaRPr lang="en-US" sz="1600"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2604599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E5EADEC0-D86F-3DCE-59AB-8EACEF87FD51}"/>
              </a:ext>
            </a:extLst>
          </p:cNvPr>
          <p:cNvSpPr>
            <a:spLocks noGrp="1"/>
          </p:cNvSpPr>
          <p:nvPr>
            <p:ph idx="1"/>
          </p:nvPr>
        </p:nvSpPr>
        <p:spPr>
          <a:xfrm>
            <a:off x="1069848" y="713064"/>
            <a:ext cx="10058400" cy="5459136"/>
          </a:xfrm>
        </p:spPr>
        <p:txBody>
          <a:bodyPr/>
          <a:lstStyle/>
          <a:p>
            <a:pPr marL="36195" algn="just" rtl="0">
              <a:lnSpc>
                <a:spcPct val="200000"/>
              </a:lnSpc>
            </a:pPr>
            <a:r>
              <a:rPr lang="en-US" sz="2000" b="1" u="sng" dirty="0">
                <a:effectLst/>
                <a:latin typeface="Calibri" panose="020F0502020204030204" pitchFamily="34" charset="0"/>
                <a:ea typeface="Times New Roman" panose="02020603050405020304" pitchFamily="18" charset="0"/>
              </a:rPr>
              <a:t>II Work Environment </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Healthy employed women and men  in both urban or rural settings have similar issues in their work environment . </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b="1" dirty="0">
                <a:effectLst/>
                <a:latin typeface="Calibri" panose="020F0502020204030204" pitchFamily="34" charset="0"/>
                <a:ea typeface="Times New Roman" panose="02020603050405020304" pitchFamily="18" charset="0"/>
              </a:rPr>
              <a:t>five  environmental factors  are common to every work setting</a:t>
            </a:r>
            <a:endParaRPr lang="en-US" sz="1600"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3504594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7D597E98-0378-C589-7373-CDB30C6E97E4}"/>
              </a:ext>
            </a:extLst>
          </p:cNvPr>
          <p:cNvSpPr>
            <a:spLocks noGrp="1"/>
          </p:cNvSpPr>
          <p:nvPr>
            <p:ph idx="1"/>
          </p:nvPr>
        </p:nvSpPr>
        <p:spPr>
          <a:xfrm>
            <a:off x="1069848" y="889233"/>
            <a:ext cx="10058400" cy="5282967"/>
          </a:xfrm>
        </p:spPr>
        <p:txBody>
          <a:bodyPr/>
          <a:lstStyle/>
          <a:p>
            <a:pPr marL="36195" algn="just" rtl="0">
              <a:lnSpc>
                <a:spcPct val="200000"/>
              </a:lnSpc>
            </a:pPr>
            <a:r>
              <a:rPr lang="en-US" sz="2000" b="1" dirty="0">
                <a:effectLst/>
                <a:latin typeface="Calibri" panose="020F0502020204030204" pitchFamily="34" charset="0"/>
                <a:ea typeface="Times New Roman" panose="02020603050405020304" pitchFamily="18" charset="0"/>
              </a:rPr>
              <a:t>(1)Physical factors:</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Physical factors are </a:t>
            </a:r>
            <a:r>
              <a:rPr lang="en-US" sz="2000" dirty="0">
                <a:effectLst/>
                <a:highlight>
                  <a:srgbClr val="FFFF00"/>
                </a:highlight>
                <a:latin typeface="Calibri" panose="020F0502020204030204" pitchFamily="34" charset="0"/>
                <a:ea typeface="Times New Roman" panose="02020603050405020304" pitchFamily="18" charset="0"/>
              </a:rPr>
              <a:t>structural elements</a:t>
            </a:r>
            <a:r>
              <a:rPr lang="en-US" sz="2000" dirty="0">
                <a:effectLst/>
                <a:latin typeface="Calibri" panose="020F0502020204030204" pitchFamily="34" charset="0"/>
                <a:ea typeface="Times New Roman" panose="02020603050405020304" pitchFamily="18" charset="0"/>
              </a:rPr>
              <a:t> of the workplace that influence worker health and productivity. like </a:t>
            </a:r>
            <a:r>
              <a:rPr lang="en-US" sz="2000" dirty="0">
                <a:effectLst/>
                <a:highlight>
                  <a:srgbClr val="FFFF00"/>
                </a:highlight>
                <a:latin typeface="Calibri" panose="020F0502020204030204" pitchFamily="34" charset="0"/>
                <a:ea typeface="Times New Roman" panose="02020603050405020304" pitchFamily="18" charset="0"/>
              </a:rPr>
              <a:t>(temperature lighting noise  vibration color radiation pressure and the soundness of  the building and the  equipment)</a:t>
            </a:r>
            <a:r>
              <a:rPr lang="en-US" sz="2000" dirty="0">
                <a:effectLst/>
                <a:latin typeface="Calibri" panose="020F0502020204030204" pitchFamily="34" charset="0"/>
                <a:ea typeface="Times New Roman" panose="02020603050405020304" pitchFamily="18" charset="0"/>
              </a:rPr>
              <a:t> the effects  of such elements can influence work health . </a:t>
            </a:r>
            <a:endParaRPr lang="en-US" sz="1600"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3477491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6136B55A-D321-60D8-FD94-260B063EB1FC}"/>
              </a:ext>
            </a:extLst>
          </p:cNvPr>
          <p:cNvSpPr>
            <a:spLocks noGrp="1"/>
          </p:cNvSpPr>
          <p:nvPr>
            <p:ph idx="1"/>
          </p:nvPr>
        </p:nvSpPr>
        <p:spPr>
          <a:xfrm>
            <a:off x="1069848" y="889233"/>
            <a:ext cx="10058400" cy="5282967"/>
          </a:xfrm>
        </p:spPr>
        <p:txBody>
          <a:bodyPr/>
          <a:lstStyle/>
          <a:p>
            <a:pPr marL="36195" algn="just" rtl="0">
              <a:lnSpc>
                <a:spcPct val="200000"/>
              </a:lnSpc>
            </a:pPr>
            <a:r>
              <a:rPr lang="en-US" sz="2000" b="1" dirty="0">
                <a:effectLst/>
                <a:latin typeface="Calibri" panose="020F0502020204030204" pitchFamily="34" charset="0"/>
                <a:ea typeface="Times New Roman" panose="02020603050405020304" pitchFamily="18" charset="0"/>
              </a:rPr>
              <a:t>(2)Chemical factors:</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Chemical factors are the </a:t>
            </a:r>
            <a:r>
              <a:rPr lang="en-US" sz="2000" dirty="0">
                <a:effectLst/>
                <a:highlight>
                  <a:srgbClr val="FFFF00"/>
                </a:highlight>
                <a:latin typeface="Calibri" panose="020F0502020204030204" pitchFamily="34" charset="0"/>
                <a:ea typeface="Times New Roman" panose="02020603050405020304" pitchFamily="18" charset="0"/>
              </a:rPr>
              <a:t>chemical a gents</a:t>
            </a:r>
            <a:r>
              <a:rPr lang="en-US" sz="2000" dirty="0">
                <a:effectLst/>
                <a:latin typeface="Calibri" panose="020F0502020204030204" pitchFamily="34" charset="0"/>
                <a:ea typeface="Times New Roman" panose="02020603050405020304" pitchFamily="18" charset="0"/>
              </a:rPr>
              <a:t> present in the  work  environment that may threaten worker health and safety. Although chemical are frequently associated with (gases, they are also present in solvent, mists</a:t>
            </a:r>
            <a:r>
              <a:rPr lang="ar-IQ" sz="2000" dirty="0">
                <a:effectLst/>
                <a:latin typeface="Calibri" panose="020F0502020204030204" pitchFamily="34" charset="0"/>
                <a:ea typeface="Times New Roman" panose="02020603050405020304" pitchFamily="18" charset="0"/>
                <a:cs typeface="Arial" panose="020B0604020202020204" pitchFamily="34" charset="0"/>
              </a:rPr>
              <a:t>ضباب</a:t>
            </a:r>
            <a:r>
              <a:rPr lang="en-US" sz="2000" dirty="0">
                <a:effectLst/>
                <a:latin typeface="Calibri" panose="020F0502020204030204" pitchFamily="34" charset="0"/>
                <a:ea typeface="Times New Roman" panose="02020603050405020304" pitchFamily="18" charset="0"/>
              </a:rPr>
              <a:t>, vapors</a:t>
            </a:r>
            <a:r>
              <a:rPr lang="ar-IQ" sz="2000" dirty="0">
                <a:effectLst/>
                <a:latin typeface="Calibri" panose="020F0502020204030204" pitchFamily="34" charset="0"/>
                <a:ea typeface="Times New Roman" panose="02020603050405020304" pitchFamily="18" charset="0"/>
                <a:cs typeface="Arial" panose="020B0604020202020204" pitchFamily="34" charset="0"/>
              </a:rPr>
              <a:t>بخار</a:t>
            </a:r>
            <a:r>
              <a:rPr lang="en-US" sz="2000" dirty="0">
                <a:effectLst/>
                <a:latin typeface="Calibri" panose="020F0502020204030204" pitchFamily="34" charset="0"/>
                <a:ea typeface="Times New Roman" panose="02020603050405020304" pitchFamily="18" charset="0"/>
              </a:rPr>
              <a:t>, dusts, and solids).  Depending on their form and structure . </a:t>
            </a:r>
            <a:endParaRPr lang="en-US" sz="1600"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3990372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FE6785A2-7449-2B93-8EEF-7CC7BD0359BE}"/>
              </a:ext>
            </a:extLst>
          </p:cNvPr>
          <p:cNvSpPr>
            <a:spLocks noGrp="1"/>
          </p:cNvSpPr>
          <p:nvPr>
            <p:ph idx="1"/>
          </p:nvPr>
        </p:nvSpPr>
        <p:spPr>
          <a:xfrm>
            <a:off x="1069848" y="956345"/>
            <a:ext cx="10058400" cy="5215855"/>
          </a:xfrm>
        </p:spPr>
        <p:txBody>
          <a:bodyPr/>
          <a:lstStyle/>
          <a:p>
            <a:pPr marL="36195" algn="just" rtl="0">
              <a:lnSpc>
                <a:spcPct val="200000"/>
              </a:lnSpc>
            </a:pPr>
            <a:r>
              <a:rPr lang="en-US" sz="2000" b="1" dirty="0">
                <a:effectLst/>
                <a:latin typeface="Calibri" panose="020F0502020204030204" pitchFamily="34" charset="0"/>
                <a:ea typeface="Times New Roman" panose="02020603050405020304" pitchFamily="18" charset="0"/>
              </a:rPr>
              <a:t>(3)Biologic factors:</a:t>
            </a:r>
            <a:endParaRPr lang="en-US" sz="1600" dirty="0">
              <a:effectLst/>
              <a:latin typeface="Times New Roman" panose="02020603050405020304" pitchFamily="18" charset="0"/>
              <a:ea typeface="Times New Roman" panose="02020603050405020304" pitchFamily="18" charset="0"/>
            </a:endParaRPr>
          </a:p>
          <a:p>
            <a:pPr marL="36195" algn="just" rtl="0">
              <a:lnSpc>
                <a:spcPct val="200000"/>
              </a:lnSpc>
            </a:pPr>
            <a:r>
              <a:rPr lang="en-US" sz="2000" dirty="0">
                <a:effectLst/>
                <a:latin typeface="Calibri" panose="020F0502020204030204" pitchFamily="34" charset="0"/>
                <a:ea typeface="Times New Roman" panose="02020603050405020304" pitchFamily="18" charset="0"/>
              </a:rPr>
              <a:t> Biologic factors  are living organisms found in the work environment. These include( bacteria, viruses, rickettsia, molds, fungi, parasite of various types insects animals and even toxic plants potential hazards,  such as infectious or parasitic disease may derive from exposure to </a:t>
            </a:r>
            <a:r>
              <a:rPr lang="en-US" sz="2000" dirty="0">
                <a:effectLst/>
                <a:highlight>
                  <a:srgbClr val="FFFF00"/>
                </a:highlight>
                <a:latin typeface="Calibri" panose="020F0502020204030204" pitchFamily="34" charset="0"/>
                <a:ea typeface="Times New Roman" panose="02020603050405020304" pitchFamily="18" charset="0"/>
              </a:rPr>
              <a:t>contaminated water</a:t>
            </a:r>
            <a:r>
              <a:rPr lang="en-US" sz="2000" dirty="0">
                <a:effectLst/>
                <a:latin typeface="Calibri" panose="020F0502020204030204" pitchFamily="34" charset="0"/>
                <a:ea typeface="Times New Roman" panose="02020603050405020304" pitchFamily="18" charset="0"/>
              </a:rPr>
              <a:t> or to insects)</a:t>
            </a:r>
            <a:endParaRPr lang="en-US" sz="1600"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7835227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نوع الخشب">
  <a:themeElements>
    <a:clrScheme name="نوع الخشب">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نوع الخشب">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نوع الخشب">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نوع الخشب</Template>
  <TotalTime>266</TotalTime>
  <Words>810</Words>
  <Application>Microsoft Office PowerPoint</Application>
  <PresentationFormat>شاشة عريضة</PresentationFormat>
  <Paragraphs>41</Paragraphs>
  <Slides>17</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17</vt:i4>
      </vt:variant>
    </vt:vector>
  </HeadingPairs>
  <TitlesOfParts>
    <vt:vector size="26" baseType="lpstr">
      <vt:lpstr>Arial</vt:lpstr>
      <vt:lpstr>Arial Black</vt:lpstr>
      <vt:lpstr>Bahnschrift Condensed</vt:lpstr>
      <vt:lpstr>Calibri</vt:lpstr>
      <vt:lpstr>Rockwell</vt:lpstr>
      <vt:lpstr>Rockwell Condensed</vt:lpstr>
      <vt:lpstr>Times New Roman</vt:lpstr>
      <vt:lpstr>Wingdings</vt:lpstr>
      <vt:lpstr>1_نوع الخشب</vt:lpstr>
      <vt:lpstr> Al-Mustaqbal University / Nursing College Academic Year 2024-2025 health promotion </vt:lpstr>
      <vt:lpstr>عرض تقديمي في PowerPoint</vt:lpstr>
      <vt:lpstr> Types of risk factors: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Al-Mustaqbal University / Nursing College Academic Year 2024-2025 health promotion </dc:title>
  <dc:creator>alnaseem</dc:creator>
  <cp:lastModifiedBy>alnaseem</cp:lastModifiedBy>
  <cp:revision>8</cp:revision>
  <dcterms:created xsi:type="dcterms:W3CDTF">2024-10-22T06:26:25Z</dcterms:created>
  <dcterms:modified xsi:type="dcterms:W3CDTF">2024-12-02T06:15:57Z</dcterms:modified>
</cp:coreProperties>
</file>