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2" r:id="rId2"/>
    <p:sldId id="276" r:id="rId3"/>
    <p:sldId id="263" r:id="rId4"/>
    <p:sldId id="258" r:id="rId5"/>
    <p:sldId id="269" r:id="rId6"/>
    <p:sldId id="286" r:id="rId7"/>
    <p:sldId id="287" r:id="rId8"/>
    <p:sldId id="288" r:id="rId9"/>
    <p:sldId id="289" r:id="rId10"/>
    <p:sldId id="271" r:id="rId11"/>
    <p:sldId id="260" r:id="rId12"/>
    <p:sldId id="290" r:id="rId13"/>
    <p:sldId id="274" r:id="rId14"/>
    <p:sldId id="277" r:id="rId15"/>
    <p:sldId id="278" r:id="rId16"/>
    <p:sldId id="279" r:id="rId17"/>
    <p:sldId id="283" r:id="rId18"/>
    <p:sldId id="282" r:id="rId19"/>
    <p:sldId id="280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6" y="-48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1B05D-B61A-4EFE-8084-314BF43D0D71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B3630-26EC-476F-BBC7-47D4C1623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93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B3630-26EC-476F-BBC7-47D4C16233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00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58B7-5D76-463F-B421-C881A4FEFF9E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19A4-F62D-4545-A772-51A645E41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09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58B7-5D76-463F-B421-C881A4FEFF9E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19A4-F62D-4545-A772-51A645E41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67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58B7-5D76-463F-B421-C881A4FEFF9E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19A4-F62D-4545-A772-51A645E41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0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58B7-5D76-463F-B421-C881A4FEFF9E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19A4-F62D-4545-A772-51A645E41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00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58B7-5D76-463F-B421-C881A4FEFF9E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19A4-F62D-4545-A772-51A645E41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58B7-5D76-463F-B421-C881A4FEFF9E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19A4-F62D-4545-A772-51A645E41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38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58B7-5D76-463F-B421-C881A4FEFF9E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19A4-F62D-4545-A772-51A645E41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93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58B7-5D76-463F-B421-C881A4FEFF9E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19A4-F62D-4545-A772-51A645E41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25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58B7-5D76-463F-B421-C881A4FEFF9E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19A4-F62D-4545-A772-51A645E41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7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58B7-5D76-463F-B421-C881A4FEFF9E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19A4-F62D-4545-A772-51A645E41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24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58B7-5D76-463F-B421-C881A4FEFF9E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19A4-F62D-4545-A772-51A645E41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45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158B7-5D76-463F-B421-C881A4FEFF9E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019A4-F62D-4545-A772-51A645E41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3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1837801"/>
            <a:ext cx="62646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                                         </a:t>
            </a:r>
            <a:r>
              <a:rPr lang="ar-IQ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كلية العلوم</a:t>
            </a:r>
            <a:r>
              <a:rPr lang="ar-IQ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ar-IQ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قــســــــــــم الانـــظــــمــــة الــــطـبـيـة الـــذكــــــيـــة</a:t>
            </a:r>
            <a: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en-US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Intelligent Medical Systems Department</a:t>
            </a:r>
            <a: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en-US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Subject: English Language</a:t>
            </a:r>
            <a: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en-US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Class: Third  </a:t>
            </a:r>
            <a: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en-US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Lecturer:  MSC. </a:t>
            </a:r>
            <a:r>
              <a:rPr lang="en-US" sz="3200" b="1" dirty="0" err="1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Sakina</a:t>
            </a:r>
            <a:r>
              <a:rPr lang="en-US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Hussain</a:t>
            </a:r>
            <a:r>
              <a:rPr lang="en-US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Alsuwaydi</a:t>
            </a:r>
            <a:r>
              <a:rPr lang="ar-IQ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en-US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 </a:t>
            </a:r>
            <a: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en-US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Lecture: ( 1 )</a:t>
            </a:r>
            <a: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Grammar Essentials: Tenses, WH Questions, Parts of Speech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763" y="-171400"/>
            <a:ext cx="254507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08479" y="6396335"/>
            <a:ext cx="213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8064A2">
                    <a:lumMod val="50000"/>
                  </a:srgbClr>
                </a:solidFill>
                <a:latin typeface="Arabic Typesetting" pitchFamily="66" charset="-78"/>
                <a:cs typeface="Arabic Typesetting" pitchFamily="66" charset="-78"/>
              </a:rPr>
              <a:t>Study Year: 2024-2025</a:t>
            </a:r>
          </a:p>
        </p:txBody>
      </p:sp>
    </p:spTree>
    <p:extLst>
      <p:ext uri="{BB962C8B-B14F-4D97-AF65-F5344CB8AC3E}">
        <p14:creationId xmlns:p14="http://schemas.microsoft.com/office/powerpoint/2010/main" val="2715408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724"/>
            <a:ext cx="91440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3. Where </a:t>
            </a:r>
            <a:r>
              <a:rPr lang="en-US" sz="32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:</a:t>
            </a:r>
            <a:endParaRPr lang="ar-IQ" sz="3200" dirty="0" smtClean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endParaRPr lang="en-US" sz="3200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Use: To ask about a place.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Examples</a:t>
            </a:r>
          </a:p>
          <a:p>
            <a:r>
              <a:rPr lang="en-US" sz="3200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Where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do you live? </a:t>
            </a:r>
          </a:p>
          <a:p>
            <a:r>
              <a:rPr lang="en-US" sz="3200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Where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is the book? </a:t>
            </a:r>
            <a:endParaRPr lang="ar-IQ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endParaRPr lang="en-US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endParaRPr lang="en-US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4-When</a:t>
            </a:r>
            <a:endParaRPr lang="ar-IQ" sz="3200" dirty="0" smtClean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endParaRPr lang="en-US" sz="3200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Use: To ask about time.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Examples</a:t>
            </a:r>
            <a:endParaRPr lang="ar-IQ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When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is your birthday? </a:t>
            </a:r>
          </a:p>
          <a:p>
            <a:r>
              <a:rPr lang="en-US" sz="3200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When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will the meeting start? </a:t>
            </a:r>
          </a:p>
          <a:p>
            <a:endParaRPr lang="en-US" sz="3200" dirty="0" smtClean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9992" y="18864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5-Why</a:t>
            </a:r>
            <a:endParaRPr lang="en-US" sz="3200" dirty="0" smtClean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endParaRPr lang="ar-IQ" sz="3200" dirty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Use: To ask about reasons.</a:t>
            </a:r>
          </a:p>
          <a:p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Examples:</a:t>
            </a:r>
            <a:endParaRPr lang="ar-IQ" sz="32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Why</a:t>
            </a:r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 are you late? </a:t>
            </a:r>
          </a:p>
          <a:p>
            <a:r>
              <a:rPr lang="en-US" sz="3200" dirty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Why</a:t>
            </a:r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 is he crying? </a:t>
            </a:r>
            <a:endParaRPr lang="ar-IQ" sz="32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55976" y="3212976"/>
            <a:ext cx="45720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6-How </a:t>
            </a:r>
            <a:endParaRPr lang="en-US" sz="3200" dirty="0" smtClean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endParaRPr lang="ar-IQ" sz="3200" dirty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Use: To ask about methods or conditions.</a:t>
            </a:r>
          </a:p>
          <a:p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Examples</a:t>
            </a:r>
            <a:r>
              <a:rPr lang="ar-IQ" sz="3200" dirty="0">
                <a:latin typeface="Arabic Typesetting" pitchFamily="66" charset="-78"/>
                <a:cs typeface="Arabic Typesetting" pitchFamily="66" charset="-78"/>
              </a:rPr>
              <a:t>:</a:t>
            </a:r>
            <a:endParaRPr lang="en-US" sz="32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How</a:t>
            </a:r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 are you? </a:t>
            </a:r>
          </a:p>
          <a:p>
            <a:r>
              <a:rPr lang="en-US" sz="3200" dirty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How</a:t>
            </a:r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 did you solve the problem? </a:t>
            </a:r>
            <a:endParaRPr lang="ar-IQ" sz="32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2504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51"/>
            <a:ext cx="914400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Other WH Forms </a:t>
            </a:r>
          </a:p>
          <a:p>
            <a:endParaRPr lang="en-US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Which </a:t>
            </a:r>
            <a:r>
              <a:rPr lang="ar-IQ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:</a:t>
            </a:r>
            <a:endParaRPr lang="en-US" sz="2800" dirty="0" smtClean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Use: To ask about a choice between</a:t>
            </a: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options.</a:t>
            </a: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Examples</a:t>
            </a:r>
            <a:endParaRPr lang="ar-IQ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Which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color do you like? </a:t>
            </a:r>
          </a:p>
          <a:p>
            <a:r>
              <a:rPr lang="en-US" sz="2800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Which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is your favorite book? </a:t>
            </a:r>
          </a:p>
          <a:p>
            <a:endParaRPr lang="en-US" sz="28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2-Whose</a:t>
            </a:r>
            <a:endParaRPr lang="en-US" sz="2800" dirty="0" smtClean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endParaRPr lang="ar-IQ" sz="2800" dirty="0" smtClean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Use: To ask about possession.</a:t>
            </a: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Examples </a:t>
            </a:r>
            <a:r>
              <a:rPr lang="ar-IQ" sz="2800" dirty="0" smtClean="0">
                <a:latin typeface="Arabic Typesetting" pitchFamily="66" charset="-78"/>
                <a:cs typeface="Arabic Typesetting" pitchFamily="66" charset="-78"/>
              </a:rPr>
              <a:t>:</a:t>
            </a:r>
          </a:p>
          <a:p>
            <a:r>
              <a:rPr lang="en-US" sz="2800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Whose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bag is this?</a:t>
            </a:r>
            <a:endParaRPr lang="en-US" sz="28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ar-IQ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Whose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turn is it? </a:t>
            </a:r>
            <a:endParaRPr lang="en-US" sz="2800" dirty="0">
              <a:latin typeface="Arabic Typesetting" pitchFamily="66" charset="-78"/>
              <a:cs typeface="Arabic Typesetting" pitchFamily="66" charset="-78"/>
            </a:endParaRPr>
          </a:p>
          <a:p>
            <a:endParaRPr lang="en-US" sz="2800" dirty="0" smtClean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19914" y="83671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3-What </a:t>
            </a:r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time</a:t>
            </a:r>
            <a:endParaRPr lang="en-US" sz="2800" dirty="0" smtClean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Use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: To ask about a specific time.</a:t>
            </a:r>
          </a:p>
          <a:p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Examples </a:t>
            </a:r>
          </a:p>
          <a:p>
            <a:r>
              <a:rPr lang="en-US" sz="2800" dirty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What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time is the meeting?</a:t>
            </a:r>
            <a:endParaRPr lang="ar-IQ" sz="28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What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time does the train leave? </a:t>
            </a:r>
            <a:endParaRPr lang="ar-IQ" sz="28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6531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5487739" cy="548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444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4111"/>
            <a:ext cx="903649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Parts of Speech </a:t>
            </a:r>
            <a:r>
              <a:rPr lang="ar-IQ" sz="32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أجزاء الكلام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Parts of speech refer to the categories that words belong to, based on their </a:t>
            </a:r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operate in 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a sentence. There are 8 main parts of speech in English.</a:t>
            </a:r>
          </a:p>
          <a:p>
            <a:endParaRPr lang="en-US" sz="3200" b="1" dirty="0" smtClean="0">
              <a:solidFill>
                <a:srgbClr val="00B05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b="1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1-Noun</a:t>
            </a:r>
            <a:endParaRPr lang="ar-IQ" sz="3200" b="1" dirty="0" smtClean="0">
              <a:solidFill>
                <a:srgbClr val="00B05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Definition </a:t>
            </a:r>
            <a:r>
              <a:rPr lang="ar-IQ" sz="3200" dirty="0" smtClean="0">
                <a:latin typeface="Arabic Typesetting" pitchFamily="66" charset="-78"/>
                <a:cs typeface="Arabic Typesetting" pitchFamily="66" charset="-78"/>
              </a:rPr>
              <a:t>: 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A noun is a word that names a person, place, thing, or idea.</a:t>
            </a:r>
          </a:p>
          <a:p>
            <a:endParaRPr lang="en-US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Examples </a:t>
            </a:r>
            <a:endParaRPr lang="ar-IQ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Person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: teacher</a:t>
            </a:r>
            <a:endParaRPr lang="ar-IQ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Place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: park</a:t>
            </a:r>
            <a:endParaRPr lang="ar-IQ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Thing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: book </a:t>
            </a:r>
            <a:endParaRPr lang="ar-IQ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Idea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: freedom</a:t>
            </a:r>
            <a:endParaRPr lang="ar-IQ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ar-IQ" sz="32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Example Sentence:</a:t>
            </a:r>
            <a:r>
              <a:rPr lang="ar-IQ" sz="32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The book is open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. </a:t>
            </a:r>
            <a:endParaRPr lang="ar-IQ" sz="32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8598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56" y="37465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2. Pronoun </a:t>
            </a:r>
            <a:r>
              <a:rPr lang="ar-IQ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:</a:t>
            </a:r>
            <a:endParaRPr lang="ar-IQ" sz="2800" dirty="0" smtClean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Definition : A pronoun is a word that replaces a noun to avoid repetition.</a:t>
            </a:r>
          </a:p>
          <a:p>
            <a:endParaRPr lang="en-US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Examples</a:t>
            </a:r>
            <a:endParaRPr lang="en-US" sz="28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I, he, she, it, we, they, you </a:t>
            </a: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Example Sentence</a:t>
            </a:r>
            <a:endParaRPr lang="ar-IQ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Sara is kind. She helps everyone. </a:t>
            </a:r>
            <a:endParaRPr lang="ar-IQ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endParaRPr lang="en-US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3-Verb</a:t>
            </a:r>
            <a:endParaRPr lang="ar-IQ" sz="2800" b="1" dirty="0" smtClean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Definition: A verb shows an action, or occurrence.</a:t>
            </a: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Examples </a:t>
            </a:r>
            <a:endParaRPr lang="en-US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Action: run</a:t>
            </a:r>
            <a:endParaRPr lang="ar-IQ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Occurrence: happen</a:t>
            </a:r>
            <a:endParaRPr lang="ar-IQ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Example Sentence: She writes a letter. </a:t>
            </a:r>
            <a:endParaRPr lang="en-US" sz="28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7117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260648"/>
            <a:ext cx="842493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4. Adjective </a:t>
            </a:r>
            <a:r>
              <a:rPr lang="ar-IQ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:</a:t>
            </a:r>
            <a:endParaRPr lang="en-US" sz="2800" dirty="0" smtClean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Definition: An adjective describes or modifies a noun or pronoun.</a:t>
            </a: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Examples</a:t>
            </a:r>
            <a:endParaRPr lang="ar-IQ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Big, beautiful, interesting </a:t>
            </a: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Example Sentence: The tall man is my teacher. </a:t>
            </a:r>
          </a:p>
          <a:p>
            <a:endParaRPr lang="ar-IQ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5-Adverb</a:t>
            </a:r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:</a:t>
            </a:r>
            <a:endParaRPr lang="ar-IQ" sz="2800" dirty="0" smtClean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Definition: An adverb modifies a verb, adjective, or another adverb. It tells how, when, where, or to what extent.</a:t>
            </a: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Examples </a:t>
            </a:r>
            <a:endParaRPr lang="en-US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Quickly, yesterday, very</a:t>
            </a:r>
            <a:endParaRPr lang="ar-IQ" sz="2800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Example Sentence: She speaks softly. </a:t>
            </a:r>
            <a:endParaRPr lang="ar-IQ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He went to the super market yesterday.          She is very polite.</a:t>
            </a:r>
          </a:p>
          <a:p>
            <a:endParaRPr lang="en-US" sz="28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0951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0364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6. </a:t>
            </a:r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Preposition</a:t>
            </a:r>
            <a:endParaRPr lang="ar-IQ" sz="2800" dirty="0" smtClean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Definition: A preposition shows the relationship between a noun (or pronoun) and other words in a sentence.</a:t>
            </a: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Examples </a:t>
            </a:r>
            <a:endParaRPr lang="en-US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In, on, at, under</a:t>
            </a:r>
            <a:endParaRPr lang="ar-IQ" sz="2800" dirty="0" smtClean="0">
              <a:solidFill>
                <a:srgbClr val="00B05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Example Sentence: The book is on the table. </a:t>
            </a:r>
            <a:endParaRPr lang="ar-IQ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endParaRPr lang="en-US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7-Conjunction</a:t>
            </a:r>
            <a:endParaRPr lang="ar-IQ" sz="2800" dirty="0" smtClean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Definition: A conjunction connects words, phrases, or clauses.</a:t>
            </a: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Examples </a:t>
            </a:r>
            <a:endParaRPr lang="en-US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And, but, because</a:t>
            </a:r>
            <a:endParaRPr lang="ar-IQ" sz="2800" dirty="0" smtClean="0">
              <a:solidFill>
                <a:srgbClr val="00B05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Example Sentence: I like tea and coffee. </a:t>
            </a:r>
            <a:endParaRPr lang="ar-IQ" sz="2800" dirty="0" smtClean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6555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825" y="188640"/>
            <a:ext cx="896448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Exercise </a:t>
            </a:r>
            <a:endParaRPr lang="ar-IQ" sz="3200" dirty="0" smtClean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Once </a:t>
            </a:r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upon a time, there was a kind girl named Sarah. She lived in a small house near the forest. Sarah loved her cat, Misty, who always purred happily when Sarah hugged her.</a:t>
            </a:r>
          </a:p>
          <a:p>
            <a:endParaRPr lang="en-US" sz="32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One sunny morning, Sarah decided to take Misty to the park. She walked slowly and enjoyed the fresh air. Misty ran beside her playfully.</a:t>
            </a:r>
          </a:p>
          <a:p>
            <a:endParaRPr lang="en-US" sz="32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At the park, Sarah saw a boy and a girl playing with a ball. They invited her to join, so Sarah played while Misty rested under a tree.</a:t>
            </a:r>
          </a:p>
          <a:p>
            <a:endParaRPr lang="en-US" sz="32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At the end of the day, Sarah and Misty returned home, feeling tired but happy.</a:t>
            </a:r>
          </a:p>
        </p:txBody>
      </p:sp>
    </p:spTree>
    <p:extLst>
      <p:ext uri="{BB962C8B-B14F-4D97-AF65-F5344CB8AC3E}">
        <p14:creationId xmlns:p14="http://schemas.microsoft.com/office/powerpoint/2010/main" val="2088437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335846"/>
            <a:ext cx="892899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Once upon a time, there was a kind girl named </a:t>
            </a:r>
            <a:r>
              <a:rPr lang="en-US" sz="2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Sarah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(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noun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). She </a:t>
            </a:r>
            <a:r>
              <a:rPr lang="en-US" sz="2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lived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(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verb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) in a </a:t>
            </a:r>
            <a:r>
              <a:rPr lang="en-US" sz="2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small house 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(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adjective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+ 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noun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) </a:t>
            </a:r>
            <a:r>
              <a:rPr lang="en-US" sz="2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near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the forest (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preposition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). Sarah loved </a:t>
            </a:r>
            <a:r>
              <a:rPr lang="en-US" sz="2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her cat 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(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pronoun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+ 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noun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), Misty, who always purred </a:t>
            </a:r>
            <a:r>
              <a:rPr lang="en-US" sz="2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happily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(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adverb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) when Sarah </a:t>
            </a:r>
            <a:r>
              <a:rPr lang="en-US" sz="2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hugged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(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verb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) her.</a:t>
            </a:r>
          </a:p>
          <a:p>
            <a:endParaRPr lang="en-US" sz="28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One </a:t>
            </a:r>
            <a:r>
              <a:rPr lang="en-US" sz="2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sunny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morning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(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adjective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+ 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noun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), Sarah decided to take Misty </a:t>
            </a:r>
            <a:r>
              <a:rPr lang="en-US" sz="2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to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the park (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preposition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). She </a:t>
            </a:r>
            <a:r>
              <a:rPr lang="en-US" sz="2800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walked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slowly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(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verb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+ 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adverb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) and enjoyed the </a:t>
            </a:r>
            <a:r>
              <a:rPr lang="en-US" sz="2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fresh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air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(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adjective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+ 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noun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). Misty </a:t>
            </a:r>
            <a:r>
              <a:rPr lang="en-US" sz="2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ran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(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verb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) beside her </a:t>
            </a:r>
            <a:r>
              <a:rPr lang="en-US" sz="2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playfully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(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adverb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).</a:t>
            </a:r>
          </a:p>
          <a:p>
            <a:endParaRPr lang="en-US" sz="28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At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the park, Sarah saw a </a:t>
            </a:r>
            <a:r>
              <a:rPr lang="en-US" sz="2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boy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and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a </a:t>
            </a:r>
            <a:r>
              <a:rPr lang="en-US" sz="2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girl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(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noun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+ 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conjunction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+ 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noun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) playing with a ball. They invited her to join, </a:t>
            </a:r>
            <a:r>
              <a:rPr lang="en-US" sz="2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so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(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conjunction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) Sarah played while Misty rested </a:t>
            </a:r>
            <a:r>
              <a:rPr lang="en-US" sz="2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under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a tree (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preposition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).</a:t>
            </a:r>
          </a:p>
          <a:p>
            <a:endParaRPr lang="en-US" sz="28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At the end of the day, Sarah </a:t>
            </a:r>
            <a:r>
              <a:rPr lang="en-US" sz="2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and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(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conjunction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) Misty returned home, </a:t>
            </a:r>
            <a:r>
              <a:rPr lang="en-US" sz="2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feeling tired but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happy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(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adjective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+ 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conjunction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+ 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adjective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88940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07300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Summary Table</a:t>
            </a:r>
            <a:endParaRPr lang="ar-IQ" sz="2800" dirty="0" smtClean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endParaRPr lang="ar-IQ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Part of Speech:</a:t>
            </a:r>
            <a:endParaRPr lang="ar-IQ" sz="2800" dirty="0" smtClean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Noun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: Names a person, place, thing, or idea cat.</a:t>
            </a:r>
            <a:endParaRPr lang="ar-IQ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endParaRPr lang="en-US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Pronoun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: Replaces a noun.</a:t>
            </a:r>
            <a:endParaRPr lang="ar-IQ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endParaRPr lang="en-US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Verb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: Shows action, state, or occurrence run.</a:t>
            </a:r>
            <a:endParaRPr lang="ar-IQ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endParaRPr lang="en-US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Adjective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: Describes a noun or pronoun tall.</a:t>
            </a:r>
            <a:endParaRPr lang="ar-IQ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endParaRPr lang="en-US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Adverb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: Modifies a verb, adjective, or adverb quickly.</a:t>
            </a:r>
          </a:p>
          <a:p>
            <a:endParaRPr lang="en-US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Preposition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: Shows relationship between words.</a:t>
            </a:r>
          </a:p>
          <a:p>
            <a:endParaRPr lang="en-US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Conjunction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: Connects words, phrases, or clauses.</a:t>
            </a:r>
            <a:endParaRPr lang="ar-IQ" sz="2800" dirty="0" smtClean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89357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268760"/>
            <a:ext cx="64807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What Are Tenses?</a:t>
            </a:r>
          </a:p>
          <a:p>
            <a:r>
              <a:rPr lang="en-US" sz="28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Definition: Tenses indicate the time of an action.</a:t>
            </a:r>
          </a:p>
          <a:p>
            <a:r>
              <a:rPr lang="en-US" sz="28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There are </a:t>
            </a:r>
            <a:r>
              <a:rPr lang="en-US" sz="28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t</a:t>
            </a:r>
            <a:r>
              <a:rPr lang="en-US" sz="2800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hree </a:t>
            </a:r>
            <a:r>
              <a:rPr lang="en-US" sz="28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main categories:</a:t>
            </a:r>
          </a:p>
          <a:p>
            <a:r>
              <a:rPr lang="en-US" sz="28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1. 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Past</a:t>
            </a:r>
            <a:r>
              <a:rPr lang="en-US" sz="28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(Actions that happened before now)</a:t>
            </a:r>
          </a:p>
          <a:p>
            <a:r>
              <a:rPr lang="en-US" sz="28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2. 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Present</a:t>
            </a:r>
            <a:r>
              <a:rPr lang="en-US" sz="28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(Actions happening now or regularly)</a:t>
            </a:r>
          </a:p>
          <a:p>
            <a:r>
              <a:rPr lang="en-US" sz="28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3. 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Future</a:t>
            </a:r>
            <a:r>
              <a:rPr lang="en-US" sz="28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(Actions that will happen later</a:t>
            </a:r>
            <a:r>
              <a:rPr lang="en-US" sz="2800" dirty="0">
                <a:solidFill>
                  <a:prstClr val="black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81554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1800" y="2814465"/>
            <a:ext cx="3199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latin typeface="Andalus" pitchFamily="18" charset="-78"/>
                <a:cs typeface="Andalus" pitchFamily="18" charset="-78"/>
              </a:rPr>
              <a:t>T</a:t>
            </a:r>
            <a:r>
              <a:rPr lang="en-US" sz="5400" dirty="0" smtClean="0">
                <a:latin typeface="Andalus" pitchFamily="18" charset="-78"/>
                <a:cs typeface="Andalus" pitchFamily="18" charset="-78"/>
              </a:rPr>
              <a:t>hank you</a:t>
            </a:r>
            <a:endParaRPr lang="en-US" sz="5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1343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03649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1. </a:t>
            </a:r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Past </a:t>
            </a:r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simple</a:t>
            </a:r>
            <a:endParaRPr lang="ar-IQ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Use: To describe actions or events that started and finished in the past.</a:t>
            </a: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Form</a:t>
            </a:r>
            <a:endParaRPr lang="en-US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ar-IQ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Regular </a:t>
            </a:r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Verbs</a:t>
            </a:r>
            <a:r>
              <a:rPr lang="ar-IQ" sz="2800" dirty="0" smtClean="0">
                <a:latin typeface="Arabic Typesetting" pitchFamily="66" charset="-78"/>
                <a:cs typeface="Arabic Typesetting" pitchFamily="66" charset="-78"/>
              </a:rPr>
              <a:t>) 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Add -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ed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to the verb. (walk → walked)</a:t>
            </a:r>
            <a:endParaRPr lang="ar-IQ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endParaRPr lang="ar-IQ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pPr lvl="0" algn="ctr"/>
            <a:r>
              <a:rPr lang="en-US" sz="28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Subject + regular verb (</a:t>
            </a:r>
            <a:r>
              <a:rPr lang="en-US" sz="2800" b="1" dirty="0" err="1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ed</a:t>
            </a:r>
            <a:r>
              <a:rPr lang="en-US" sz="28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) + object + comp</a:t>
            </a:r>
            <a:r>
              <a:rPr lang="en-US" sz="28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.</a:t>
            </a:r>
            <a:endParaRPr lang="en-US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Examples </a:t>
            </a:r>
          </a:p>
          <a:p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I visit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ed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Paris last year. </a:t>
            </a:r>
          </a:p>
          <a:p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She finish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ed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her homework. </a:t>
            </a:r>
          </a:p>
          <a:p>
            <a:endParaRPr lang="en-US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Irregular Verbs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: 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The 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verb changes form. (go → went)</a:t>
            </a:r>
            <a:endParaRPr lang="ar-IQ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endParaRPr lang="en-US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Subject + irregular verb + object + comp</a:t>
            </a:r>
            <a:r>
              <a:rPr lang="en-US" sz="28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pPr lvl="0"/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She 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went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to the store last night.</a:t>
            </a:r>
          </a:p>
          <a:p>
            <a:pPr algn="ctr"/>
            <a:endParaRPr lang="en-US" sz="2800" dirty="0" smtClean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91672" y="5657671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Signs of past simple: Yesterday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, last week, two years ago, in 1999.</a:t>
            </a:r>
          </a:p>
        </p:txBody>
      </p:sp>
    </p:spTree>
    <p:extLst>
      <p:ext uri="{BB962C8B-B14F-4D97-AF65-F5344CB8AC3E}">
        <p14:creationId xmlns:p14="http://schemas.microsoft.com/office/powerpoint/2010/main" val="608674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0"/>
            <a:ext cx="9001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2-The Present </a:t>
            </a:r>
            <a:r>
              <a:rPr lang="en-US" sz="24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Tense</a:t>
            </a:r>
            <a:endParaRPr lang="ar-IQ" sz="2400" dirty="0" smtClean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endParaRPr lang="ar-IQ" sz="24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The present tense is used to describe actions, events, or situations happening now, regularly, or as general facts. </a:t>
            </a:r>
          </a:p>
          <a:p>
            <a:endParaRPr lang="en-US" sz="24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 Present Simple</a:t>
            </a:r>
            <a:endParaRPr lang="ar-IQ" sz="24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Use:</a:t>
            </a:r>
          </a:p>
          <a:p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To describe habitual </a:t>
            </a:r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actions</a:t>
            </a:r>
            <a:endParaRPr lang="ar-IQ" sz="24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To express general truths or </a:t>
            </a:r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facts</a:t>
            </a:r>
            <a:endParaRPr lang="en-US" sz="24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To talk about schedules   </a:t>
            </a:r>
            <a:endParaRPr lang="en-US" sz="24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Form:</a:t>
            </a:r>
            <a:endParaRPr lang="en-US" sz="24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Subject + base verb + comp.</a:t>
            </a:r>
            <a:endParaRPr lang="ar-IQ" sz="2400" b="1" dirty="0" smtClean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Examples</a:t>
            </a:r>
          </a:p>
          <a:p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I go to school </a:t>
            </a:r>
            <a:r>
              <a:rPr lang="en-US" sz="24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every day</a:t>
            </a:r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. </a:t>
            </a:r>
          </a:p>
          <a:p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T</a:t>
            </a:r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he sun rises in the east. </a:t>
            </a:r>
          </a:p>
          <a:p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She plays the piano </a:t>
            </a:r>
            <a:r>
              <a:rPr lang="en-US" sz="24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often</a:t>
            </a:r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. </a:t>
            </a:r>
            <a:endParaRPr lang="ar-IQ" sz="24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0175" y="4998367"/>
            <a:ext cx="61574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Singular subject:</a:t>
            </a:r>
            <a:r>
              <a:rPr lang="ar-IQ" dirty="0" smtClean="0">
                <a:solidFill>
                  <a:srgbClr val="0070C0"/>
                </a:solidFill>
              </a:rPr>
              <a:t>:                                                                    </a:t>
            </a:r>
            <a:endParaRPr lang="ar-IQ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Plural subject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p.s. if the subject is singular we use third person singular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ar-IQ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11802" y="5229200"/>
            <a:ext cx="1678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(they, we, you, I)</a:t>
            </a:r>
          </a:p>
        </p:txBody>
      </p:sp>
      <p:sp>
        <p:nvSpPr>
          <p:cNvPr id="8" name="Rectangle 7"/>
          <p:cNvSpPr/>
          <p:nvPr/>
        </p:nvSpPr>
        <p:spPr>
          <a:xfrm>
            <a:off x="6528614" y="4998367"/>
            <a:ext cx="1176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(he, she, it)</a:t>
            </a:r>
          </a:p>
        </p:txBody>
      </p:sp>
      <p:sp>
        <p:nvSpPr>
          <p:cNvPr id="9" name="Rectangle 8"/>
          <p:cNvSpPr/>
          <p:nvPr/>
        </p:nvSpPr>
        <p:spPr>
          <a:xfrm>
            <a:off x="4169436" y="6396335"/>
            <a:ext cx="5238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Signs of present tense:  always</a:t>
            </a:r>
            <a:r>
              <a:rPr lang="en-US" sz="24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, often, every day </a:t>
            </a:r>
            <a:r>
              <a:rPr lang="ar-IQ" sz="24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:             </a:t>
            </a:r>
            <a:endParaRPr lang="en-US" sz="2400" dirty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47809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79653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3-The Future Tense</a:t>
            </a:r>
            <a:endParaRPr lang="ar-IQ" sz="2800" dirty="0" smtClean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The future tense is used to talk about actions or events that will happen after the present time.</a:t>
            </a:r>
          </a:p>
          <a:p>
            <a:endParaRPr lang="en-US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Future Simple </a:t>
            </a:r>
            <a:endParaRPr lang="en-US" sz="2800" b="1" dirty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Use:</a:t>
            </a:r>
            <a:endParaRPr lang="ar-IQ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ar-IQ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To describe decisions made at the moment of 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speaking</a:t>
            </a:r>
            <a:endParaRPr lang="ar-IQ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To talk about predictions. </a:t>
            </a:r>
            <a:endParaRPr lang="en-US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To 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express promises, offers, or future 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facts</a:t>
            </a:r>
            <a:endParaRPr lang="ar-IQ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Form</a:t>
            </a:r>
            <a:endParaRPr lang="ar-IQ" sz="28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Subject</a:t>
            </a:r>
            <a:r>
              <a:rPr lang="ar-IQ" sz="28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+ </a:t>
            </a:r>
            <a:r>
              <a:rPr lang="en-US" sz="28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will + base verb</a:t>
            </a:r>
            <a:r>
              <a:rPr lang="ar-IQ" sz="28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.</a:t>
            </a:r>
            <a:endParaRPr lang="en-US" sz="2800" b="1" dirty="0" smtClean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Examples</a:t>
            </a:r>
            <a:endParaRPr lang="ar-IQ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I will call you </a:t>
            </a:r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tomorrow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. </a:t>
            </a:r>
            <a:endParaRPr lang="ar-IQ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It will rain </a:t>
            </a:r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soon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. </a:t>
            </a:r>
            <a:endParaRPr lang="ar-IQ" sz="28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9992" y="6165304"/>
            <a:ext cx="3887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Future simple tense signs: tomorrow</a:t>
            </a:r>
            <a:r>
              <a:rPr lang="en-US" sz="24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en-US" sz="24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soon</a:t>
            </a:r>
            <a:endParaRPr lang="en-US" sz="2400" dirty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9111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096250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39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123950"/>
            <a:ext cx="802444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44624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You can not answer with yes or </a:t>
            </a:r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no,</a:t>
            </a:r>
            <a:endParaRPr lang="en-US" sz="24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When someone asks you a </a:t>
            </a:r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question 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using </a:t>
            </a:r>
            <a:r>
              <a:rPr lang="en-US" sz="2400" dirty="0" err="1" smtClean="0">
                <a:latin typeface="Arabic Typesetting" pitchFamily="66" charset="-78"/>
                <a:cs typeface="Arabic Typesetting" pitchFamily="66" charset="-78"/>
              </a:rPr>
              <a:t>Wh</a:t>
            </a:r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 questions, 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he or she expect </a:t>
            </a:r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you 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to give information, in </a:t>
            </a:r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the bellow 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case , it is expected to have information about the bank office.</a:t>
            </a:r>
          </a:p>
        </p:txBody>
      </p:sp>
    </p:spTree>
    <p:extLst>
      <p:ext uri="{BB962C8B-B14F-4D97-AF65-F5344CB8AC3E}">
        <p14:creationId xmlns:p14="http://schemas.microsoft.com/office/powerpoint/2010/main" val="4291605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279525"/>
            <a:ext cx="8128000" cy="429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744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79653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IQ" sz="2800" dirty="0" smtClean="0">
              <a:solidFill>
                <a:prstClr val="black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What are WH-Questions? 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WH-Questions are used to ask for specific information about something, such as people, places, times, reasons, or methods. These questions start with “WH” words.</a:t>
            </a:r>
          </a:p>
          <a:p>
            <a:endParaRPr lang="en-US" sz="2800" dirty="0" smtClean="0">
              <a:solidFill>
                <a:prstClr val="black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Common </a:t>
            </a:r>
            <a:r>
              <a:rPr lang="en-US" sz="2800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WH Words </a:t>
            </a:r>
            <a:r>
              <a:rPr lang="ar-IQ" sz="2800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1-What </a:t>
            </a:r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:  </a:t>
            </a:r>
            <a:endParaRPr lang="ar-IQ" sz="2800" dirty="0" smtClean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Use</a:t>
            </a:r>
            <a:r>
              <a:rPr lang="ar-IQ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: </a:t>
            </a:r>
            <a:r>
              <a:rPr lang="en-US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To ask about things or information.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Examples</a:t>
            </a:r>
            <a:endParaRPr lang="ar-IQ" sz="2800" dirty="0" smtClean="0">
              <a:solidFill>
                <a:prstClr val="black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What is your name? </a:t>
            </a:r>
            <a:endParaRPr lang="ar-IQ" sz="2800" dirty="0" smtClean="0">
              <a:solidFill>
                <a:prstClr val="black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What are you doing? </a:t>
            </a:r>
            <a:endParaRPr lang="ar-IQ" sz="2800" dirty="0" smtClean="0">
              <a:solidFill>
                <a:prstClr val="black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2-Who </a:t>
            </a:r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:</a:t>
            </a:r>
            <a:endParaRPr lang="ar-IQ" sz="2800" dirty="0" smtClean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Use: To ask about a person or people.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Examples</a:t>
            </a:r>
            <a:endParaRPr lang="ar-IQ" sz="2800" dirty="0" smtClean="0">
              <a:solidFill>
                <a:prstClr val="black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Who is your teacher? 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Who called you? </a:t>
            </a:r>
            <a:endParaRPr lang="en-US" sz="2800" dirty="0">
              <a:solidFill>
                <a:prstClr val="black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5294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1338</Words>
  <Application>Microsoft Office PowerPoint</Application>
  <PresentationFormat>On-screen Show (4:3)</PresentationFormat>
  <Paragraphs>207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49</cp:revision>
  <dcterms:created xsi:type="dcterms:W3CDTF">2025-01-25T15:04:27Z</dcterms:created>
  <dcterms:modified xsi:type="dcterms:W3CDTF">2025-02-23T18:44:41Z</dcterms:modified>
</cp:coreProperties>
</file>