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1" r:id="rId2"/>
    <p:sldId id="282" r:id="rId3"/>
    <p:sldId id="283" r:id="rId4"/>
    <p:sldId id="284" r:id="rId5"/>
    <p:sldId id="285" r:id="rId6"/>
    <p:sldId id="286" r:id="rId7"/>
    <p:sldId id="287" r:id="rId8"/>
    <p:sldId id="288" r:id="rId9"/>
    <p:sldId id="289" r:id="rId10"/>
    <p:sldId id="290" r:id="rId11"/>
    <p:sldId id="267" r:id="rId12"/>
    <p:sldId id="269" r:id="rId13"/>
    <p:sldId id="270" r:id="rId14"/>
    <p:sldId id="271" r:id="rId15"/>
    <p:sldId id="272" r:id="rId16"/>
    <p:sldId id="273" r:id="rId17"/>
    <p:sldId id="274" r:id="rId18"/>
    <p:sldId id="275" r:id="rId19"/>
    <p:sldId id="277" r:id="rId20"/>
    <p:sldId id="276" r:id="rId21"/>
    <p:sldId id="294" r:id="rId22"/>
    <p:sldId id="279" r:id="rId23"/>
    <p:sldId id="280" r:id="rId24"/>
    <p:sldId id="296" r:id="rId25"/>
    <p:sldId id="291" r:id="rId26"/>
    <p:sldId id="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111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F5ABF-5E08-4A89-8EED-5FA831A07111}" type="datetimeFigureOut">
              <a:rPr lang="en-US" smtClean="0"/>
              <a:t>2/23/2025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EC4F15-089B-412B-8923-0E52E39C07B8}" type="slidenum">
              <a:rPr lang="en-US" smtClean="0"/>
              <a:t>‹#›</a:t>
            </a:fld>
            <a:endParaRPr lang="en-US"/>
          </a:p>
        </p:txBody>
      </p:sp>
    </p:spTree>
    <p:extLst>
      <p:ext uri="{BB962C8B-B14F-4D97-AF65-F5344CB8AC3E}">
        <p14:creationId xmlns:p14="http://schemas.microsoft.com/office/powerpoint/2010/main" val="120980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A59C5E-9C00-431F-BBFD-B6C7D594C79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2292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5AEC7E-9989-4E74-AFED-44ED20E256C3}"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11D33-E53C-440D-84FD-4B472D2F1EE2}" type="slidenum">
              <a:rPr lang="en-US" smtClean="0"/>
              <a:t>‹#›</a:t>
            </a:fld>
            <a:endParaRPr lang="en-US"/>
          </a:p>
        </p:txBody>
      </p:sp>
    </p:spTree>
    <p:extLst>
      <p:ext uri="{BB962C8B-B14F-4D97-AF65-F5344CB8AC3E}">
        <p14:creationId xmlns:p14="http://schemas.microsoft.com/office/powerpoint/2010/main" val="2011165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AEC7E-9989-4E74-AFED-44ED20E256C3}"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11D33-E53C-440D-84FD-4B472D2F1EE2}" type="slidenum">
              <a:rPr lang="en-US" smtClean="0"/>
              <a:t>‹#›</a:t>
            </a:fld>
            <a:endParaRPr lang="en-US"/>
          </a:p>
        </p:txBody>
      </p:sp>
    </p:spTree>
    <p:extLst>
      <p:ext uri="{BB962C8B-B14F-4D97-AF65-F5344CB8AC3E}">
        <p14:creationId xmlns:p14="http://schemas.microsoft.com/office/powerpoint/2010/main" val="225187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AEC7E-9989-4E74-AFED-44ED20E256C3}"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11D33-E53C-440D-84FD-4B472D2F1EE2}" type="slidenum">
              <a:rPr lang="en-US" smtClean="0"/>
              <a:t>‹#›</a:t>
            </a:fld>
            <a:endParaRPr lang="en-US"/>
          </a:p>
        </p:txBody>
      </p:sp>
    </p:spTree>
    <p:extLst>
      <p:ext uri="{BB962C8B-B14F-4D97-AF65-F5344CB8AC3E}">
        <p14:creationId xmlns:p14="http://schemas.microsoft.com/office/powerpoint/2010/main" val="98949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AEC7E-9989-4E74-AFED-44ED20E256C3}"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11D33-E53C-440D-84FD-4B472D2F1EE2}" type="slidenum">
              <a:rPr lang="en-US" smtClean="0"/>
              <a:t>‹#›</a:t>
            </a:fld>
            <a:endParaRPr lang="en-US"/>
          </a:p>
        </p:txBody>
      </p:sp>
    </p:spTree>
    <p:extLst>
      <p:ext uri="{BB962C8B-B14F-4D97-AF65-F5344CB8AC3E}">
        <p14:creationId xmlns:p14="http://schemas.microsoft.com/office/powerpoint/2010/main" val="400765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5AEC7E-9989-4E74-AFED-44ED20E256C3}"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11D33-E53C-440D-84FD-4B472D2F1EE2}" type="slidenum">
              <a:rPr lang="en-US" smtClean="0"/>
              <a:t>‹#›</a:t>
            </a:fld>
            <a:endParaRPr lang="en-US"/>
          </a:p>
        </p:txBody>
      </p:sp>
    </p:spTree>
    <p:extLst>
      <p:ext uri="{BB962C8B-B14F-4D97-AF65-F5344CB8AC3E}">
        <p14:creationId xmlns:p14="http://schemas.microsoft.com/office/powerpoint/2010/main" val="400085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5AEC7E-9989-4E74-AFED-44ED20E256C3}"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11D33-E53C-440D-84FD-4B472D2F1EE2}" type="slidenum">
              <a:rPr lang="en-US" smtClean="0"/>
              <a:t>‹#›</a:t>
            </a:fld>
            <a:endParaRPr lang="en-US"/>
          </a:p>
        </p:txBody>
      </p:sp>
    </p:spTree>
    <p:extLst>
      <p:ext uri="{BB962C8B-B14F-4D97-AF65-F5344CB8AC3E}">
        <p14:creationId xmlns:p14="http://schemas.microsoft.com/office/powerpoint/2010/main" val="1436872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5AEC7E-9989-4E74-AFED-44ED20E256C3}" type="datetimeFigureOut">
              <a:rPr lang="en-US" smtClean="0"/>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11D33-E53C-440D-84FD-4B472D2F1EE2}" type="slidenum">
              <a:rPr lang="en-US" smtClean="0"/>
              <a:t>‹#›</a:t>
            </a:fld>
            <a:endParaRPr lang="en-US"/>
          </a:p>
        </p:txBody>
      </p:sp>
    </p:spTree>
    <p:extLst>
      <p:ext uri="{BB962C8B-B14F-4D97-AF65-F5344CB8AC3E}">
        <p14:creationId xmlns:p14="http://schemas.microsoft.com/office/powerpoint/2010/main" val="4254844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5AEC7E-9989-4E74-AFED-44ED20E256C3}" type="datetimeFigureOut">
              <a:rPr lang="en-US" smtClean="0"/>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11D33-E53C-440D-84FD-4B472D2F1EE2}" type="slidenum">
              <a:rPr lang="en-US" smtClean="0"/>
              <a:t>‹#›</a:t>
            </a:fld>
            <a:endParaRPr lang="en-US"/>
          </a:p>
        </p:txBody>
      </p:sp>
    </p:spTree>
    <p:extLst>
      <p:ext uri="{BB962C8B-B14F-4D97-AF65-F5344CB8AC3E}">
        <p14:creationId xmlns:p14="http://schemas.microsoft.com/office/powerpoint/2010/main" val="1681524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AEC7E-9989-4E74-AFED-44ED20E256C3}" type="datetimeFigureOut">
              <a:rPr lang="en-US" smtClean="0"/>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11D33-E53C-440D-84FD-4B472D2F1EE2}" type="slidenum">
              <a:rPr lang="en-US" smtClean="0"/>
              <a:t>‹#›</a:t>
            </a:fld>
            <a:endParaRPr lang="en-US"/>
          </a:p>
        </p:txBody>
      </p:sp>
    </p:spTree>
    <p:extLst>
      <p:ext uri="{BB962C8B-B14F-4D97-AF65-F5344CB8AC3E}">
        <p14:creationId xmlns:p14="http://schemas.microsoft.com/office/powerpoint/2010/main" val="160186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AEC7E-9989-4E74-AFED-44ED20E256C3}"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11D33-E53C-440D-84FD-4B472D2F1EE2}" type="slidenum">
              <a:rPr lang="en-US" smtClean="0"/>
              <a:t>‹#›</a:t>
            </a:fld>
            <a:endParaRPr lang="en-US"/>
          </a:p>
        </p:txBody>
      </p:sp>
    </p:spTree>
    <p:extLst>
      <p:ext uri="{BB962C8B-B14F-4D97-AF65-F5344CB8AC3E}">
        <p14:creationId xmlns:p14="http://schemas.microsoft.com/office/powerpoint/2010/main" val="90708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AEC7E-9989-4E74-AFED-44ED20E256C3}"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11D33-E53C-440D-84FD-4B472D2F1EE2}" type="slidenum">
              <a:rPr lang="en-US" smtClean="0"/>
              <a:t>‹#›</a:t>
            </a:fld>
            <a:endParaRPr lang="en-US"/>
          </a:p>
        </p:txBody>
      </p:sp>
    </p:spTree>
    <p:extLst>
      <p:ext uri="{BB962C8B-B14F-4D97-AF65-F5344CB8AC3E}">
        <p14:creationId xmlns:p14="http://schemas.microsoft.com/office/powerpoint/2010/main" val="228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AEC7E-9989-4E74-AFED-44ED20E256C3}" type="datetimeFigureOut">
              <a:rPr lang="en-US" smtClean="0"/>
              <a:t>2/23/2025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11D33-E53C-440D-84FD-4B472D2F1EE2}" type="slidenum">
              <a:rPr lang="en-US" smtClean="0"/>
              <a:t>‹#›</a:t>
            </a:fld>
            <a:endParaRPr lang="en-US"/>
          </a:p>
        </p:txBody>
      </p:sp>
    </p:spTree>
    <p:extLst>
      <p:ext uri="{BB962C8B-B14F-4D97-AF65-F5344CB8AC3E}">
        <p14:creationId xmlns:p14="http://schemas.microsoft.com/office/powerpoint/2010/main" val="2187964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2132856"/>
            <a:ext cx="6264696" cy="4524315"/>
          </a:xfrm>
          <a:prstGeom prst="rect">
            <a:avLst/>
          </a:prstGeom>
        </p:spPr>
        <p:txBody>
          <a:bodyPr wrap="square">
            <a:spAutoFit/>
          </a:bodyPr>
          <a:lstStyle/>
          <a:p>
            <a:pPr algn="ctr"/>
            <a:r>
              <a:rPr lang="en-US" sz="3200" b="1" dirty="0">
                <a:solidFill>
                  <a:prstClr val="black"/>
                </a:solidFill>
                <a:latin typeface="Arabic Typesetting" pitchFamily="66" charset="-78"/>
                <a:cs typeface="Arabic Typesetting" pitchFamily="66" charset="-78"/>
              </a:rPr>
              <a:t>                                          </a:t>
            </a:r>
            <a:r>
              <a:rPr lang="ar-IQ" sz="3200" b="1" dirty="0">
                <a:solidFill>
                  <a:prstClr val="black"/>
                </a:solidFill>
                <a:latin typeface="Arabic Typesetting" pitchFamily="66" charset="-78"/>
                <a:cs typeface="Arabic Typesetting" pitchFamily="66" charset="-78"/>
              </a:rPr>
              <a:t>كلية العلوم</a:t>
            </a:r>
            <a:r>
              <a:rPr lang="ar-IQ" sz="3200" dirty="0">
                <a:solidFill>
                  <a:prstClr val="black"/>
                </a:solidFill>
                <a:latin typeface="Arabic Typesetting" pitchFamily="66" charset="-78"/>
                <a:cs typeface="Arabic Typesetting" pitchFamily="66" charset="-78"/>
              </a:rPr>
              <a:t> </a:t>
            </a:r>
            <a:r>
              <a:rPr lang="en-US" sz="3200" dirty="0">
                <a:solidFill>
                  <a:prstClr val="black"/>
                </a:solidFill>
                <a:latin typeface="Arabic Typesetting" pitchFamily="66" charset="-78"/>
                <a:cs typeface="Arabic Typesetting" pitchFamily="66" charset="-78"/>
              </a:rPr>
              <a:t/>
            </a:r>
            <a:br>
              <a:rPr lang="en-US" sz="3200" dirty="0">
                <a:solidFill>
                  <a:prstClr val="black"/>
                </a:solidFill>
                <a:latin typeface="Arabic Typesetting" pitchFamily="66" charset="-78"/>
                <a:cs typeface="Arabic Typesetting" pitchFamily="66" charset="-78"/>
              </a:rPr>
            </a:br>
            <a:r>
              <a:rPr lang="ar-IQ" sz="3200" b="1" dirty="0">
                <a:solidFill>
                  <a:prstClr val="black"/>
                </a:solidFill>
                <a:latin typeface="Arabic Typesetting" pitchFamily="66" charset="-78"/>
                <a:cs typeface="Arabic Typesetting" pitchFamily="66" charset="-78"/>
              </a:rPr>
              <a:t>قــســــــــــم الانـــظــــمــــة الــــطـبـيـة الـــذكــــــيـــة</a:t>
            </a:r>
            <a:r>
              <a:rPr lang="en-US" sz="3200" dirty="0">
                <a:solidFill>
                  <a:prstClr val="black"/>
                </a:solidFill>
                <a:latin typeface="Arabic Typesetting" pitchFamily="66" charset="-78"/>
                <a:cs typeface="Arabic Typesetting" pitchFamily="66" charset="-78"/>
              </a:rPr>
              <a:t/>
            </a:r>
            <a:br>
              <a:rPr lang="en-US" sz="3200" dirty="0">
                <a:solidFill>
                  <a:prstClr val="black"/>
                </a:solidFill>
                <a:latin typeface="Arabic Typesetting" pitchFamily="66" charset="-78"/>
                <a:cs typeface="Arabic Typesetting" pitchFamily="66" charset="-78"/>
              </a:rPr>
            </a:br>
            <a:r>
              <a:rPr lang="en-US" sz="3200" b="1" dirty="0">
                <a:solidFill>
                  <a:prstClr val="black"/>
                </a:solidFill>
                <a:latin typeface="Arabic Typesetting" pitchFamily="66" charset="-78"/>
                <a:cs typeface="Arabic Typesetting" pitchFamily="66" charset="-78"/>
              </a:rPr>
              <a:t>Intelligent Medical Systems Department</a:t>
            </a:r>
            <a:r>
              <a:rPr lang="en-US" sz="3200" dirty="0">
                <a:solidFill>
                  <a:prstClr val="black"/>
                </a:solidFill>
                <a:latin typeface="Arabic Typesetting" pitchFamily="66" charset="-78"/>
                <a:cs typeface="Arabic Typesetting" pitchFamily="66" charset="-78"/>
              </a:rPr>
              <a:t/>
            </a:r>
            <a:br>
              <a:rPr lang="en-US" sz="3200" dirty="0">
                <a:solidFill>
                  <a:prstClr val="black"/>
                </a:solidFill>
                <a:latin typeface="Arabic Typesetting" pitchFamily="66" charset="-78"/>
                <a:cs typeface="Arabic Typesetting" pitchFamily="66" charset="-78"/>
              </a:rPr>
            </a:br>
            <a:r>
              <a:rPr lang="en-US" sz="3200" b="1" dirty="0">
                <a:solidFill>
                  <a:prstClr val="black"/>
                </a:solidFill>
                <a:latin typeface="Arabic Typesetting" pitchFamily="66" charset="-78"/>
                <a:cs typeface="Arabic Typesetting" pitchFamily="66" charset="-78"/>
              </a:rPr>
              <a:t>Subject: English Language</a:t>
            </a:r>
            <a:r>
              <a:rPr lang="en-US" sz="3200" dirty="0">
                <a:solidFill>
                  <a:prstClr val="black"/>
                </a:solidFill>
                <a:latin typeface="Arabic Typesetting" pitchFamily="66" charset="-78"/>
                <a:cs typeface="Arabic Typesetting" pitchFamily="66" charset="-78"/>
              </a:rPr>
              <a:t/>
            </a:r>
            <a:br>
              <a:rPr lang="en-US" sz="3200" dirty="0">
                <a:solidFill>
                  <a:prstClr val="black"/>
                </a:solidFill>
                <a:latin typeface="Arabic Typesetting" pitchFamily="66" charset="-78"/>
                <a:cs typeface="Arabic Typesetting" pitchFamily="66" charset="-78"/>
              </a:rPr>
            </a:br>
            <a:r>
              <a:rPr lang="en-US" sz="3200" b="1" dirty="0">
                <a:solidFill>
                  <a:prstClr val="black"/>
                </a:solidFill>
                <a:latin typeface="Arabic Typesetting" pitchFamily="66" charset="-78"/>
                <a:cs typeface="Arabic Typesetting" pitchFamily="66" charset="-78"/>
              </a:rPr>
              <a:t>Class: </a:t>
            </a:r>
            <a:r>
              <a:rPr lang="en-US" sz="3200" b="1" dirty="0" smtClean="0">
                <a:solidFill>
                  <a:prstClr val="black"/>
                </a:solidFill>
                <a:latin typeface="Arabic Typesetting" pitchFamily="66" charset="-78"/>
                <a:cs typeface="Arabic Typesetting" pitchFamily="66" charset="-78"/>
              </a:rPr>
              <a:t>Third   </a:t>
            </a:r>
            <a:r>
              <a:rPr lang="en-US" sz="3200" dirty="0">
                <a:solidFill>
                  <a:prstClr val="black"/>
                </a:solidFill>
                <a:latin typeface="Arabic Typesetting" pitchFamily="66" charset="-78"/>
                <a:cs typeface="Arabic Typesetting" pitchFamily="66" charset="-78"/>
              </a:rPr>
              <a:t/>
            </a:r>
            <a:br>
              <a:rPr lang="en-US" sz="3200" dirty="0">
                <a:solidFill>
                  <a:prstClr val="black"/>
                </a:solidFill>
                <a:latin typeface="Arabic Typesetting" pitchFamily="66" charset="-78"/>
                <a:cs typeface="Arabic Typesetting" pitchFamily="66" charset="-78"/>
              </a:rPr>
            </a:br>
            <a:r>
              <a:rPr lang="en-US" sz="3200" b="1" dirty="0">
                <a:solidFill>
                  <a:prstClr val="black"/>
                </a:solidFill>
                <a:latin typeface="Arabic Typesetting" pitchFamily="66" charset="-78"/>
                <a:cs typeface="Arabic Typesetting" pitchFamily="66" charset="-78"/>
              </a:rPr>
              <a:t>Lecturer:  MSC. </a:t>
            </a:r>
            <a:r>
              <a:rPr lang="en-US" sz="3200" b="1" dirty="0" err="1">
                <a:solidFill>
                  <a:prstClr val="black"/>
                </a:solidFill>
                <a:latin typeface="Arabic Typesetting" pitchFamily="66" charset="-78"/>
                <a:cs typeface="Arabic Typesetting" pitchFamily="66" charset="-78"/>
              </a:rPr>
              <a:t>Sakina</a:t>
            </a:r>
            <a:r>
              <a:rPr lang="en-US" sz="3200" b="1" dirty="0">
                <a:solidFill>
                  <a:prstClr val="black"/>
                </a:solidFill>
                <a:latin typeface="Arabic Typesetting" pitchFamily="66" charset="-78"/>
                <a:cs typeface="Arabic Typesetting" pitchFamily="66" charset="-78"/>
              </a:rPr>
              <a:t> </a:t>
            </a:r>
            <a:r>
              <a:rPr lang="en-US" sz="3200" b="1" dirty="0" err="1">
                <a:solidFill>
                  <a:prstClr val="black"/>
                </a:solidFill>
                <a:latin typeface="Arabic Typesetting" pitchFamily="66" charset="-78"/>
                <a:cs typeface="Arabic Typesetting" pitchFamily="66" charset="-78"/>
              </a:rPr>
              <a:t>Hussain</a:t>
            </a:r>
            <a:r>
              <a:rPr lang="en-US" sz="3200" b="1" dirty="0">
                <a:solidFill>
                  <a:prstClr val="black"/>
                </a:solidFill>
                <a:latin typeface="Arabic Typesetting" pitchFamily="66" charset="-78"/>
                <a:cs typeface="Arabic Typesetting" pitchFamily="66" charset="-78"/>
              </a:rPr>
              <a:t> </a:t>
            </a:r>
            <a:r>
              <a:rPr lang="en-US" sz="3200" b="1" dirty="0" err="1">
                <a:solidFill>
                  <a:prstClr val="black"/>
                </a:solidFill>
                <a:latin typeface="Arabic Typesetting" pitchFamily="66" charset="-78"/>
                <a:cs typeface="Arabic Typesetting" pitchFamily="66" charset="-78"/>
              </a:rPr>
              <a:t>Alsuwaydi</a:t>
            </a:r>
            <a:r>
              <a:rPr lang="ar-IQ" sz="3200" b="1" dirty="0">
                <a:solidFill>
                  <a:prstClr val="black"/>
                </a:solidFill>
                <a:latin typeface="Arabic Typesetting" pitchFamily="66" charset="-78"/>
                <a:cs typeface="Arabic Typesetting" pitchFamily="66" charset="-78"/>
              </a:rPr>
              <a:t> </a:t>
            </a:r>
            <a:r>
              <a:rPr lang="en-US" sz="3200" dirty="0">
                <a:solidFill>
                  <a:prstClr val="black"/>
                </a:solidFill>
                <a:latin typeface="Arabic Typesetting" pitchFamily="66" charset="-78"/>
                <a:cs typeface="Arabic Typesetting" pitchFamily="66" charset="-78"/>
              </a:rPr>
              <a:t/>
            </a:r>
            <a:br>
              <a:rPr lang="en-US" sz="3200" dirty="0">
                <a:solidFill>
                  <a:prstClr val="black"/>
                </a:solidFill>
                <a:latin typeface="Arabic Typesetting" pitchFamily="66" charset="-78"/>
                <a:cs typeface="Arabic Typesetting" pitchFamily="66" charset="-78"/>
              </a:rPr>
            </a:br>
            <a:r>
              <a:rPr lang="en-US" sz="3200" b="1" dirty="0">
                <a:solidFill>
                  <a:prstClr val="black"/>
                </a:solidFill>
                <a:latin typeface="Arabic Typesetting" pitchFamily="66" charset="-78"/>
                <a:cs typeface="Arabic Typesetting" pitchFamily="66" charset="-78"/>
              </a:rPr>
              <a:t> </a:t>
            </a:r>
            <a:r>
              <a:rPr lang="en-US" sz="3200" dirty="0">
                <a:solidFill>
                  <a:prstClr val="black"/>
                </a:solidFill>
                <a:latin typeface="Arabic Typesetting" pitchFamily="66" charset="-78"/>
                <a:cs typeface="Arabic Typesetting" pitchFamily="66" charset="-78"/>
              </a:rPr>
              <a:t/>
            </a:r>
            <a:br>
              <a:rPr lang="en-US" sz="3200" dirty="0">
                <a:solidFill>
                  <a:prstClr val="black"/>
                </a:solidFill>
                <a:latin typeface="Arabic Typesetting" pitchFamily="66" charset="-78"/>
                <a:cs typeface="Arabic Typesetting" pitchFamily="66" charset="-78"/>
              </a:rPr>
            </a:br>
            <a:r>
              <a:rPr lang="en-US" sz="3200" b="1" dirty="0">
                <a:solidFill>
                  <a:prstClr val="black"/>
                </a:solidFill>
                <a:latin typeface="Arabic Typesetting" pitchFamily="66" charset="-78"/>
                <a:cs typeface="Arabic Typesetting" pitchFamily="66" charset="-78"/>
              </a:rPr>
              <a:t>Lecture: ( </a:t>
            </a:r>
            <a:r>
              <a:rPr lang="en-US" sz="3200" b="1" dirty="0" smtClean="0">
                <a:solidFill>
                  <a:prstClr val="black"/>
                </a:solidFill>
                <a:latin typeface="Arabic Typesetting" pitchFamily="66" charset="-78"/>
                <a:cs typeface="Arabic Typesetting" pitchFamily="66" charset="-78"/>
              </a:rPr>
              <a:t>3 </a:t>
            </a:r>
            <a:r>
              <a:rPr lang="en-US" sz="3200" b="1" dirty="0">
                <a:solidFill>
                  <a:prstClr val="black"/>
                </a:solidFill>
                <a:latin typeface="Arabic Typesetting" pitchFamily="66" charset="-78"/>
                <a:cs typeface="Arabic Typesetting" pitchFamily="66" charset="-78"/>
              </a:rPr>
              <a:t>)</a:t>
            </a:r>
            <a:r>
              <a:rPr lang="en-US" sz="3200" dirty="0">
                <a:solidFill>
                  <a:prstClr val="black"/>
                </a:solidFill>
                <a:latin typeface="Arabic Typesetting" pitchFamily="66" charset="-78"/>
                <a:cs typeface="Arabic Typesetting" pitchFamily="66" charset="-78"/>
              </a:rPr>
              <a:t/>
            </a:r>
            <a:br>
              <a:rPr lang="en-US" sz="3200" dirty="0">
                <a:solidFill>
                  <a:prstClr val="black"/>
                </a:solidFill>
                <a:latin typeface="Arabic Typesetting" pitchFamily="66" charset="-78"/>
                <a:cs typeface="Arabic Typesetting" pitchFamily="66" charset="-78"/>
              </a:rPr>
            </a:br>
            <a:r>
              <a:rPr lang="en-US" sz="3200" b="1" dirty="0">
                <a:solidFill>
                  <a:srgbClr val="C00000"/>
                </a:solidFill>
                <a:latin typeface="Arabic Typesetting" pitchFamily="66" charset="-78"/>
                <a:cs typeface="Arabic Typesetting" pitchFamily="66" charset="-78"/>
              </a:rPr>
              <a:t>Past simple and </a:t>
            </a:r>
            <a:r>
              <a:rPr lang="en-US" sz="3200" b="1" dirty="0" smtClean="0">
                <a:solidFill>
                  <a:srgbClr val="C00000"/>
                </a:solidFill>
                <a:latin typeface="Arabic Typesetting" pitchFamily="66" charset="-78"/>
                <a:cs typeface="Arabic Typesetting" pitchFamily="66" charset="-78"/>
              </a:rPr>
              <a:t>Past continuous</a:t>
            </a:r>
            <a:endParaRPr lang="en-US" sz="3200" dirty="0">
              <a:solidFill>
                <a:srgbClr val="C0000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4624"/>
            <a:ext cx="254507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08479" y="6396335"/>
            <a:ext cx="2135521" cy="461665"/>
          </a:xfrm>
          <a:prstGeom prst="rect">
            <a:avLst/>
          </a:prstGeom>
          <a:noFill/>
        </p:spPr>
        <p:txBody>
          <a:bodyPr wrap="none" rtlCol="0">
            <a:spAutoFit/>
          </a:bodyPr>
          <a:lstStyle/>
          <a:p>
            <a:r>
              <a:rPr lang="en-US" sz="2400" dirty="0">
                <a:solidFill>
                  <a:srgbClr val="8064A2">
                    <a:lumMod val="50000"/>
                  </a:srgbClr>
                </a:solidFill>
                <a:latin typeface="Arabic Typesetting" pitchFamily="66" charset="-78"/>
                <a:cs typeface="Arabic Typesetting" pitchFamily="66" charset="-78"/>
              </a:rPr>
              <a:t>Study Year: 2024-2025</a:t>
            </a:r>
          </a:p>
        </p:txBody>
      </p:sp>
    </p:spTree>
    <p:extLst>
      <p:ext uri="{BB962C8B-B14F-4D97-AF65-F5344CB8AC3E}">
        <p14:creationId xmlns:p14="http://schemas.microsoft.com/office/powerpoint/2010/main" val="3324903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6712"/>
            <a:ext cx="9180512" cy="5903154"/>
          </a:xfrm>
          <a:prstGeom prst="rect">
            <a:avLst/>
          </a:prstGeom>
        </p:spPr>
        <p:txBody>
          <a:bodyPr wrap="square">
            <a:spAutoFit/>
          </a:bodyPr>
          <a:lstStyle/>
          <a:p>
            <a:pPr>
              <a:spcBef>
                <a:spcPct val="20000"/>
              </a:spcBef>
            </a:pPr>
            <a:r>
              <a:rPr lang="en-US" sz="3200" dirty="0">
                <a:solidFill>
                  <a:prstClr val="black"/>
                </a:solidFill>
                <a:latin typeface="Arabic Typesetting" pitchFamily="66" charset="-78"/>
                <a:cs typeface="Arabic Typesetting" pitchFamily="66" charset="-78"/>
              </a:rPr>
              <a:t>Fill-in-the-Blank Exercise:</a:t>
            </a:r>
          </a:p>
          <a:p>
            <a:pPr>
              <a:spcBef>
                <a:spcPct val="20000"/>
              </a:spcBef>
            </a:pPr>
            <a:r>
              <a:rPr lang="en-US" sz="3200" dirty="0">
                <a:solidFill>
                  <a:prstClr val="black"/>
                </a:solidFill>
                <a:latin typeface="Arabic Typesetting" pitchFamily="66" charset="-78"/>
                <a:cs typeface="Arabic Typesetting" pitchFamily="66" charset="-78"/>
              </a:rPr>
              <a:t>Complete the sentences with the correct past tense verb:</a:t>
            </a:r>
          </a:p>
          <a:p>
            <a:pPr>
              <a:spcBef>
                <a:spcPct val="20000"/>
              </a:spcBef>
            </a:pPr>
            <a:r>
              <a:rPr lang="en-US" sz="3200" dirty="0">
                <a:solidFill>
                  <a:prstClr val="black"/>
                </a:solidFill>
                <a:latin typeface="Arabic Typesetting" pitchFamily="66" charset="-78"/>
                <a:cs typeface="Arabic Typesetting" pitchFamily="66" charset="-78"/>
              </a:rPr>
              <a:t>   - She ______ (visit) her grandmother last weekend.</a:t>
            </a:r>
          </a:p>
          <a:p>
            <a:pPr>
              <a:spcBef>
                <a:spcPct val="20000"/>
              </a:spcBef>
            </a:pPr>
            <a:r>
              <a:rPr lang="en-US" sz="3200" dirty="0">
                <a:solidFill>
                  <a:prstClr val="black"/>
                </a:solidFill>
                <a:latin typeface="Arabic Typesetting" pitchFamily="66" charset="-78"/>
                <a:cs typeface="Arabic Typesetting" pitchFamily="66" charset="-78"/>
              </a:rPr>
              <a:t>   - They ______ (go) to the park yesterday.</a:t>
            </a:r>
          </a:p>
          <a:p>
            <a:pPr>
              <a:spcBef>
                <a:spcPct val="20000"/>
              </a:spcBef>
            </a:pPr>
            <a:r>
              <a:rPr lang="en-US" sz="3200" dirty="0">
                <a:solidFill>
                  <a:prstClr val="black"/>
                </a:solidFill>
                <a:latin typeface="Arabic Typesetting" pitchFamily="66" charset="-78"/>
                <a:cs typeface="Arabic Typesetting" pitchFamily="66" charset="-78"/>
              </a:rPr>
              <a:t>A/</a:t>
            </a:r>
          </a:p>
          <a:p>
            <a:pPr>
              <a:spcBef>
                <a:spcPct val="20000"/>
              </a:spcBef>
            </a:pPr>
            <a:r>
              <a:rPr lang="en-US" sz="3200" dirty="0">
                <a:solidFill>
                  <a:prstClr val="black"/>
                </a:solidFill>
                <a:latin typeface="Arabic Typesetting" pitchFamily="66" charset="-78"/>
                <a:cs typeface="Arabic Typesetting" pitchFamily="66" charset="-78"/>
              </a:rPr>
              <a:t>1- visited                                              2- went</a:t>
            </a:r>
          </a:p>
          <a:p>
            <a:pPr>
              <a:spcBef>
                <a:spcPct val="20000"/>
              </a:spcBef>
            </a:pPr>
            <a:r>
              <a:rPr lang="en-US" sz="3200" dirty="0">
                <a:solidFill>
                  <a:prstClr val="black"/>
                </a:solidFill>
                <a:latin typeface="Arabic Typesetting" pitchFamily="66" charset="-78"/>
                <a:cs typeface="Arabic Typesetting" pitchFamily="66" charset="-78"/>
              </a:rPr>
              <a:t>Correct the Mistake:</a:t>
            </a:r>
          </a:p>
          <a:p>
            <a:pPr>
              <a:spcBef>
                <a:spcPct val="20000"/>
              </a:spcBef>
            </a:pPr>
            <a:r>
              <a:rPr lang="en-US" sz="3200" dirty="0">
                <a:solidFill>
                  <a:prstClr val="black"/>
                </a:solidFill>
                <a:latin typeface="Arabic Typesetting" pitchFamily="66" charset="-78"/>
                <a:cs typeface="Arabic Typesetting" pitchFamily="66" charset="-78"/>
              </a:rPr>
              <a:t>   Find and fix the errors in these sentences:</a:t>
            </a:r>
          </a:p>
          <a:p>
            <a:pPr>
              <a:spcBef>
                <a:spcPct val="20000"/>
              </a:spcBef>
            </a:pPr>
            <a:r>
              <a:rPr lang="en-US" sz="3200" dirty="0">
                <a:solidFill>
                  <a:prstClr val="black"/>
                </a:solidFill>
                <a:latin typeface="Arabic Typesetting" pitchFamily="66" charset="-78"/>
                <a:cs typeface="Arabic Typesetting" pitchFamily="66" charset="-78"/>
              </a:rPr>
              <a:t>   - He didn't went to school last Monday.         </a:t>
            </a:r>
            <a:r>
              <a:rPr lang="en-US" sz="3200" dirty="0" smtClean="0">
                <a:solidFill>
                  <a:prstClr val="black"/>
                </a:solidFill>
                <a:latin typeface="Arabic Typesetting" pitchFamily="66" charset="-78"/>
                <a:cs typeface="Arabic Typesetting" pitchFamily="66" charset="-78"/>
              </a:rPr>
              <a:t>A/Go</a:t>
            </a:r>
            <a:endParaRPr lang="en-US" sz="3200" dirty="0">
              <a:solidFill>
                <a:prstClr val="black"/>
              </a:solidFill>
              <a:latin typeface="Arabic Typesetting" pitchFamily="66" charset="-78"/>
              <a:cs typeface="Arabic Typesetting" pitchFamily="66" charset="-78"/>
            </a:endParaRPr>
          </a:p>
          <a:p>
            <a:pPr>
              <a:spcBef>
                <a:spcPct val="20000"/>
              </a:spcBef>
            </a:pPr>
            <a:r>
              <a:rPr lang="en-US" sz="3200" dirty="0">
                <a:solidFill>
                  <a:prstClr val="black"/>
                </a:solidFill>
                <a:latin typeface="Arabic Typesetting" pitchFamily="66" charset="-78"/>
                <a:cs typeface="Arabic Typesetting" pitchFamily="66" charset="-78"/>
              </a:rPr>
              <a:t>   - Did she played basketball yesterday?            </a:t>
            </a:r>
            <a:r>
              <a:rPr lang="en-US" sz="3200" dirty="0" smtClean="0">
                <a:solidFill>
                  <a:prstClr val="black"/>
                </a:solidFill>
                <a:latin typeface="Arabic Typesetting" pitchFamily="66" charset="-78"/>
                <a:cs typeface="Arabic Typesetting" pitchFamily="66" charset="-78"/>
              </a:rPr>
              <a:t>A/Play</a:t>
            </a:r>
            <a:endParaRPr lang="en-US" sz="3200" dirty="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428114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76672"/>
            <a:ext cx="8928992" cy="5016758"/>
          </a:xfrm>
          <a:prstGeom prst="rect">
            <a:avLst/>
          </a:prstGeom>
        </p:spPr>
        <p:txBody>
          <a:bodyPr wrap="square">
            <a:spAutoFit/>
          </a:bodyPr>
          <a:lstStyle/>
          <a:p>
            <a:pPr algn="ctr"/>
            <a:r>
              <a:rPr lang="en-US" sz="3200" dirty="0" smtClean="0">
                <a:solidFill>
                  <a:srgbClr val="C00000"/>
                </a:solidFill>
                <a:latin typeface="Arabic Typesetting" pitchFamily="66" charset="-78"/>
                <a:cs typeface="Arabic Typesetting" pitchFamily="66" charset="-78"/>
              </a:rPr>
              <a:t>A Day in London</a:t>
            </a:r>
          </a:p>
          <a:p>
            <a:endParaRPr lang="en-US" sz="3200" dirty="0" smtClean="0">
              <a:latin typeface="Arabic Typesetting" pitchFamily="66" charset="-78"/>
              <a:cs typeface="Arabic Typesetting" pitchFamily="66" charset="-78"/>
            </a:endParaRPr>
          </a:p>
          <a:p>
            <a:r>
              <a:rPr lang="en-US" sz="3200" dirty="0" smtClean="0">
                <a:solidFill>
                  <a:srgbClr val="C00000"/>
                </a:solidFill>
                <a:latin typeface="Arabic Typesetting" pitchFamily="66" charset="-78"/>
                <a:cs typeface="Arabic Typesetting" pitchFamily="66" charset="-78"/>
              </a:rPr>
              <a:t>Last</a:t>
            </a:r>
            <a:r>
              <a:rPr lang="en-US" sz="3200" dirty="0" smtClean="0">
                <a:latin typeface="Arabic Typesetting" pitchFamily="66" charset="-78"/>
                <a:cs typeface="Arabic Typesetting" pitchFamily="66" charset="-78"/>
              </a:rPr>
              <a:t> Saturday, Tom </a:t>
            </a:r>
            <a:r>
              <a:rPr lang="en-US" sz="3200" dirty="0" smtClean="0">
                <a:solidFill>
                  <a:srgbClr val="C00000"/>
                </a:solidFill>
                <a:latin typeface="Arabic Typesetting" pitchFamily="66" charset="-78"/>
                <a:cs typeface="Arabic Typesetting" pitchFamily="66" charset="-78"/>
              </a:rPr>
              <a:t>went</a:t>
            </a:r>
            <a:r>
              <a:rPr lang="en-US" sz="3200" dirty="0" smtClean="0">
                <a:latin typeface="Arabic Typesetting" pitchFamily="66" charset="-78"/>
                <a:cs typeface="Arabic Typesetting" pitchFamily="66" charset="-78"/>
              </a:rPr>
              <a:t> to London. He </a:t>
            </a:r>
            <a:r>
              <a:rPr lang="en-US" sz="3200" dirty="0" smtClean="0">
                <a:solidFill>
                  <a:srgbClr val="C00000"/>
                </a:solidFill>
                <a:latin typeface="Arabic Typesetting" pitchFamily="66" charset="-78"/>
                <a:cs typeface="Arabic Typesetting" pitchFamily="66" charset="-78"/>
              </a:rPr>
              <a:t>woke</a:t>
            </a:r>
            <a:r>
              <a:rPr lang="en-US" sz="3200" dirty="0" smtClean="0">
                <a:latin typeface="Arabic Typesetting" pitchFamily="66" charset="-78"/>
                <a:cs typeface="Arabic Typesetting" pitchFamily="66" charset="-78"/>
              </a:rPr>
              <a:t> up early and </a:t>
            </a:r>
            <a:r>
              <a:rPr lang="en-US" sz="3200" dirty="0" smtClean="0">
                <a:solidFill>
                  <a:srgbClr val="C00000"/>
                </a:solidFill>
                <a:latin typeface="Arabic Typesetting" pitchFamily="66" charset="-78"/>
                <a:cs typeface="Arabic Typesetting" pitchFamily="66" charset="-78"/>
              </a:rPr>
              <a:t>had</a:t>
            </a:r>
            <a:r>
              <a:rPr lang="en-US" sz="3200" dirty="0" smtClean="0">
                <a:latin typeface="Arabic Typesetting" pitchFamily="66" charset="-78"/>
                <a:cs typeface="Arabic Typesetting" pitchFamily="66" charset="-78"/>
              </a:rPr>
              <a:t> a quick breakfast. Then, he </a:t>
            </a:r>
            <a:r>
              <a:rPr lang="en-US" sz="3200" dirty="0" smtClean="0">
                <a:solidFill>
                  <a:srgbClr val="C00000"/>
                </a:solidFill>
                <a:latin typeface="Arabic Typesetting" pitchFamily="66" charset="-78"/>
                <a:cs typeface="Arabic Typesetting" pitchFamily="66" charset="-78"/>
              </a:rPr>
              <a:t>took</a:t>
            </a:r>
            <a:r>
              <a:rPr lang="en-US" sz="3200" dirty="0" smtClean="0">
                <a:latin typeface="Arabic Typesetting" pitchFamily="66" charset="-78"/>
                <a:cs typeface="Arabic Typesetting" pitchFamily="66" charset="-78"/>
              </a:rPr>
              <a:t> the bus to the museum. He </a:t>
            </a:r>
            <a:r>
              <a:rPr lang="en-US" sz="3200" dirty="0" smtClean="0">
                <a:solidFill>
                  <a:srgbClr val="C00000"/>
                </a:solidFill>
                <a:latin typeface="Arabic Typesetting" pitchFamily="66" charset="-78"/>
                <a:cs typeface="Arabic Typesetting" pitchFamily="66" charset="-78"/>
              </a:rPr>
              <a:t>saw</a:t>
            </a:r>
            <a:r>
              <a:rPr lang="en-US" sz="3200" dirty="0" smtClean="0">
                <a:latin typeface="Arabic Typesetting" pitchFamily="66" charset="-78"/>
                <a:cs typeface="Arabic Typesetting" pitchFamily="66" charset="-78"/>
              </a:rPr>
              <a:t> many interesting paintings. After that, he </a:t>
            </a:r>
            <a:r>
              <a:rPr lang="en-US" sz="3200" dirty="0" smtClean="0">
                <a:solidFill>
                  <a:srgbClr val="C00000"/>
                </a:solidFill>
                <a:latin typeface="Arabic Typesetting" pitchFamily="66" charset="-78"/>
                <a:cs typeface="Arabic Typesetting" pitchFamily="66" charset="-78"/>
              </a:rPr>
              <a:t>walked</a:t>
            </a:r>
            <a:r>
              <a:rPr lang="en-US" sz="3200" dirty="0" smtClean="0">
                <a:latin typeface="Arabic Typesetting" pitchFamily="66" charset="-78"/>
                <a:cs typeface="Arabic Typesetting" pitchFamily="66" charset="-78"/>
              </a:rPr>
              <a:t> to the park and </a:t>
            </a:r>
            <a:r>
              <a:rPr lang="en-US" sz="3200" dirty="0" smtClean="0">
                <a:solidFill>
                  <a:srgbClr val="C00000"/>
                </a:solidFill>
                <a:latin typeface="Arabic Typesetting" pitchFamily="66" charset="-78"/>
                <a:cs typeface="Arabic Typesetting" pitchFamily="66" charset="-78"/>
              </a:rPr>
              <a:t>sat</a:t>
            </a:r>
            <a:r>
              <a:rPr lang="en-US" sz="3200" dirty="0" smtClean="0">
                <a:latin typeface="Arabic Typesetting" pitchFamily="66" charset="-78"/>
                <a:cs typeface="Arabic Typesetting" pitchFamily="66" charset="-78"/>
              </a:rPr>
              <a:t> on a bench. He </a:t>
            </a:r>
            <a:r>
              <a:rPr lang="en-US" sz="3200" dirty="0" smtClean="0">
                <a:solidFill>
                  <a:srgbClr val="C00000"/>
                </a:solidFill>
                <a:latin typeface="Arabic Typesetting" pitchFamily="66" charset="-78"/>
                <a:cs typeface="Arabic Typesetting" pitchFamily="66" charset="-78"/>
              </a:rPr>
              <a:t>talked</a:t>
            </a:r>
            <a:r>
              <a:rPr lang="en-US" sz="3200" dirty="0" smtClean="0">
                <a:latin typeface="Arabic Typesetting" pitchFamily="66" charset="-78"/>
                <a:cs typeface="Arabic Typesetting" pitchFamily="66" charset="-78"/>
              </a:rPr>
              <a:t> to a friend and </a:t>
            </a:r>
            <a:r>
              <a:rPr lang="en-US" sz="3200" dirty="0" smtClean="0">
                <a:solidFill>
                  <a:srgbClr val="C00000"/>
                </a:solidFill>
                <a:latin typeface="Arabic Typesetting" pitchFamily="66" charset="-78"/>
                <a:cs typeface="Arabic Typesetting" pitchFamily="66" charset="-78"/>
              </a:rPr>
              <a:t>enjoyed</a:t>
            </a:r>
            <a:r>
              <a:rPr lang="en-US" sz="3200" dirty="0" smtClean="0">
                <a:latin typeface="Arabic Typesetting" pitchFamily="66" charset="-78"/>
                <a:cs typeface="Arabic Typesetting" pitchFamily="66" charset="-78"/>
              </a:rPr>
              <a:t> a little rest.</a:t>
            </a:r>
          </a:p>
          <a:p>
            <a:endParaRPr lang="en-US" sz="3200" dirty="0" smtClean="0">
              <a:latin typeface="Arabic Typesetting" pitchFamily="66" charset="-78"/>
              <a:cs typeface="Arabic Typesetting" pitchFamily="66" charset="-78"/>
            </a:endParaRPr>
          </a:p>
          <a:p>
            <a:r>
              <a:rPr lang="en-US" sz="3200" dirty="0" smtClean="0">
                <a:latin typeface="Arabic Typesetting" pitchFamily="66" charset="-78"/>
                <a:cs typeface="Arabic Typesetting" pitchFamily="66" charset="-78"/>
              </a:rPr>
              <a:t>Later, Tom </a:t>
            </a:r>
            <a:r>
              <a:rPr lang="en-US" sz="3200" dirty="0" smtClean="0">
                <a:solidFill>
                  <a:srgbClr val="C00000"/>
                </a:solidFill>
                <a:latin typeface="Arabic Typesetting" pitchFamily="66" charset="-78"/>
                <a:cs typeface="Arabic Typesetting" pitchFamily="66" charset="-78"/>
              </a:rPr>
              <a:t>went</a:t>
            </a:r>
            <a:r>
              <a:rPr lang="en-US" sz="3200" dirty="0" smtClean="0">
                <a:latin typeface="Arabic Typesetting" pitchFamily="66" charset="-78"/>
                <a:cs typeface="Arabic Typesetting" pitchFamily="66" charset="-78"/>
              </a:rPr>
              <a:t> to the market and </a:t>
            </a:r>
            <a:r>
              <a:rPr lang="en-US" sz="3200" dirty="0" smtClean="0">
                <a:solidFill>
                  <a:srgbClr val="C00000"/>
                </a:solidFill>
                <a:latin typeface="Arabic Typesetting" pitchFamily="66" charset="-78"/>
                <a:cs typeface="Arabic Typesetting" pitchFamily="66" charset="-78"/>
              </a:rPr>
              <a:t>bought</a:t>
            </a:r>
            <a:r>
              <a:rPr lang="en-US" sz="3200" dirty="0" smtClean="0">
                <a:latin typeface="Arabic Typesetting" pitchFamily="66" charset="-78"/>
                <a:cs typeface="Arabic Typesetting" pitchFamily="66" charset="-78"/>
              </a:rPr>
              <a:t> some fruit. He </a:t>
            </a:r>
            <a:r>
              <a:rPr lang="en-US" sz="3200" dirty="0" smtClean="0">
                <a:solidFill>
                  <a:srgbClr val="C00000"/>
                </a:solidFill>
                <a:latin typeface="Arabic Typesetting" pitchFamily="66" charset="-78"/>
                <a:cs typeface="Arabic Typesetting" pitchFamily="66" charset="-78"/>
              </a:rPr>
              <a:t>ate</a:t>
            </a:r>
            <a:r>
              <a:rPr lang="en-US" sz="3200" dirty="0" smtClean="0">
                <a:latin typeface="Arabic Typesetting" pitchFamily="66" charset="-78"/>
                <a:cs typeface="Arabic Typesetting" pitchFamily="66" charset="-78"/>
              </a:rPr>
              <a:t> a sandwich and </a:t>
            </a:r>
            <a:r>
              <a:rPr lang="en-US" sz="3200" dirty="0" smtClean="0">
                <a:solidFill>
                  <a:srgbClr val="C00000"/>
                </a:solidFill>
                <a:latin typeface="Arabic Typesetting" pitchFamily="66" charset="-78"/>
                <a:cs typeface="Arabic Typesetting" pitchFamily="66" charset="-78"/>
              </a:rPr>
              <a:t>drank</a:t>
            </a:r>
            <a:r>
              <a:rPr lang="en-US" sz="3200" dirty="0" smtClean="0">
                <a:latin typeface="Arabic Typesetting" pitchFamily="66" charset="-78"/>
                <a:cs typeface="Arabic Typesetting" pitchFamily="66" charset="-78"/>
              </a:rPr>
              <a:t> a lot of water. In the evening, he </a:t>
            </a:r>
            <a:r>
              <a:rPr lang="en-US" sz="3200" dirty="0" smtClean="0">
                <a:solidFill>
                  <a:srgbClr val="C00000"/>
                </a:solidFill>
                <a:latin typeface="Arabic Typesetting" pitchFamily="66" charset="-78"/>
                <a:cs typeface="Arabic Typesetting" pitchFamily="66" charset="-78"/>
              </a:rPr>
              <a:t>returned</a:t>
            </a:r>
            <a:r>
              <a:rPr lang="en-US" sz="3200" dirty="0" smtClean="0">
                <a:latin typeface="Arabic Typesetting" pitchFamily="66" charset="-78"/>
                <a:cs typeface="Arabic Typesetting" pitchFamily="66" charset="-78"/>
              </a:rPr>
              <a:t> home. It </a:t>
            </a:r>
            <a:r>
              <a:rPr lang="en-US" sz="3200" dirty="0" smtClean="0">
                <a:solidFill>
                  <a:srgbClr val="C00000"/>
                </a:solidFill>
                <a:latin typeface="Arabic Typesetting" pitchFamily="66" charset="-78"/>
                <a:cs typeface="Arabic Typesetting" pitchFamily="66" charset="-78"/>
              </a:rPr>
              <a:t>was</a:t>
            </a:r>
            <a:r>
              <a:rPr lang="en-US" sz="3200" dirty="0" smtClean="0">
                <a:latin typeface="Arabic Typesetting" pitchFamily="66" charset="-78"/>
                <a:cs typeface="Arabic Typesetting" pitchFamily="66" charset="-78"/>
              </a:rPr>
              <a:t> a wonderful day!</a:t>
            </a:r>
            <a:endParaRPr lang="en-US" sz="32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97819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496944" cy="2062103"/>
          </a:xfrm>
          <a:prstGeom prst="rect">
            <a:avLst/>
          </a:prstGeom>
        </p:spPr>
        <p:txBody>
          <a:bodyPr wrap="square">
            <a:spAutoFit/>
          </a:bodyPr>
          <a:lstStyle/>
          <a:p>
            <a:r>
              <a:rPr lang="en-US" sz="3200" dirty="0" smtClean="0">
                <a:solidFill>
                  <a:srgbClr val="C00000"/>
                </a:solidFill>
                <a:latin typeface="Arabic Typesetting" pitchFamily="66" charset="-78"/>
                <a:cs typeface="Arabic Typesetting" pitchFamily="66" charset="-78"/>
              </a:rPr>
              <a:t>Introduction to Past Continuous</a:t>
            </a:r>
          </a:p>
          <a:p>
            <a:r>
              <a:rPr lang="en-US" sz="3200" dirty="0" smtClean="0">
                <a:latin typeface="Arabic Typesetting" pitchFamily="66" charset="-78"/>
                <a:cs typeface="Arabic Typesetting" pitchFamily="66" charset="-78"/>
              </a:rPr>
              <a:t> The past continuous tense is used to describe actions that were happening at a specific moment in the past.</a:t>
            </a:r>
          </a:p>
          <a:p>
            <a:r>
              <a:rPr lang="en-US" sz="3200" dirty="0" smtClean="0">
                <a:latin typeface="Arabic Typesetting" pitchFamily="66" charset="-78"/>
                <a:cs typeface="Arabic Typesetting" pitchFamily="66" charset="-78"/>
              </a:rPr>
              <a:t> Example: “I was watching TV at 9 PM.”</a:t>
            </a:r>
            <a:endParaRPr lang="en-US" sz="3200" dirty="0">
              <a:latin typeface="Arabic Typesetting" pitchFamily="66" charset="-78"/>
              <a:cs typeface="Arabic Typesetting" pitchFamily="66" charset="-78"/>
            </a:endParaRPr>
          </a:p>
        </p:txBody>
      </p:sp>
      <p:pic>
        <p:nvPicPr>
          <p:cNvPr id="1026" name="Picture 2" descr="Lazy Person Watching Tv: Over 714 Royalty-Free Licensable Stock  Illustrations &amp; Drawing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50743"/>
            <a:ext cx="8208912" cy="460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19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123950"/>
            <a:ext cx="812800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191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10" y="188640"/>
            <a:ext cx="9119390" cy="5016758"/>
          </a:xfrm>
          <a:prstGeom prst="rect">
            <a:avLst/>
          </a:prstGeom>
        </p:spPr>
        <p:txBody>
          <a:bodyPr wrap="square">
            <a:spAutoFit/>
          </a:bodyPr>
          <a:lstStyle/>
          <a:p>
            <a:r>
              <a:rPr lang="en-US" sz="3200" dirty="0">
                <a:solidFill>
                  <a:srgbClr val="C00000"/>
                </a:solidFill>
                <a:latin typeface="Arabic Typesetting" pitchFamily="66" charset="-78"/>
                <a:cs typeface="Arabic Typesetting" pitchFamily="66" charset="-78"/>
              </a:rPr>
              <a:t>S</a:t>
            </a:r>
            <a:r>
              <a:rPr lang="en-US" sz="3200" dirty="0" smtClean="0">
                <a:solidFill>
                  <a:srgbClr val="C00000"/>
                </a:solidFill>
                <a:latin typeface="Arabic Typesetting" pitchFamily="66" charset="-78"/>
                <a:cs typeface="Arabic Typesetting" pitchFamily="66" charset="-78"/>
              </a:rPr>
              <a:t>tructure of the Past Continuous Tense</a:t>
            </a:r>
          </a:p>
          <a:p>
            <a:endParaRPr lang="en-US" sz="3200" dirty="0" smtClean="0">
              <a:latin typeface="Arabic Typesetting" pitchFamily="66" charset="-78"/>
              <a:cs typeface="Arabic Typesetting" pitchFamily="66" charset="-78"/>
            </a:endParaRPr>
          </a:p>
          <a:p>
            <a:r>
              <a:rPr lang="en-US" sz="3200" dirty="0" smtClean="0">
                <a:latin typeface="Arabic Typesetting" pitchFamily="66" charset="-78"/>
                <a:cs typeface="Arabic Typesetting" pitchFamily="66" charset="-78"/>
              </a:rPr>
              <a:t>Affirmative Sentences </a:t>
            </a:r>
          </a:p>
          <a:p>
            <a:r>
              <a:rPr lang="en-US" sz="3200" dirty="0" smtClean="0">
                <a:latin typeface="Arabic Typesetting" pitchFamily="66" charset="-78"/>
                <a:cs typeface="Arabic Typesetting" pitchFamily="66" charset="-78"/>
              </a:rPr>
              <a:t>Structure:</a:t>
            </a:r>
          </a:p>
          <a:p>
            <a:pPr algn="ctr"/>
            <a:r>
              <a:rPr lang="en-US" sz="3200" b="1" dirty="0" smtClean="0">
                <a:solidFill>
                  <a:srgbClr val="C00000"/>
                </a:solidFill>
                <a:latin typeface="Arabic Typesetting" pitchFamily="66" charset="-78"/>
                <a:cs typeface="Arabic Typesetting" pitchFamily="66" charset="-78"/>
              </a:rPr>
              <a:t>Subject + was/were + verb-</a:t>
            </a:r>
            <a:r>
              <a:rPr lang="en-US" sz="3200" b="1" dirty="0" err="1" smtClean="0">
                <a:solidFill>
                  <a:srgbClr val="C00000"/>
                </a:solidFill>
                <a:latin typeface="Arabic Typesetting" pitchFamily="66" charset="-78"/>
                <a:cs typeface="Arabic Typesetting" pitchFamily="66" charset="-78"/>
              </a:rPr>
              <a:t>ing</a:t>
            </a:r>
            <a:r>
              <a:rPr lang="en-US" sz="3200" b="1" dirty="0" smtClean="0">
                <a:solidFill>
                  <a:srgbClr val="C00000"/>
                </a:solidFill>
                <a:latin typeface="Arabic Typesetting" pitchFamily="66" charset="-78"/>
                <a:cs typeface="Arabic Typesetting" pitchFamily="66" charset="-78"/>
              </a:rPr>
              <a:t> </a:t>
            </a:r>
          </a:p>
          <a:p>
            <a:r>
              <a:rPr lang="en-US" sz="3200" dirty="0" smtClean="0">
                <a:latin typeface="Arabic Typesetting" pitchFamily="66" charset="-78"/>
                <a:cs typeface="Arabic Typesetting" pitchFamily="66" charset="-78"/>
              </a:rPr>
              <a:t>(Was) is used with he/she/it (singular subjects) and were is used with I/you/we/they (plural subjects).</a:t>
            </a:r>
          </a:p>
          <a:p>
            <a:r>
              <a:rPr lang="en-US" sz="3200" dirty="0" smtClean="0">
                <a:latin typeface="Arabic Typesetting" pitchFamily="66" charset="-78"/>
                <a:cs typeface="Arabic Typesetting" pitchFamily="66" charset="-78"/>
              </a:rPr>
              <a:t>Example:</a:t>
            </a:r>
          </a:p>
          <a:p>
            <a:r>
              <a:rPr lang="en-US" sz="3200" dirty="0" smtClean="0">
                <a:latin typeface="Arabic Typesetting" pitchFamily="66" charset="-78"/>
                <a:cs typeface="Arabic Typesetting" pitchFamily="66" charset="-78"/>
              </a:rPr>
              <a:t>“She was reading a book.”</a:t>
            </a:r>
          </a:p>
          <a:p>
            <a:r>
              <a:rPr lang="en-US" sz="3200" dirty="0" smtClean="0">
                <a:latin typeface="Arabic Typesetting" pitchFamily="66" charset="-78"/>
                <a:cs typeface="Arabic Typesetting" pitchFamily="66" charset="-78"/>
              </a:rPr>
              <a:t>“They were playing football in the park.”</a:t>
            </a:r>
            <a:endParaRPr lang="en-US" sz="32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978191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48680"/>
            <a:ext cx="7776864" cy="4524315"/>
          </a:xfrm>
          <a:prstGeom prst="rect">
            <a:avLst/>
          </a:prstGeom>
        </p:spPr>
        <p:txBody>
          <a:bodyPr wrap="square">
            <a:spAutoFit/>
          </a:bodyPr>
          <a:lstStyle/>
          <a:p>
            <a:r>
              <a:rPr lang="en-US" sz="3200" dirty="0" smtClean="0">
                <a:solidFill>
                  <a:srgbClr val="C00000"/>
                </a:solidFill>
                <a:latin typeface="Arabic Typesetting" pitchFamily="66" charset="-78"/>
                <a:cs typeface="Arabic Typesetting" pitchFamily="66" charset="-78"/>
              </a:rPr>
              <a:t>Negative Sentences</a:t>
            </a:r>
          </a:p>
          <a:p>
            <a:r>
              <a:rPr lang="en-US" sz="3200" dirty="0" smtClean="0">
                <a:latin typeface="Arabic Typesetting" pitchFamily="66" charset="-78"/>
                <a:cs typeface="Arabic Typesetting" pitchFamily="66" charset="-78"/>
              </a:rPr>
              <a:t>Structure:</a:t>
            </a:r>
          </a:p>
          <a:p>
            <a:pPr algn="ctr"/>
            <a:r>
              <a:rPr lang="en-US" sz="3200" b="1" dirty="0" smtClean="0">
                <a:solidFill>
                  <a:srgbClr val="C00000"/>
                </a:solidFill>
                <a:latin typeface="Arabic Typesetting" pitchFamily="66" charset="-78"/>
                <a:cs typeface="Arabic Typesetting" pitchFamily="66" charset="-78"/>
              </a:rPr>
              <a:t>Subject + was/were + not + verb-</a:t>
            </a:r>
            <a:r>
              <a:rPr lang="en-US" sz="3200" b="1" dirty="0" err="1" smtClean="0">
                <a:solidFill>
                  <a:srgbClr val="C00000"/>
                </a:solidFill>
                <a:latin typeface="Arabic Typesetting" pitchFamily="66" charset="-78"/>
                <a:cs typeface="Arabic Typesetting" pitchFamily="66" charset="-78"/>
              </a:rPr>
              <a:t>ing</a:t>
            </a:r>
            <a:endParaRPr lang="en-US" sz="3200" b="1" dirty="0" smtClean="0">
              <a:solidFill>
                <a:srgbClr val="C00000"/>
              </a:solidFill>
              <a:latin typeface="Arabic Typesetting" pitchFamily="66" charset="-78"/>
              <a:cs typeface="Arabic Typesetting" pitchFamily="66" charset="-78"/>
            </a:endParaRPr>
          </a:p>
          <a:p>
            <a:r>
              <a:rPr lang="en-US" sz="3200" dirty="0" smtClean="0">
                <a:latin typeface="Arabic Typesetting" pitchFamily="66" charset="-78"/>
                <a:cs typeface="Arabic Typesetting" pitchFamily="66" charset="-78"/>
              </a:rPr>
              <a:t>In negative sentences, we use was not (wasn’t) or were not (weren’t).</a:t>
            </a:r>
          </a:p>
          <a:p>
            <a:endParaRPr lang="en-US" sz="3200" dirty="0" smtClean="0">
              <a:latin typeface="Arabic Typesetting" pitchFamily="66" charset="-78"/>
              <a:cs typeface="Arabic Typesetting" pitchFamily="66" charset="-78"/>
            </a:endParaRPr>
          </a:p>
          <a:p>
            <a:r>
              <a:rPr lang="en-US" sz="3200" dirty="0" smtClean="0">
                <a:latin typeface="Arabic Typesetting" pitchFamily="66" charset="-78"/>
                <a:cs typeface="Arabic Typesetting" pitchFamily="66" charset="-78"/>
              </a:rPr>
              <a:t>Example:</a:t>
            </a:r>
          </a:p>
          <a:p>
            <a:r>
              <a:rPr lang="en-US" sz="3200" dirty="0" smtClean="0">
                <a:latin typeface="Arabic Typesetting" pitchFamily="66" charset="-78"/>
                <a:cs typeface="Arabic Typesetting" pitchFamily="66" charset="-78"/>
              </a:rPr>
              <a:t> “I wasn’t sleeping when you called.”</a:t>
            </a:r>
          </a:p>
          <a:p>
            <a:r>
              <a:rPr lang="en-US" sz="3200" dirty="0" smtClean="0">
                <a:latin typeface="Arabic Typesetting" pitchFamily="66" charset="-78"/>
                <a:cs typeface="Arabic Typesetting" pitchFamily="66" charset="-78"/>
              </a:rPr>
              <a:t> “We weren’t listening to music at that time.”</a:t>
            </a:r>
            <a:endParaRPr lang="en-US" sz="32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97819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496944" cy="5016758"/>
          </a:xfrm>
          <a:prstGeom prst="rect">
            <a:avLst/>
          </a:prstGeom>
        </p:spPr>
        <p:txBody>
          <a:bodyPr wrap="square">
            <a:spAutoFit/>
          </a:bodyPr>
          <a:lstStyle/>
          <a:p>
            <a:r>
              <a:rPr lang="en-US" sz="3200" dirty="0" smtClean="0">
                <a:latin typeface="Arabic Typesetting" pitchFamily="66" charset="-78"/>
                <a:cs typeface="Arabic Typesetting" pitchFamily="66" charset="-78"/>
              </a:rPr>
              <a:t>Questions</a:t>
            </a:r>
          </a:p>
          <a:p>
            <a:r>
              <a:rPr lang="en-US" sz="3200" dirty="0" smtClean="0">
                <a:latin typeface="Arabic Typesetting" pitchFamily="66" charset="-78"/>
                <a:cs typeface="Arabic Typesetting" pitchFamily="66" charset="-78"/>
              </a:rPr>
              <a:t> Structure:</a:t>
            </a:r>
          </a:p>
          <a:p>
            <a:endParaRPr lang="en-US" sz="3200" dirty="0" smtClean="0">
              <a:latin typeface="Arabic Typesetting" pitchFamily="66" charset="-78"/>
              <a:cs typeface="Arabic Typesetting" pitchFamily="66" charset="-78"/>
            </a:endParaRPr>
          </a:p>
          <a:p>
            <a:pPr algn="ctr"/>
            <a:r>
              <a:rPr lang="en-US" sz="3200" b="1" dirty="0" smtClean="0">
                <a:solidFill>
                  <a:srgbClr val="C00000"/>
                </a:solidFill>
                <a:latin typeface="Arabic Typesetting" pitchFamily="66" charset="-78"/>
                <a:cs typeface="Arabic Typesetting" pitchFamily="66" charset="-78"/>
              </a:rPr>
              <a:t>Was/Were + subject + verb-</a:t>
            </a:r>
            <a:r>
              <a:rPr lang="en-US" sz="3200" b="1" dirty="0" err="1" smtClean="0">
                <a:solidFill>
                  <a:srgbClr val="C00000"/>
                </a:solidFill>
                <a:latin typeface="Arabic Typesetting" pitchFamily="66" charset="-78"/>
                <a:cs typeface="Arabic Typesetting" pitchFamily="66" charset="-78"/>
              </a:rPr>
              <a:t>ing</a:t>
            </a:r>
            <a:r>
              <a:rPr lang="en-US" sz="3200" b="1" dirty="0" smtClean="0">
                <a:solidFill>
                  <a:srgbClr val="C00000"/>
                </a:solidFill>
                <a:latin typeface="Arabic Typesetting" pitchFamily="66" charset="-78"/>
                <a:cs typeface="Arabic Typesetting" pitchFamily="66" charset="-78"/>
              </a:rPr>
              <a:t>?</a:t>
            </a:r>
          </a:p>
          <a:p>
            <a:r>
              <a:rPr lang="en-US" sz="3200" dirty="0" smtClean="0">
                <a:latin typeface="Arabic Typesetting" pitchFamily="66" charset="-78"/>
                <a:cs typeface="Arabic Typesetting" pitchFamily="66" charset="-78"/>
              </a:rPr>
              <a:t>In questions, was or were comes first, followed by the subject, then the verb in the </a:t>
            </a:r>
            <a:r>
              <a:rPr lang="en-US" sz="3200" dirty="0" err="1" smtClean="0">
                <a:latin typeface="Arabic Typesetting" pitchFamily="66" charset="-78"/>
                <a:cs typeface="Arabic Typesetting" pitchFamily="66" charset="-78"/>
              </a:rPr>
              <a:t>ing</a:t>
            </a:r>
            <a:r>
              <a:rPr lang="en-US" sz="3200" dirty="0" smtClean="0">
                <a:latin typeface="Arabic Typesetting" pitchFamily="66" charset="-78"/>
                <a:cs typeface="Arabic Typesetting" pitchFamily="66" charset="-78"/>
              </a:rPr>
              <a:t>-form.</a:t>
            </a:r>
          </a:p>
          <a:p>
            <a:endParaRPr lang="en-US" sz="3200" dirty="0" smtClean="0">
              <a:latin typeface="Arabic Typesetting" pitchFamily="66" charset="-78"/>
              <a:cs typeface="Arabic Typesetting" pitchFamily="66" charset="-78"/>
            </a:endParaRPr>
          </a:p>
          <a:p>
            <a:r>
              <a:rPr lang="en-US" sz="3200" dirty="0" smtClean="0">
                <a:latin typeface="Arabic Typesetting" pitchFamily="66" charset="-78"/>
                <a:cs typeface="Arabic Typesetting" pitchFamily="66" charset="-78"/>
              </a:rPr>
              <a:t>Example:</a:t>
            </a:r>
          </a:p>
          <a:p>
            <a:r>
              <a:rPr lang="en-US" sz="3200" dirty="0" smtClean="0">
                <a:latin typeface="Arabic Typesetting" pitchFamily="66" charset="-78"/>
                <a:cs typeface="Arabic Typesetting" pitchFamily="66" charset="-78"/>
              </a:rPr>
              <a:t> “Was she reading a book?”</a:t>
            </a:r>
          </a:p>
          <a:p>
            <a:r>
              <a:rPr lang="en-US" sz="3200" dirty="0" smtClean="0">
                <a:latin typeface="Arabic Typesetting" pitchFamily="66" charset="-78"/>
                <a:cs typeface="Arabic Typesetting" pitchFamily="66" charset="-78"/>
              </a:rPr>
              <a:t> “Were they watching a movie last night?”</a:t>
            </a:r>
            <a:endParaRPr lang="en-US" sz="32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978191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064896" cy="6494085"/>
          </a:xfrm>
          <a:prstGeom prst="rect">
            <a:avLst/>
          </a:prstGeom>
        </p:spPr>
        <p:txBody>
          <a:bodyPr wrap="square">
            <a:spAutoFit/>
          </a:bodyPr>
          <a:lstStyle/>
          <a:p>
            <a:r>
              <a:rPr lang="en-US" sz="3200" dirty="0" smtClean="0">
                <a:solidFill>
                  <a:srgbClr val="C00000"/>
                </a:solidFill>
                <a:latin typeface="Arabic Typesetting" pitchFamily="66" charset="-78"/>
                <a:cs typeface="Arabic Typesetting" pitchFamily="66" charset="-78"/>
              </a:rPr>
              <a:t>Important Rules and Tips</a:t>
            </a:r>
          </a:p>
          <a:p>
            <a:endParaRPr lang="en-US" sz="3200" dirty="0" smtClean="0"/>
          </a:p>
          <a:p>
            <a:r>
              <a:rPr lang="en-US" sz="3200" dirty="0" smtClean="0">
                <a:latin typeface="Arabic Typesetting" pitchFamily="66" charset="-78"/>
                <a:cs typeface="Arabic Typesetting" pitchFamily="66" charset="-78"/>
              </a:rPr>
              <a:t>1. Use “Was” and “Were” Correctly:</a:t>
            </a:r>
          </a:p>
          <a:p>
            <a:endParaRPr lang="en-US" sz="3200" dirty="0">
              <a:latin typeface="Arabic Typesetting" pitchFamily="66" charset="-78"/>
              <a:cs typeface="Arabic Typesetting" pitchFamily="66" charset="-78"/>
            </a:endParaRPr>
          </a:p>
          <a:p>
            <a:r>
              <a:rPr lang="en-US" sz="3200" dirty="0" smtClean="0">
                <a:latin typeface="Arabic Typesetting" pitchFamily="66" charset="-78"/>
                <a:cs typeface="Arabic Typesetting" pitchFamily="66" charset="-78"/>
              </a:rPr>
              <a:t>Was is used for singular subjects (I, he, she, it) in the past continuous.</a:t>
            </a:r>
          </a:p>
          <a:p>
            <a:endParaRPr lang="en-US" sz="3200" dirty="0" smtClean="0">
              <a:latin typeface="Arabic Typesetting" pitchFamily="66" charset="-78"/>
              <a:cs typeface="Arabic Typesetting" pitchFamily="66" charset="-78"/>
            </a:endParaRPr>
          </a:p>
          <a:p>
            <a:r>
              <a:rPr lang="en-US" sz="3200" dirty="0" smtClean="0">
                <a:latin typeface="Arabic Typesetting" pitchFamily="66" charset="-78"/>
                <a:cs typeface="Arabic Typesetting" pitchFamily="66" charset="-78"/>
              </a:rPr>
              <a:t>Example: “He was studying late last night.”</a:t>
            </a:r>
          </a:p>
          <a:p>
            <a:endParaRPr lang="en-US" sz="3200" dirty="0" smtClean="0">
              <a:latin typeface="Arabic Typesetting" pitchFamily="66" charset="-78"/>
              <a:cs typeface="Arabic Typesetting" pitchFamily="66" charset="-78"/>
            </a:endParaRPr>
          </a:p>
          <a:p>
            <a:r>
              <a:rPr lang="en-US" sz="3200" dirty="0" smtClean="0">
                <a:latin typeface="Arabic Typesetting" pitchFamily="66" charset="-78"/>
                <a:cs typeface="Arabic Typesetting" pitchFamily="66" charset="-78"/>
              </a:rPr>
              <a:t>Were is used for plural subjects (you, we, they) and also with you in the singular.</a:t>
            </a:r>
          </a:p>
          <a:p>
            <a:endParaRPr lang="en-US" sz="3200" dirty="0" smtClean="0">
              <a:latin typeface="Arabic Typesetting" pitchFamily="66" charset="-78"/>
              <a:cs typeface="Arabic Typesetting" pitchFamily="66" charset="-78"/>
            </a:endParaRPr>
          </a:p>
          <a:p>
            <a:r>
              <a:rPr lang="en-US" sz="3200" dirty="0" smtClean="0">
                <a:latin typeface="Arabic Typesetting" pitchFamily="66" charset="-78"/>
                <a:cs typeface="Arabic Typesetting" pitchFamily="66" charset="-78"/>
              </a:rPr>
              <a:t>Example: “We were playing soccer when it started raining.”</a:t>
            </a:r>
            <a:endParaRPr lang="en-US" sz="32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978191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20688"/>
            <a:ext cx="8496944" cy="5509200"/>
          </a:xfrm>
          <a:prstGeom prst="rect">
            <a:avLst/>
          </a:prstGeom>
        </p:spPr>
        <p:txBody>
          <a:bodyPr wrap="square">
            <a:spAutoFit/>
          </a:bodyPr>
          <a:lstStyle/>
          <a:p>
            <a:r>
              <a:rPr lang="en-US" sz="3200" dirty="0" smtClean="0">
                <a:latin typeface="Arabic Typesetting" pitchFamily="66" charset="-78"/>
                <a:cs typeface="Arabic Typesetting" pitchFamily="66" charset="-78"/>
              </a:rPr>
              <a:t>2. The Verb in the “-</a:t>
            </a:r>
            <a:r>
              <a:rPr lang="en-US" sz="3200" dirty="0" err="1" smtClean="0">
                <a:latin typeface="Arabic Typesetting" pitchFamily="66" charset="-78"/>
                <a:cs typeface="Arabic Typesetting" pitchFamily="66" charset="-78"/>
              </a:rPr>
              <a:t>ing</a:t>
            </a:r>
            <a:r>
              <a:rPr lang="en-US" sz="3200" dirty="0" smtClean="0">
                <a:latin typeface="Arabic Typesetting" pitchFamily="66" charset="-78"/>
                <a:cs typeface="Arabic Typesetting" pitchFamily="66" charset="-78"/>
              </a:rPr>
              <a:t>” Form:</a:t>
            </a:r>
          </a:p>
          <a:p>
            <a:endParaRPr lang="en-US" sz="3200" dirty="0" smtClean="0">
              <a:latin typeface="Arabic Typesetting" pitchFamily="66" charset="-78"/>
              <a:cs typeface="Arabic Typesetting" pitchFamily="66" charset="-78"/>
            </a:endParaRPr>
          </a:p>
          <a:p>
            <a:r>
              <a:rPr lang="en-US" sz="3200" dirty="0" smtClean="0">
                <a:latin typeface="Arabic Typesetting" pitchFamily="66" charset="-78"/>
                <a:cs typeface="Arabic Typesetting" pitchFamily="66" charset="-78"/>
              </a:rPr>
              <a:t>In the past continuous, the main verb always ends in -</a:t>
            </a:r>
            <a:r>
              <a:rPr lang="en-US" sz="3200" dirty="0" err="1" smtClean="0">
                <a:latin typeface="Arabic Typesetting" pitchFamily="66" charset="-78"/>
                <a:cs typeface="Arabic Typesetting" pitchFamily="66" charset="-78"/>
              </a:rPr>
              <a:t>ing</a:t>
            </a:r>
            <a:r>
              <a:rPr lang="en-US" sz="3200" dirty="0" smtClean="0">
                <a:latin typeface="Arabic Typesetting" pitchFamily="66" charset="-78"/>
                <a:cs typeface="Arabic Typesetting" pitchFamily="66" charset="-78"/>
              </a:rPr>
              <a:t>. This shows that the action was ongoing.</a:t>
            </a:r>
          </a:p>
          <a:p>
            <a:r>
              <a:rPr lang="en-US" sz="3200" dirty="0" smtClean="0">
                <a:latin typeface="Arabic Typesetting" pitchFamily="66" charset="-78"/>
                <a:cs typeface="Arabic Typesetting" pitchFamily="66" charset="-78"/>
              </a:rPr>
              <a:t> </a:t>
            </a:r>
          </a:p>
          <a:p>
            <a:r>
              <a:rPr lang="en-US" sz="3200" dirty="0" smtClean="0">
                <a:latin typeface="Arabic Typesetting" pitchFamily="66" charset="-78"/>
                <a:cs typeface="Arabic Typesetting" pitchFamily="66" charset="-78"/>
              </a:rPr>
              <a:t>Example: “She was walking to school.”</a:t>
            </a:r>
          </a:p>
          <a:p>
            <a:r>
              <a:rPr lang="en-US" sz="3200" dirty="0" smtClean="0">
                <a:latin typeface="Arabic Typesetting" pitchFamily="66" charset="-78"/>
                <a:cs typeface="Arabic Typesetting" pitchFamily="66" charset="-78"/>
              </a:rPr>
              <a:t> -For regular verbs, just add -</a:t>
            </a:r>
            <a:r>
              <a:rPr lang="en-US" sz="3200" dirty="0" err="1" smtClean="0">
                <a:latin typeface="Arabic Typesetting" pitchFamily="66" charset="-78"/>
                <a:cs typeface="Arabic Typesetting" pitchFamily="66" charset="-78"/>
              </a:rPr>
              <a:t>ing</a:t>
            </a:r>
            <a:r>
              <a:rPr lang="en-US" sz="3200" dirty="0" smtClean="0">
                <a:latin typeface="Arabic Typesetting" pitchFamily="66" charset="-78"/>
                <a:cs typeface="Arabic Typesetting" pitchFamily="66" charset="-78"/>
              </a:rPr>
              <a:t> (play → playing, walk → walking).</a:t>
            </a:r>
          </a:p>
          <a:p>
            <a:r>
              <a:rPr lang="en-US" sz="3200" dirty="0" smtClean="0">
                <a:latin typeface="Arabic Typesetting" pitchFamily="66" charset="-78"/>
                <a:cs typeface="Arabic Typesetting" pitchFamily="66" charset="-78"/>
              </a:rPr>
              <a:t> -For irregular verbs, follow the usual rules:</a:t>
            </a:r>
          </a:p>
          <a:p>
            <a:r>
              <a:rPr lang="en-US" sz="3200" dirty="0" smtClean="0">
                <a:latin typeface="Arabic Typesetting" pitchFamily="66" charset="-78"/>
                <a:cs typeface="Arabic Typesetting" pitchFamily="66" charset="-78"/>
              </a:rPr>
              <a:t> -If a verb ends in -e, drop the -e and add -</a:t>
            </a:r>
            <a:r>
              <a:rPr lang="en-US" sz="3200" dirty="0" err="1" smtClean="0">
                <a:latin typeface="Arabic Typesetting" pitchFamily="66" charset="-78"/>
                <a:cs typeface="Arabic Typesetting" pitchFamily="66" charset="-78"/>
              </a:rPr>
              <a:t>ing</a:t>
            </a:r>
            <a:r>
              <a:rPr lang="en-US" sz="3200" dirty="0" smtClean="0">
                <a:latin typeface="Arabic Typesetting" pitchFamily="66" charset="-78"/>
                <a:cs typeface="Arabic Typesetting" pitchFamily="66" charset="-78"/>
              </a:rPr>
              <a:t> (make → making).</a:t>
            </a:r>
          </a:p>
          <a:p>
            <a:r>
              <a:rPr lang="en-US" sz="3200" dirty="0" smtClean="0">
                <a:latin typeface="Arabic Typesetting" pitchFamily="66" charset="-78"/>
                <a:cs typeface="Arabic Typesetting" pitchFamily="66" charset="-78"/>
              </a:rPr>
              <a:t> -Double the final consonant if the verb is short and ends with a vowel + consonant (run → running).</a:t>
            </a:r>
            <a:endParaRPr lang="en-US" sz="32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978191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1" y="260648"/>
            <a:ext cx="8856984" cy="6494085"/>
          </a:xfrm>
          <a:prstGeom prst="rect">
            <a:avLst/>
          </a:prstGeom>
        </p:spPr>
        <p:txBody>
          <a:bodyPr wrap="square">
            <a:spAutoFit/>
          </a:bodyPr>
          <a:lstStyle/>
          <a:p>
            <a:r>
              <a:rPr lang="en-US" sz="3200" dirty="0" smtClean="0">
                <a:solidFill>
                  <a:srgbClr val="C00000"/>
                </a:solidFill>
                <a:latin typeface="Arabic Typesetting" pitchFamily="66" charset="-78"/>
                <a:cs typeface="Arabic Typesetting" pitchFamily="66" charset="-78"/>
              </a:rPr>
              <a:t>Time Expressions Commonly Used with Past Continuous:</a:t>
            </a:r>
          </a:p>
          <a:p>
            <a:r>
              <a:rPr lang="en-US" sz="3200" b="1" dirty="0" smtClean="0">
                <a:solidFill>
                  <a:srgbClr val="0070C0"/>
                </a:solidFill>
                <a:latin typeface="Arabic Typesetting" pitchFamily="66" charset="-78"/>
                <a:cs typeface="Arabic Typesetting" pitchFamily="66" charset="-78"/>
              </a:rPr>
              <a:t> -At + specific time (e.g., At 8 PM, At midnight, At that moment)</a:t>
            </a:r>
          </a:p>
          <a:p>
            <a:r>
              <a:rPr lang="en-US" sz="3200" dirty="0" smtClean="0">
                <a:latin typeface="Arabic Typesetting" pitchFamily="66" charset="-78"/>
                <a:cs typeface="Arabic Typesetting" pitchFamily="66" charset="-78"/>
              </a:rPr>
              <a:t>Example: “At 7 PM, I was cooking dinner.”</a:t>
            </a:r>
          </a:p>
          <a:p>
            <a:r>
              <a:rPr lang="en-US" sz="3200" dirty="0" smtClean="0">
                <a:latin typeface="Arabic Typesetting" pitchFamily="66" charset="-78"/>
                <a:cs typeface="Arabic Typesetting" pitchFamily="66" charset="-78"/>
              </a:rPr>
              <a:t> </a:t>
            </a:r>
          </a:p>
          <a:p>
            <a:r>
              <a:rPr lang="en-US" sz="3200" b="1" dirty="0" smtClean="0">
                <a:solidFill>
                  <a:srgbClr val="0070C0"/>
                </a:solidFill>
                <a:latin typeface="Arabic Typesetting" pitchFamily="66" charset="-78"/>
                <a:cs typeface="Arabic Typesetting" pitchFamily="66" charset="-78"/>
              </a:rPr>
              <a:t>-While + past continuous (used for two actions happening at the same time)</a:t>
            </a:r>
          </a:p>
          <a:p>
            <a:r>
              <a:rPr lang="en-US" sz="3200" dirty="0" smtClean="0">
                <a:latin typeface="Arabic Typesetting" pitchFamily="66" charset="-78"/>
                <a:cs typeface="Arabic Typesetting" pitchFamily="66" charset="-78"/>
              </a:rPr>
              <a:t>Example: “While I was watching TV, my brother was playing video games.”</a:t>
            </a:r>
          </a:p>
          <a:p>
            <a:r>
              <a:rPr lang="en-US" sz="3200" dirty="0" smtClean="0">
                <a:latin typeface="Arabic Typesetting" pitchFamily="66" charset="-78"/>
                <a:cs typeface="Arabic Typesetting" pitchFamily="66" charset="-78"/>
              </a:rPr>
              <a:t> </a:t>
            </a:r>
          </a:p>
          <a:p>
            <a:r>
              <a:rPr lang="en-US" sz="3200" b="1" dirty="0">
                <a:solidFill>
                  <a:srgbClr val="0070C0"/>
                </a:solidFill>
                <a:latin typeface="Arabic Typesetting" pitchFamily="66" charset="-78"/>
                <a:cs typeface="Arabic Typesetting" pitchFamily="66" charset="-78"/>
              </a:rPr>
              <a:t>-</a:t>
            </a:r>
            <a:r>
              <a:rPr lang="en-US" sz="3200" b="1" dirty="0" smtClean="0">
                <a:solidFill>
                  <a:srgbClr val="0070C0"/>
                </a:solidFill>
                <a:latin typeface="Arabic Typesetting" pitchFamily="66" charset="-78"/>
                <a:cs typeface="Arabic Typesetting" pitchFamily="66" charset="-78"/>
              </a:rPr>
              <a:t>When + past simple (used to show an interruption)</a:t>
            </a:r>
          </a:p>
          <a:p>
            <a:r>
              <a:rPr lang="en-US" sz="3200" dirty="0" smtClean="0">
                <a:latin typeface="Arabic Typesetting" pitchFamily="66" charset="-78"/>
                <a:cs typeface="Arabic Typesetting" pitchFamily="66" charset="-78"/>
              </a:rPr>
              <a:t> Example: “I was reading when she called.”</a:t>
            </a:r>
          </a:p>
          <a:p>
            <a:r>
              <a:rPr lang="en-US" sz="3200" dirty="0" smtClean="0">
                <a:latin typeface="Arabic Typesetting" pitchFamily="66" charset="-78"/>
                <a:cs typeface="Arabic Typesetting" pitchFamily="66" charset="-78"/>
              </a:rPr>
              <a:t> </a:t>
            </a:r>
          </a:p>
          <a:p>
            <a:r>
              <a:rPr lang="en-US" sz="3200" b="1" dirty="0">
                <a:solidFill>
                  <a:srgbClr val="0070C0"/>
                </a:solidFill>
                <a:latin typeface="Arabic Typesetting" pitchFamily="66" charset="-78"/>
                <a:cs typeface="Arabic Typesetting" pitchFamily="66" charset="-78"/>
              </a:rPr>
              <a:t>-</a:t>
            </a:r>
            <a:r>
              <a:rPr lang="en-US" sz="3200" b="1" dirty="0" smtClean="0">
                <a:solidFill>
                  <a:srgbClr val="0070C0"/>
                </a:solidFill>
                <a:latin typeface="Arabic Typesetting" pitchFamily="66" charset="-78"/>
                <a:cs typeface="Arabic Typesetting" pitchFamily="66" charset="-78"/>
              </a:rPr>
              <a:t>For/During/All day (used to show the duration of the action)</a:t>
            </a:r>
          </a:p>
          <a:p>
            <a:r>
              <a:rPr lang="en-US" sz="3200" dirty="0" smtClean="0">
                <a:latin typeface="Arabic Typesetting" pitchFamily="66" charset="-78"/>
                <a:cs typeface="Arabic Typesetting" pitchFamily="66" charset="-78"/>
              </a:rPr>
              <a:t> Example: “He was sleeping all day yesterday.</a:t>
            </a:r>
            <a:endParaRPr lang="en-US" sz="32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97819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412776"/>
            <a:ext cx="8136904" cy="3539430"/>
          </a:xfrm>
          <a:prstGeom prst="rect">
            <a:avLst/>
          </a:prstGeom>
          <a:noFill/>
        </p:spPr>
        <p:txBody>
          <a:bodyPr wrap="square" rtlCol="0">
            <a:spAutoFit/>
          </a:bodyPr>
          <a:lstStyle/>
          <a:p>
            <a:pPr algn="ctr"/>
            <a:r>
              <a:rPr lang="en-US" sz="3200" b="1" dirty="0">
                <a:solidFill>
                  <a:srgbClr val="C0504D"/>
                </a:solidFill>
                <a:latin typeface="Arabic Typesetting" pitchFamily="66" charset="-78"/>
                <a:cs typeface="Arabic Typesetting" pitchFamily="66" charset="-78"/>
              </a:rPr>
              <a:t>Past simple </a:t>
            </a:r>
          </a:p>
          <a:p>
            <a:r>
              <a:rPr lang="en-US" sz="3200" b="1" dirty="0">
                <a:solidFill>
                  <a:srgbClr val="EEECE1">
                    <a:lumMod val="50000"/>
                  </a:srgbClr>
                </a:solidFill>
                <a:latin typeface="Arabic Typesetting" pitchFamily="66" charset="-78"/>
                <a:cs typeface="Arabic Typesetting" pitchFamily="66" charset="-78"/>
              </a:rPr>
              <a:t>Past simple</a:t>
            </a:r>
          </a:p>
          <a:p>
            <a:endParaRPr lang="en-US" sz="3200" b="1" dirty="0">
              <a:solidFill>
                <a:srgbClr val="EEECE1">
                  <a:lumMod val="50000"/>
                </a:srgbClr>
              </a:solidFill>
              <a:latin typeface="Arabic Typesetting" pitchFamily="66" charset="-78"/>
              <a:cs typeface="Arabic Typesetting" pitchFamily="66" charset="-78"/>
            </a:endParaRPr>
          </a:p>
          <a:p>
            <a:r>
              <a:rPr lang="en-US" sz="3200" dirty="0">
                <a:solidFill>
                  <a:prstClr val="black"/>
                </a:solidFill>
                <a:latin typeface="Arabic Typesetting" pitchFamily="66" charset="-78"/>
                <a:cs typeface="Arabic Typesetting" pitchFamily="66" charset="-78"/>
              </a:rPr>
              <a:t>The past simple, is a tense in English used to describe completed actions or events that occurred at a specific point in the past. </a:t>
            </a:r>
          </a:p>
          <a:p>
            <a:endParaRPr lang="en-US" sz="3200" dirty="0">
              <a:solidFill>
                <a:prstClr val="black"/>
              </a:solidFill>
              <a:latin typeface="Arabic Typesetting" pitchFamily="66" charset="-78"/>
              <a:cs typeface="Arabic Typesetting" pitchFamily="66" charset="-78"/>
            </a:endParaRPr>
          </a:p>
          <a:p>
            <a:endParaRPr lang="en-US" sz="3200" dirty="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3290748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19192"/>
            <a:ext cx="8712968" cy="4524315"/>
          </a:xfrm>
          <a:prstGeom prst="rect">
            <a:avLst/>
          </a:prstGeom>
        </p:spPr>
        <p:txBody>
          <a:bodyPr wrap="square">
            <a:spAutoFit/>
          </a:bodyPr>
          <a:lstStyle/>
          <a:p>
            <a:r>
              <a:rPr lang="en-US" sz="3200" dirty="0" smtClean="0">
                <a:solidFill>
                  <a:srgbClr val="C00000"/>
                </a:solidFill>
                <a:latin typeface="Arabic Typesetting" pitchFamily="66" charset="-78"/>
                <a:cs typeface="Arabic Typesetting" pitchFamily="66" charset="-78"/>
              </a:rPr>
              <a:t>Interrupted Actions:</a:t>
            </a:r>
          </a:p>
          <a:p>
            <a:endParaRPr lang="en-US" sz="3200" dirty="0">
              <a:latin typeface="Arabic Typesetting" pitchFamily="66" charset="-78"/>
              <a:cs typeface="Arabic Typesetting" pitchFamily="66" charset="-78"/>
            </a:endParaRPr>
          </a:p>
          <a:p>
            <a:r>
              <a:rPr lang="en-US" sz="3200" dirty="0" smtClean="0">
                <a:latin typeface="Arabic Typesetting" pitchFamily="66" charset="-78"/>
                <a:cs typeface="Arabic Typesetting" pitchFamily="66" charset="-78"/>
              </a:rPr>
              <a:t>The past continuous is often used for actions that were interrupted by a short, completed action in the past (usually in the past simple tense).</a:t>
            </a:r>
          </a:p>
          <a:p>
            <a:r>
              <a:rPr lang="en-US" sz="3200" dirty="0" smtClean="0">
                <a:latin typeface="Arabic Typesetting" pitchFamily="66" charset="-78"/>
                <a:cs typeface="Arabic Typesetting" pitchFamily="66" charset="-78"/>
              </a:rPr>
              <a:t> </a:t>
            </a:r>
          </a:p>
          <a:p>
            <a:r>
              <a:rPr lang="en-US" sz="3200" dirty="0" smtClean="0">
                <a:latin typeface="Arabic Typesetting" pitchFamily="66" charset="-78"/>
                <a:cs typeface="Arabic Typesetting" pitchFamily="66" charset="-78"/>
              </a:rPr>
              <a:t>Example: “I was studying when the power went out.”</a:t>
            </a:r>
          </a:p>
          <a:p>
            <a:r>
              <a:rPr lang="en-US" sz="3200" dirty="0" smtClean="0">
                <a:latin typeface="Arabic Typesetting" pitchFamily="66" charset="-78"/>
                <a:cs typeface="Arabic Typesetting" pitchFamily="66" charset="-78"/>
              </a:rPr>
              <a:t> </a:t>
            </a:r>
          </a:p>
          <a:p>
            <a:r>
              <a:rPr lang="en-US" sz="3200" dirty="0" smtClean="0">
                <a:latin typeface="Arabic Typesetting" pitchFamily="66" charset="-78"/>
                <a:cs typeface="Arabic Typesetting" pitchFamily="66" charset="-78"/>
              </a:rPr>
              <a:t>In this case, was studying is the ongoing action, and went is the action that interrupts it.</a:t>
            </a:r>
            <a:endParaRPr lang="en-US" sz="32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978191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he Past Continuous Ten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he Past Continuous Tens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The Past Continuous Tens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The Past Continuous Tens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1988840"/>
            <a:ext cx="7614865" cy="448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2773" y="597315"/>
            <a:ext cx="7919665" cy="1077218"/>
          </a:xfrm>
          <a:prstGeom prst="rect">
            <a:avLst/>
          </a:prstGeom>
        </p:spPr>
        <p:txBody>
          <a:bodyPr wrap="square">
            <a:spAutoFit/>
          </a:bodyPr>
          <a:lstStyle/>
          <a:p>
            <a:r>
              <a:rPr lang="en-US" sz="3200" b="1" dirty="0" smtClean="0">
                <a:solidFill>
                  <a:srgbClr val="0070C0"/>
                </a:solidFill>
                <a:latin typeface="Arabic Typesetting" pitchFamily="66" charset="-78"/>
                <a:cs typeface="Arabic Typesetting" pitchFamily="66" charset="-78"/>
              </a:rPr>
              <a:t>-When + past simple (used to show an interruption)</a:t>
            </a:r>
          </a:p>
          <a:p>
            <a:r>
              <a:rPr lang="en-US" sz="3200" dirty="0" smtClean="0">
                <a:latin typeface="Arabic Typesetting" pitchFamily="66" charset="-78"/>
                <a:cs typeface="Arabic Typesetting" pitchFamily="66" charset="-78"/>
              </a:rPr>
              <a:t> Example: “I was reading when she called.”</a:t>
            </a:r>
          </a:p>
        </p:txBody>
      </p:sp>
    </p:spTree>
    <p:extLst>
      <p:ext uri="{BB962C8B-B14F-4D97-AF65-F5344CB8AC3E}">
        <p14:creationId xmlns:p14="http://schemas.microsoft.com/office/powerpoint/2010/main" val="2807511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784976" cy="6001643"/>
          </a:xfrm>
          <a:prstGeom prst="rect">
            <a:avLst/>
          </a:prstGeom>
        </p:spPr>
        <p:txBody>
          <a:bodyPr wrap="square">
            <a:spAutoFit/>
          </a:bodyPr>
          <a:lstStyle/>
          <a:p>
            <a:r>
              <a:rPr lang="en-US" sz="3200" dirty="0" smtClean="0">
                <a:solidFill>
                  <a:srgbClr val="C00000"/>
                </a:solidFill>
                <a:latin typeface="Arabic Typesetting" pitchFamily="66" charset="-78"/>
                <a:cs typeface="Arabic Typesetting" pitchFamily="66" charset="-78"/>
              </a:rPr>
              <a:t>Examples of All Forms:</a:t>
            </a:r>
          </a:p>
          <a:p>
            <a:r>
              <a:rPr lang="en-US" sz="3200" dirty="0" smtClean="0">
                <a:solidFill>
                  <a:srgbClr val="0070C0"/>
                </a:solidFill>
                <a:latin typeface="Arabic Typesetting" pitchFamily="66" charset="-78"/>
                <a:cs typeface="Arabic Typesetting" pitchFamily="66" charset="-78"/>
              </a:rPr>
              <a:t> 1. Affirmative:</a:t>
            </a:r>
          </a:p>
          <a:p>
            <a:r>
              <a:rPr lang="en-US" sz="3200" dirty="0" smtClean="0">
                <a:latin typeface="Arabic Typesetting" pitchFamily="66" charset="-78"/>
                <a:cs typeface="Arabic Typesetting" pitchFamily="66" charset="-78"/>
              </a:rPr>
              <a:t> “They were talking during the meeting.”</a:t>
            </a:r>
          </a:p>
          <a:p>
            <a:r>
              <a:rPr lang="en-US" sz="3200" dirty="0" smtClean="0">
                <a:latin typeface="Arabic Typesetting" pitchFamily="66" charset="-78"/>
                <a:cs typeface="Arabic Typesetting" pitchFamily="66" charset="-78"/>
              </a:rPr>
              <a:t> “I was studying all night.”</a:t>
            </a:r>
          </a:p>
          <a:p>
            <a:r>
              <a:rPr lang="en-US" sz="3200" dirty="0" smtClean="0">
                <a:latin typeface="Arabic Typesetting" pitchFamily="66" charset="-78"/>
                <a:cs typeface="Arabic Typesetting" pitchFamily="66" charset="-78"/>
              </a:rPr>
              <a:t> </a:t>
            </a:r>
          </a:p>
          <a:p>
            <a:r>
              <a:rPr lang="en-US" sz="3200" dirty="0" smtClean="0">
                <a:solidFill>
                  <a:srgbClr val="0070C0"/>
                </a:solidFill>
                <a:latin typeface="Arabic Typesetting" pitchFamily="66" charset="-78"/>
                <a:cs typeface="Arabic Typesetting" pitchFamily="66" charset="-78"/>
              </a:rPr>
              <a:t>2. Negative:</a:t>
            </a:r>
          </a:p>
          <a:p>
            <a:r>
              <a:rPr lang="en-US" sz="3200" dirty="0" smtClean="0">
                <a:latin typeface="Arabic Typesetting" pitchFamily="66" charset="-78"/>
                <a:cs typeface="Arabic Typesetting" pitchFamily="66" charset="-78"/>
              </a:rPr>
              <a:t> “She wasn’t paying attention in class.”</a:t>
            </a:r>
          </a:p>
          <a:p>
            <a:r>
              <a:rPr lang="en-US" sz="3200" dirty="0" smtClean="0">
                <a:latin typeface="Arabic Typesetting" pitchFamily="66" charset="-78"/>
                <a:cs typeface="Arabic Typesetting" pitchFamily="66" charset="-78"/>
              </a:rPr>
              <a:t> “We weren’t waiting for anyone.”</a:t>
            </a:r>
          </a:p>
          <a:p>
            <a:r>
              <a:rPr lang="en-US" sz="3200" dirty="0" smtClean="0">
                <a:latin typeface="Arabic Typesetting" pitchFamily="66" charset="-78"/>
                <a:cs typeface="Arabic Typesetting" pitchFamily="66" charset="-78"/>
              </a:rPr>
              <a:t> </a:t>
            </a:r>
          </a:p>
          <a:p>
            <a:r>
              <a:rPr lang="en-US" sz="3200" dirty="0" smtClean="0">
                <a:solidFill>
                  <a:srgbClr val="0070C0"/>
                </a:solidFill>
                <a:latin typeface="Arabic Typesetting" pitchFamily="66" charset="-78"/>
                <a:cs typeface="Arabic Typesetting" pitchFamily="66" charset="-78"/>
              </a:rPr>
              <a:t>3. Question:</a:t>
            </a:r>
          </a:p>
          <a:p>
            <a:r>
              <a:rPr lang="en-US" sz="3200" dirty="0" smtClean="0">
                <a:latin typeface="Arabic Typesetting" pitchFamily="66" charset="-78"/>
                <a:cs typeface="Arabic Typesetting" pitchFamily="66" charset="-78"/>
              </a:rPr>
              <a:t> “Was she listening to music when you arrived?”</a:t>
            </a:r>
          </a:p>
          <a:p>
            <a:r>
              <a:rPr lang="en-US" sz="3200" dirty="0" smtClean="0">
                <a:latin typeface="Arabic Typesetting" pitchFamily="66" charset="-78"/>
                <a:cs typeface="Arabic Typesetting" pitchFamily="66" charset="-78"/>
              </a:rPr>
              <a:t> “Were they playing football yesterday?”</a:t>
            </a:r>
            <a:endParaRPr lang="en-US" sz="32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97819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568952" cy="6494085"/>
          </a:xfrm>
          <a:prstGeom prst="rect">
            <a:avLst/>
          </a:prstGeom>
        </p:spPr>
        <p:txBody>
          <a:bodyPr wrap="square">
            <a:spAutoFit/>
          </a:bodyPr>
          <a:lstStyle/>
          <a:p>
            <a:r>
              <a:rPr lang="en-US" sz="3200" dirty="0" smtClean="0">
                <a:solidFill>
                  <a:srgbClr val="C00000"/>
                </a:solidFill>
                <a:latin typeface="Arabic Typesetting" pitchFamily="66" charset="-78"/>
                <a:cs typeface="Arabic Typesetting" pitchFamily="66" charset="-78"/>
              </a:rPr>
              <a:t>Tips for Using the Past Continuous:</a:t>
            </a:r>
          </a:p>
          <a:p>
            <a:r>
              <a:rPr lang="en-US" sz="3200" dirty="0" smtClean="0">
                <a:latin typeface="Arabic Typesetting" pitchFamily="66" charset="-78"/>
                <a:cs typeface="Arabic Typesetting" pitchFamily="66" charset="-78"/>
              </a:rPr>
              <a:t> 1. Context matters: The past continuous is useful when describing what was happening at a specific time, especially if it was happening in the background or in progress.</a:t>
            </a:r>
          </a:p>
          <a:p>
            <a:endParaRPr lang="en-US" sz="3200" dirty="0">
              <a:latin typeface="Arabic Typesetting" pitchFamily="66" charset="-78"/>
              <a:cs typeface="Arabic Typesetting" pitchFamily="66" charset="-78"/>
            </a:endParaRPr>
          </a:p>
          <a:p>
            <a:r>
              <a:rPr lang="en-US" sz="3200" dirty="0" smtClean="0">
                <a:latin typeface="Arabic Typesetting" pitchFamily="66" charset="-78"/>
                <a:cs typeface="Arabic Typesetting" pitchFamily="66" charset="-78"/>
              </a:rPr>
              <a:t> Example: “I was watching TV when she arrived.”</a:t>
            </a:r>
          </a:p>
          <a:p>
            <a:r>
              <a:rPr lang="en-US" sz="3200" dirty="0" smtClean="0">
                <a:latin typeface="Arabic Typesetting" pitchFamily="66" charset="-78"/>
                <a:cs typeface="Arabic Typesetting" pitchFamily="66" charset="-78"/>
              </a:rPr>
              <a:t> </a:t>
            </a:r>
          </a:p>
          <a:p>
            <a:r>
              <a:rPr lang="en-US" sz="3200" dirty="0" smtClean="0">
                <a:latin typeface="Arabic Typesetting" pitchFamily="66" charset="-78"/>
                <a:cs typeface="Arabic Typesetting" pitchFamily="66" charset="-78"/>
              </a:rPr>
              <a:t>2. Don’t confuse with past simple: Use the past simple for actions that are finished or completed in the past. The past continuous focuses on actions in progress.</a:t>
            </a:r>
          </a:p>
          <a:p>
            <a:r>
              <a:rPr lang="en-US" sz="3200" dirty="0" smtClean="0">
                <a:latin typeface="Arabic Typesetting" pitchFamily="66" charset="-78"/>
                <a:cs typeface="Arabic Typesetting" pitchFamily="66" charset="-78"/>
              </a:rPr>
              <a:t> </a:t>
            </a:r>
          </a:p>
          <a:p>
            <a:r>
              <a:rPr lang="en-US" sz="3200" dirty="0" smtClean="0">
                <a:latin typeface="Arabic Typesetting" pitchFamily="66" charset="-78"/>
                <a:cs typeface="Arabic Typesetting" pitchFamily="66" charset="-78"/>
              </a:rPr>
              <a:t>Example: “I ate dinner (completed action) vs. “I was eating dinner when she called (action in progress).”</a:t>
            </a:r>
            <a:endParaRPr lang="en-US" sz="32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978191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49694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046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557" y="1268760"/>
            <a:ext cx="7848872" cy="3539430"/>
          </a:xfrm>
          <a:prstGeom prst="rect">
            <a:avLst/>
          </a:prstGeom>
        </p:spPr>
        <p:txBody>
          <a:bodyPr wrap="square">
            <a:spAutoFit/>
          </a:bodyPr>
          <a:lstStyle/>
          <a:p>
            <a:pPr algn="ctr"/>
            <a:r>
              <a:rPr lang="en-US" sz="3200" dirty="0" smtClean="0">
                <a:solidFill>
                  <a:srgbClr val="C00000"/>
                </a:solidFill>
                <a:latin typeface="Arabic Typesetting" pitchFamily="66" charset="-78"/>
                <a:cs typeface="Arabic Typesetting" pitchFamily="66" charset="-78"/>
              </a:rPr>
              <a:t>Conclusion:</a:t>
            </a:r>
          </a:p>
          <a:p>
            <a:endParaRPr lang="en-US" sz="3200" dirty="0" smtClean="0">
              <a:latin typeface="Arabic Typesetting" pitchFamily="66" charset="-78"/>
              <a:cs typeface="Arabic Typesetting" pitchFamily="66" charset="-78"/>
            </a:endParaRPr>
          </a:p>
          <a:p>
            <a:r>
              <a:rPr lang="en-US" sz="3200" dirty="0" smtClean="0">
                <a:latin typeface="Arabic Typesetting" pitchFamily="66" charset="-78"/>
                <a:cs typeface="Arabic Typesetting" pitchFamily="66" charset="-78"/>
              </a:rPr>
              <a:t>The past continuous tense is essential for describing actions that were happening over time in the past. It’s used for ongoing actions, parallel actions, and interruptions. By following the structure and rules above, you can accurately describe various actions in the past!</a:t>
            </a:r>
            <a:endParaRPr lang="en-US" sz="32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3481627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2996952"/>
            <a:ext cx="2877711" cy="1107996"/>
          </a:xfrm>
          <a:prstGeom prst="rect">
            <a:avLst/>
          </a:prstGeom>
          <a:noFill/>
        </p:spPr>
        <p:txBody>
          <a:bodyPr wrap="none" rtlCol="0">
            <a:spAutoFit/>
          </a:bodyPr>
          <a:lstStyle/>
          <a:p>
            <a:r>
              <a:rPr lang="en-US" sz="6600" dirty="0" smtClean="0">
                <a:solidFill>
                  <a:srgbClr val="C00000"/>
                </a:solidFill>
                <a:latin typeface="Arabic Typesetting" pitchFamily="66" charset="-78"/>
                <a:cs typeface="Arabic Typesetting" pitchFamily="66" charset="-78"/>
              </a:rPr>
              <a:t>Thank You</a:t>
            </a:r>
            <a:endParaRPr lang="en-US" sz="6600" dirty="0">
              <a:solidFill>
                <a:srgbClr val="C00000"/>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3481627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4250"/>
            <a:ext cx="8640960" cy="6771084"/>
          </a:xfrm>
          <a:prstGeom prst="rect">
            <a:avLst/>
          </a:prstGeom>
          <a:noFill/>
        </p:spPr>
        <p:txBody>
          <a:bodyPr wrap="square" rtlCol="0">
            <a:spAutoFit/>
          </a:bodyPr>
          <a:lstStyle/>
          <a:p>
            <a:pPr algn="ctr"/>
            <a:r>
              <a:rPr lang="en-US" sz="3200" b="1" dirty="0">
                <a:solidFill>
                  <a:srgbClr val="1F497D">
                    <a:lumMod val="60000"/>
                    <a:lumOff val="40000"/>
                  </a:srgbClr>
                </a:solidFill>
                <a:latin typeface="Arabic Typesetting" pitchFamily="66" charset="-78"/>
                <a:cs typeface="Arabic Typesetting" pitchFamily="66" charset="-78"/>
              </a:rPr>
              <a:t>Affirmative Form</a:t>
            </a:r>
            <a:r>
              <a:rPr lang="en-US" sz="3200" b="1" dirty="0" smtClean="0">
                <a:solidFill>
                  <a:srgbClr val="1F497D">
                    <a:lumMod val="60000"/>
                    <a:lumOff val="40000"/>
                  </a:srgbClr>
                </a:solidFill>
                <a:latin typeface="Arabic Typesetting" pitchFamily="66" charset="-78"/>
                <a:cs typeface="Arabic Typesetting" pitchFamily="66" charset="-78"/>
              </a:rPr>
              <a:t>:</a:t>
            </a:r>
            <a:endParaRPr lang="en-US" sz="3200" dirty="0">
              <a:solidFill>
                <a:srgbClr val="1F497D">
                  <a:lumMod val="60000"/>
                  <a:lumOff val="40000"/>
                </a:srgbClr>
              </a:solidFill>
              <a:latin typeface="Arabic Typesetting" pitchFamily="66" charset="-78"/>
              <a:cs typeface="Arabic Typesetting" pitchFamily="66" charset="-78"/>
            </a:endParaRPr>
          </a:p>
          <a:p>
            <a:endParaRPr lang="en-US" sz="3200" dirty="0">
              <a:solidFill>
                <a:prstClr val="black"/>
              </a:solidFill>
              <a:latin typeface="Arabic Typesetting" pitchFamily="66" charset="-78"/>
              <a:cs typeface="Arabic Typesetting" pitchFamily="66" charset="-78"/>
            </a:endParaRPr>
          </a:p>
          <a:p>
            <a:r>
              <a:rPr lang="en-US" sz="3200" dirty="0">
                <a:solidFill>
                  <a:prstClr val="black"/>
                </a:solidFill>
                <a:latin typeface="Arabic Typesetting" pitchFamily="66" charset="-78"/>
                <a:cs typeface="Arabic Typesetting" pitchFamily="66" charset="-78"/>
              </a:rPr>
              <a:t>For regular verbs, add "-</a:t>
            </a:r>
            <a:r>
              <a:rPr lang="en-US" sz="3200" dirty="0" err="1">
                <a:solidFill>
                  <a:prstClr val="black"/>
                </a:solidFill>
                <a:latin typeface="Arabic Typesetting" pitchFamily="66" charset="-78"/>
                <a:cs typeface="Arabic Typesetting" pitchFamily="66" charset="-78"/>
              </a:rPr>
              <a:t>ed</a:t>
            </a:r>
            <a:r>
              <a:rPr lang="en-US" sz="3200" dirty="0">
                <a:solidFill>
                  <a:prstClr val="black"/>
                </a:solidFill>
                <a:latin typeface="Arabic Typesetting" pitchFamily="66" charset="-78"/>
                <a:cs typeface="Arabic Typesetting" pitchFamily="66" charset="-78"/>
              </a:rPr>
              <a:t>" to the base form of the verb (e.g., play → played).</a:t>
            </a:r>
          </a:p>
          <a:p>
            <a:pPr algn="ctr"/>
            <a:r>
              <a:rPr lang="en-US" sz="3200" b="1" dirty="0">
                <a:solidFill>
                  <a:srgbClr val="C00000"/>
                </a:solidFill>
                <a:latin typeface="Arabic Typesetting" pitchFamily="66" charset="-78"/>
                <a:cs typeface="Arabic Typesetting" pitchFamily="66" charset="-78"/>
              </a:rPr>
              <a:t>Subject + regular verb (</a:t>
            </a:r>
            <a:r>
              <a:rPr lang="en-US" sz="3200" b="1" dirty="0" err="1">
                <a:solidFill>
                  <a:srgbClr val="C00000"/>
                </a:solidFill>
                <a:latin typeface="Arabic Typesetting" pitchFamily="66" charset="-78"/>
                <a:cs typeface="Arabic Typesetting" pitchFamily="66" charset="-78"/>
              </a:rPr>
              <a:t>ed</a:t>
            </a:r>
            <a:r>
              <a:rPr lang="en-US" sz="3200" b="1" dirty="0">
                <a:solidFill>
                  <a:srgbClr val="C00000"/>
                </a:solidFill>
                <a:latin typeface="Arabic Typesetting" pitchFamily="66" charset="-78"/>
                <a:cs typeface="Arabic Typesetting" pitchFamily="66" charset="-78"/>
              </a:rPr>
              <a:t>) + object + comp.</a:t>
            </a:r>
          </a:p>
          <a:p>
            <a:r>
              <a:rPr lang="en-US" sz="3200" dirty="0">
                <a:solidFill>
                  <a:prstClr val="black"/>
                </a:solidFill>
                <a:latin typeface="Arabic Typesetting" pitchFamily="66" charset="-78"/>
                <a:cs typeface="Arabic Typesetting" pitchFamily="66" charset="-78"/>
              </a:rPr>
              <a:t>I play</a:t>
            </a:r>
            <a:r>
              <a:rPr lang="en-US" sz="3200" dirty="0">
                <a:solidFill>
                  <a:srgbClr val="C00000"/>
                </a:solidFill>
                <a:latin typeface="Arabic Typesetting" pitchFamily="66" charset="-78"/>
                <a:cs typeface="Arabic Typesetting" pitchFamily="66" charset="-78"/>
              </a:rPr>
              <a:t>ed</a:t>
            </a:r>
            <a:r>
              <a:rPr lang="en-US" sz="3200" dirty="0">
                <a:solidFill>
                  <a:prstClr val="black"/>
                </a:solidFill>
                <a:latin typeface="Arabic Typesetting" pitchFamily="66" charset="-78"/>
                <a:cs typeface="Arabic Typesetting" pitchFamily="66" charset="-78"/>
              </a:rPr>
              <a:t> tennis yesterday.</a:t>
            </a:r>
          </a:p>
          <a:p>
            <a:endParaRPr lang="en-US" sz="3200" dirty="0">
              <a:solidFill>
                <a:prstClr val="black"/>
              </a:solidFill>
              <a:latin typeface="Arabic Typesetting" pitchFamily="66" charset="-78"/>
              <a:cs typeface="Arabic Typesetting" pitchFamily="66" charset="-78"/>
            </a:endParaRPr>
          </a:p>
          <a:p>
            <a:r>
              <a:rPr lang="en-US" sz="3200" dirty="0">
                <a:solidFill>
                  <a:prstClr val="black"/>
                </a:solidFill>
                <a:latin typeface="Arabic Typesetting" pitchFamily="66" charset="-78"/>
                <a:cs typeface="Arabic Typesetting" pitchFamily="66" charset="-78"/>
              </a:rPr>
              <a:t>For most irregular verbs, use the past tense form (e.g., go → went, buy → bought).</a:t>
            </a:r>
          </a:p>
          <a:p>
            <a:r>
              <a:rPr lang="en-US" sz="3200" dirty="0">
                <a:solidFill>
                  <a:prstClr val="black"/>
                </a:solidFill>
                <a:latin typeface="Arabic Typesetting" pitchFamily="66" charset="-78"/>
                <a:cs typeface="Arabic Typesetting" pitchFamily="66" charset="-78"/>
              </a:rPr>
              <a:t>Examples:</a:t>
            </a:r>
          </a:p>
          <a:p>
            <a:pPr algn="ctr"/>
            <a:r>
              <a:rPr lang="en-US" sz="3200" b="1" dirty="0">
                <a:solidFill>
                  <a:srgbClr val="C00000"/>
                </a:solidFill>
                <a:latin typeface="Arabic Typesetting" pitchFamily="66" charset="-78"/>
                <a:cs typeface="Arabic Typesetting" pitchFamily="66" charset="-78"/>
              </a:rPr>
              <a:t>Subject + irregular verb + object + comp.</a:t>
            </a:r>
            <a:endParaRPr lang="en-US" sz="3200" dirty="0">
              <a:solidFill>
                <a:prstClr val="black"/>
              </a:solidFill>
              <a:latin typeface="Arabic Typesetting" pitchFamily="66" charset="-78"/>
              <a:cs typeface="Arabic Typesetting" pitchFamily="66" charset="-78"/>
            </a:endParaRPr>
          </a:p>
          <a:p>
            <a:r>
              <a:rPr lang="en-US" sz="3200" dirty="0">
                <a:solidFill>
                  <a:prstClr val="black"/>
                </a:solidFill>
                <a:latin typeface="Arabic Typesetting" pitchFamily="66" charset="-78"/>
                <a:cs typeface="Arabic Typesetting" pitchFamily="66" charset="-78"/>
              </a:rPr>
              <a:t>She </a:t>
            </a:r>
            <a:r>
              <a:rPr lang="en-US" sz="3200" dirty="0">
                <a:solidFill>
                  <a:srgbClr val="C00000"/>
                </a:solidFill>
                <a:latin typeface="Arabic Typesetting" pitchFamily="66" charset="-78"/>
                <a:cs typeface="Arabic Typesetting" pitchFamily="66" charset="-78"/>
              </a:rPr>
              <a:t>bought</a:t>
            </a:r>
            <a:r>
              <a:rPr lang="en-US" sz="3200" dirty="0">
                <a:solidFill>
                  <a:prstClr val="black"/>
                </a:solidFill>
                <a:latin typeface="Arabic Typesetting" pitchFamily="66" charset="-78"/>
                <a:cs typeface="Arabic Typesetting" pitchFamily="66" charset="-78"/>
              </a:rPr>
              <a:t> a car last week.</a:t>
            </a:r>
          </a:p>
          <a:p>
            <a:r>
              <a:rPr lang="en-US" sz="3200" dirty="0">
                <a:solidFill>
                  <a:prstClr val="black"/>
                </a:solidFill>
                <a:latin typeface="Arabic Typesetting" pitchFamily="66" charset="-78"/>
                <a:cs typeface="Arabic Typesetting" pitchFamily="66" charset="-78"/>
              </a:rPr>
              <a:t>She </a:t>
            </a:r>
            <a:r>
              <a:rPr lang="en-US" sz="3200" dirty="0">
                <a:solidFill>
                  <a:srgbClr val="C00000"/>
                </a:solidFill>
                <a:latin typeface="Arabic Typesetting" pitchFamily="66" charset="-78"/>
                <a:cs typeface="Arabic Typesetting" pitchFamily="66" charset="-78"/>
              </a:rPr>
              <a:t>went</a:t>
            </a:r>
            <a:r>
              <a:rPr lang="en-US" sz="3200" dirty="0">
                <a:solidFill>
                  <a:prstClr val="black"/>
                </a:solidFill>
                <a:latin typeface="Arabic Typesetting" pitchFamily="66" charset="-78"/>
                <a:cs typeface="Arabic Typesetting" pitchFamily="66" charset="-78"/>
              </a:rPr>
              <a:t> to the store last night.</a:t>
            </a:r>
          </a:p>
          <a:p>
            <a:endParaRPr lang="en-US" dirty="0">
              <a:solidFill>
                <a:prstClr val="black"/>
              </a:solidFill>
            </a:endParaRPr>
          </a:p>
        </p:txBody>
      </p:sp>
    </p:spTree>
    <p:extLst>
      <p:ext uri="{BB962C8B-B14F-4D97-AF65-F5344CB8AC3E}">
        <p14:creationId xmlns:p14="http://schemas.microsoft.com/office/powerpoint/2010/main" val="413901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24744"/>
            <a:ext cx="8376286" cy="4031873"/>
          </a:xfrm>
          <a:prstGeom prst="rect">
            <a:avLst/>
          </a:prstGeom>
        </p:spPr>
        <p:txBody>
          <a:bodyPr wrap="square">
            <a:spAutoFit/>
          </a:bodyPr>
          <a:lstStyle/>
          <a:p>
            <a:r>
              <a:rPr lang="en-US" sz="3200" dirty="0">
                <a:solidFill>
                  <a:prstClr val="black"/>
                </a:solidFill>
                <a:latin typeface="Arabic Typesetting" pitchFamily="66" charset="-78"/>
                <a:cs typeface="Arabic Typesetting" pitchFamily="66" charset="-78"/>
              </a:rPr>
              <a:t>Common Mistakes in Past Simple Tense</a:t>
            </a:r>
          </a:p>
          <a:p>
            <a:endParaRPr lang="en-US" sz="3200" dirty="0">
              <a:solidFill>
                <a:prstClr val="black"/>
              </a:solidFill>
              <a:latin typeface="Arabic Typesetting" pitchFamily="66" charset="-78"/>
              <a:cs typeface="Arabic Typesetting" pitchFamily="66" charset="-78"/>
            </a:endParaRPr>
          </a:p>
          <a:p>
            <a:r>
              <a:rPr lang="en-US" sz="3200" dirty="0">
                <a:solidFill>
                  <a:srgbClr val="C00000"/>
                </a:solidFill>
                <a:latin typeface="Arabic Typesetting" pitchFamily="66" charset="-78"/>
                <a:cs typeface="Arabic Typesetting" pitchFamily="66" charset="-78"/>
              </a:rPr>
              <a:t>Incorrect: He didn’t went to school yesterday. (Correct)</a:t>
            </a:r>
          </a:p>
          <a:p>
            <a:r>
              <a:rPr lang="en-US" sz="3200" dirty="0">
                <a:solidFill>
                  <a:srgbClr val="00B050"/>
                </a:solidFill>
                <a:latin typeface="Arabic Typesetting" pitchFamily="66" charset="-78"/>
                <a:cs typeface="Arabic Typesetting" pitchFamily="66" charset="-78"/>
              </a:rPr>
              <a:t>Correct: He didn’t go to school yesterday.</a:t>
            </a:r>
          </a:p>
          <a:p>
            <a:r>
              <a:rPr lang="en-US" sz="3200" dirty="0">
                <a:solidFill>
                  <a:prstClr val="black"/>
                </a:solidFill>
                <a:latin typeface="Arabic Typesetting" pitchFamily="66" charset="-78"/>
                <a:cs typeface="Arabic Typesetting" pitchFamily="66" charset="-78"/>
              </a:rPr>
              <a:t>  </a:t>
            </a:r>
          </a:p>
          <a:p>
            <a:r>
              <a:rPr lang="en-US" sz="3200" dirty="0">
                <a:solidFill>
                  <a:srgbClr val="C00000"/>
                </a:solidFill>
                <a:latin typeface="Arabic Typesetting" pitchFamily="66" charset="-78"/>
                <a:cs typeface="Arabic Typesetting" pitchFamily="66" charset="-78"/>
              </a:rPr>
              <a:t>Incorrect: Did she played basketball?</a:t>
            </a:r>
          </a:p>
          <a:p>
            <a:r>
              <a:rPr lang="en-US" sz="3200" dirty="0">
                <a:solidFill>
                  <a:srgbClr val="00B050"/>
                </a:solidFill>
                <a:latin typeface="Arabic Typesetting" pitchFamily="66" charset="-78"/>
                <a:cs typeface="Arabic Typesetting" pitchFamily="66" charset="-78"/>
              </a:rPr>
              <a:t>Correct: Did she play basketball?</a:t>
            </a:r>
          </a:p>
          <a:p>
            <a:r>
              <a:rPr lang="en-US" sz="3200" dirty="0">
                <a:solidFill>
                  <a:prstClr val="black"/>
                </a:solidFill>
                <a:latin typeface="Arabic Typesetting" pitchFamily="66" charset="-78"/>
                <a:cs typeface="Arabic Typesetting" pitchFamily="66" charset="-78"/>
              </a:rPr>
              <a:t>  </a:t>
            </a:r>
          </a:p>
        </p:txBody>
      </p:sp>
    </p:spTree>
    <p:extLst>
      <p:ext uri="{BB962C8B-B14F-4D97-AF65-F5344CB8AC3E}">
        <p14:creationId xmlns:p14="http://schemas.microsoft.com/office/powerpoint/2010/main" val="196163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7848872" cy="3539430"/>
          </a:xfrm>
          <a:prstGeom prst="rect">
            <a:avLst/>
          </a:prstGeom>
        </p:spPr>
        <p:txBody>
          <a:bodyPr wrap="square">
            <a:spAutoFit/>
          </a:bodyPr>
          <a:lstStyle/>
          <a:p>
            <a:r>
              <a:rPr lang="en-US" sz="3200" dirty="0">
                <a:solidFill>
                  <a:srgbClr val="C00000"/>
                </a:solidFill>
                <a:latin typeface="Arabic Typesetting" pitchFamily="66" charset="-78"/>
                <a:cs typeface="Arabic Typesetting" pitchFamily="66" charset="-78"/>
              </a:rPr>
              <a:t>Past Simple vs. Present Perfect</a:t>
            </a:r>
          </a:p>
          <a:p>
            <a:r>
              <a:rPr lang="en-US" sz="3200" dirty="0">
                <a:solidFill>
                  <a:prstClr val="black"/>
                </a:solidFill>
                <a:latin typeface="Arabic Typesetting" pitchFamily="66" charset="-78"/>
                <a:cs typeface="Arabic Typesetting" pitchFamily="66" charset="-78"/>
              </a:rPr>
              <a:t> Brief comparison:</a:t>
            </a:r>
          </a:p>
          <a:p>
            <a:r>
              <a:rPr lang="en-US" sz="3200" dirty="0">
                <a:solidFill>
                  <a:prstClr val="black"/>
                </a:solidFill>
                <a:latin typeface="Arabic Typesetting" pitchFamily="66" charset="-78"/>
                <a:cs typeface="Arabic Typesetting" pitchFamily="66" charset="-78"/>
              </a:rPr>
              <a:t> Past Simple: Completed actions at a specific time.</a:t>
            </a:r>
          </a:p>
          <a:p>
            <a:pPr algn="ctr"/>
            <a:r>
              <a:rPr lang="en-US" sz="3200" dirty="0">
                <a:solidFill>
                  <a:srgbClr val="C00000"/>
                </a:solidFill>
                <a:latin typeface="Arabic Typesetting" pitchFamily="66" charset="-78"/>
                <a:cs typeface="Arabic Typesetting" pitchFamily="66" charset="-78"/>
              </a:rPr>
              <a:t>I visited the museum yesterday.</a:t>
            </a:r>
          </a:p>
          <a:p>
            <a:r>
              <a:rPr lang="en-US" sz="3200" dirty="0">
                <a:solidFill>
                  <a:prstClr val="black"/>
                </a:solidFill>
                <a:latin typeface="Arabic Typesetting" pitchFamily="66" charset="-78"/>
                <a:cs typeface="Arabic Typesetting" pitchFamily="66" charset="-78"/>
              </a:rPr>
              <a:t> </a:t>
            </a:r>
          </a:p>
          <a:p>
            <a:r>
              <a:rPr lang="en-US" sz="3200" dirty="0">
                <a:solidFill>
                  <a:prstClr val="black"/>
                </a:solidFill>
                <a:latin typeface="Arabic Typesetting" pitchFamily="66" charset="-78"/>
                <a:cs typeface="Arabic Typesetting" pitchFamily="66" charset="-78"/>
              </a:rPr>
              <a:t>Present Perfect: Actions with no specific time or still relevant.</a:t>
            </a:r>
          </a:p>
          <a:p>
            <a:pPr algn="ctr"/>
            <a:r>
              <a:rPr lang="en-US" sz="3200" dirty="0">
                <a:solidFill>
                  <a:srgbClr val="C00000"/>
                </a:solidFill>
                <a:latin typeface="Arabic Typesetting" pitchFamily="66" charset="-78"/>
                <a:cs typeface="Arabic Typesetting" pitchFamily="66" charset="-78"/>
              </a:rPr>
              <a:t>I have visited the museum.   (at the door)</a:t>
            </a:r>
          </a:p>
        </p:txBody>
      </p:sp>
    </p:spTree>
    <p:extLst>
      <p:ext uri="{BB962C8B-B14F-4D97-AF65-F5344CB8AC3E}">
        <p14:creationId xmlns:p14="http://schemas.microsoft.com/office/powerpoint/2010/main" val="18060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92696"/>
            <a:ext cx="4148893" cy="5262979"/>
          </a:xfrm>
          <a:prstGeom prst="rect">
            <a:avLst/>
          </a:prstGeom>
          <a:noFill/>
        </p:spPr>
        <p:txBody>
          <a:bodyPr wrap="none" rtlCol="0">
            <a:spAutoFit/>
          </a:bodyPr>
          <a:lstStyle/>
          <a:p>
            <a:endParaRPr lang="ar-IQ" sz="2800" dirty="0">
              <a:solidFill>
                <a:prstClr val="black"/>
              </a:solidFill>
              <a:latin typeface="Arabic Typesetting" pitchFamily="66" charset="-78"/>
              <a:cs typeface="Arabic Typesetting" pitchFamily="66" charset="-78"/>
            </a:endParaRPr>
          </a:p>
          <a:p>
            <a:r>
              <a:rPr lang="en-US" sz="2800" dirty="0">
                <a:solidFill>
                  <a:prstClr val="black"/>
                </a:solidFill>
                <a:latin typeface="Arabic Typesetting" pitchFamily="66" charset="-78"/>
                <a:cs typeface="Arabic Typesetting" pitchFamily="66" charset="-78"/>
              </a:rPr>
              <a:t>Here are ten irregular verbs in English:</a:t>
            </a:r>
          </a:p>
          <a:p>
            <a:r>
              <a:rPr lang="en-US" sz="2800" dirty="0">
                <a:solidFill>
                  <a:prstClr val="black"/>
                </a:solidFill>
                <a:latin typeface="Arabic Typesetting" pitchFamily="66" charset="-78"/>
                <a:cs typeface="Arabic Typesetting" pitchFamily="66" charset="-78"/>
              </a:rPr>
              <a:t> 1. Be – was/were – been</a:t>
            </a:r>
          </a:p>
          <a:p>
            <a:r>
              <a:rPr lang="en-US" sz="2800" dirty="0">
                <a:solidFill>
                  <a:prstClr val="black"/>
                </a:solidFill>
                <a:latin typeface="Arabic Typesetting" pitchFamily="66" charset="-78"/>
                <a:cs typeface="Arabic Typesetting" pitchFamily="66" charset="-78"/>
              </a:rPr>
              <a:t> 2. Go – went – gone</a:t>
            </a:r>
          </a:p>
          <a:p>
            <a:r>
              <a:rPr lang="en-US" sz="2800" dirty="0">
                <a:solidFill>
                  <a:prstClr val="black"/>
                </a:solidFill>
                <a:latin typeface="Arabic Typesetting" pitchFamily="66" charset="-78"/>
                <a:cs typeface="Arabic Typesetting" pitchFamily="66" charset="-78"/>
              </a:rPr>
              <a:t> 3. Eat – ate – eaten</a:t>
            </a:r>
          </a:p>
          <a:p>
            <a:r>
              <a:rPr lang="en-US" sz="2800" dirty="0">
                <a:solidFill>
                  <a:prstClr val="black"/>
                </a:solidFill>
                <a:latin typeface="Arabic Typesetting" pitchFamily="66" charset="-78"/>
                <a:cs typeface="Arabic Typesetting" pitchFamily="66" charset="-78"/>
              </a:rPr>
              <a:t> 4. Take – took – taken</a:t>
            </a:r>
          </a:p>
          <a:p>
            <a:r>
              <a:rPr lang="en-US" sz="2800" dirty="0">
                <a:solidFill>
                  <a:prstClr val="black"/>
                </a:solidFill>
                <a:latin typeface="Arabic Typesetting" pitchFamily="66" charset="-78"/>
                <a:cs typeface="Arabic Typesetting" pitchFamily="66" charset="-78"/>
              </a:rPr>
              <a:t> 5. Write – wrote – written</a:t>
            </a:r>
          </a:p>
          <a:p>
            <a:r>
              <a:rPr lang="en-US" sz="2800" dirty="0">
                <a:solidFill>
                  <a:prstClr val="black"/>
                </a:solidFill>
                <a:latin typeface="Arabic Typesetting" pitchFamily="66" charset="-78"/>
                <a:cs typeface="Arabic Typesetting" pitchFamily="66" charset="-78"/>
              </a:rPr>
              <a:t> 6. See – saw – seen</a:t>
            </a:r>
          </a:p>
          <a:p>
            <a:r>
              <a:rPr lang="en-US" sz="2800" dirty="0">
                <a:solidFill>
                  <a:prstClr val="black"/>
                </a:solidFill>
                <a:latin typeface="Arabic Typesetting" pitchFamily="66" charset="-78"/>
                <a:cs typeface="Arabic Typesetting" pitchFamily="66" charset="-78"/>
              </a:rPr>
              <a:t> 7. Break – broke – broken</a:t>
            </a:r>
          </a:p>
          <a:p>
            <a:r>
              <a:rPr lang="en-US" sz="2800" dirty="0">
                <a:solidFill>
                  <a:prstClr val="black"/>
                </a:solidFill>
                <a:latin typeface="Arabic Typesetting" pitchFamily="66" charset="-78"/>
                <a:cs typeface="Arabic Typesetting" pitchFamily="66" charset="-78"/>
              </a:rPr>
              <a:t> 8. Do – did – done</a:t>
            </a:r>
          </a:p>
          <a:p>
            <a:r>
              <a:rPr lang="en-US" sz="2800" dirty="0">
                <a:solidFill>
                  <a:prstClr val="black"/>
                </a:solidFill>
                <a:latin typeface="Arabic Typesetting" pitchFamily="66" charset="-78"/>
                <a:cs typeface="Arabic Typesetting" pitchFamily="66" charset="-78"/>
              </a:rPr>
              <a:t> 9. Speak – spoke – spoken</a:t>
            </a:r>
          </a:p>
          <a:p>
            <a:r>
              <a:rPr lang="en-US" sz="2800" dirty="0">
                <a:solidFill>
                  <a:prstClr val="black"/>
                </a:solidFill>
                <a:latin typeface="Arabic Typesetting" pitchFamily="66" charset="-78"/>
                <a:cs typeface="Arabic Typesetting" pitchFamily="66" charset="-78"/>
              </a:rPr>
              <a:t> 10. Know – knew – known</a:t>
            </a:r>
          </a:p>
        </p:txBody>
      </p:sp>
    </p:spTree>
    <p:extLst>
      <p:ext uri="{BB962C8B-B14F-4D97-AF65-F5344CB8AC3E}">
        <p14:creationId xmlns:p14="http://schemas.microsoft.com/office/powerpoint/2010/main" val="266264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2696"/>
            <a:ext cx="7488832" cy="3539430"/>
          </a:xfrm>
          <a:prstGeom prst="rect">
            <a:avLst/>
          </a:prstGeom>
        </p:spPr>
        <p:txBody>
          <a:bodyPr wrap="square">
            <a:spAutoFit/>
          </a:bodyPr>
          <a:lstStyle/>
          <a:p>
            <a:r>
              <a:rPr lang="en-US" dirty="0">
                <a:solidFill>
                  <a:srgbClr val="C00000"/>
                </a:solidFill>
              </a:rPr>
              <a:t> </a:t>
            </a:r>
            <a:r>
              <a:rPr lang="en-US" sz="3200" dirty="0">
                <a:solidFill>
                  <a:srgbClr val="C00000"/>
                </a:solidFill>
                <a:latin typeface="Arabic Typesetting" pitchFamily="66" charset="-78"/>
                <a:cs typeface="Arabic Typesetting" pitchFamily="66" charset="-78"/>
              </a:rPr>
              <a:t>Common Irregular Verbs in Detail</a:t>
            </a:r>
          </a:p>
          <a:p>
            <a:endParaRPr lang="en-US" sz="3200" dirty="0">
              <a:solidFill>
                <a:prstClr val="black"/>
              </a:solidFill>
              <a:latin typeface="Arabic Typesetting" pitchFamily="66" charset="-78"/>
              <a:cs typeface="Arabic Typesetting" pitchFamily="66" charset="-78"/>
            </a:endParaRPr>
          </a:p>
          <a:p>
            <a:r>
              <a:rPr lang="en-US" sz="3200" dirty="0">
                <a:solidFill>
                  <a:prstClr val="black"/>
                </a:solidFill>
                <a:latin typeface="Arabic Typesetting" pitchFamily="66" charset="-78"/>
                <a:cs typeface="Arabic Typesetting" pitchFamily="66" charset="-78"/>
              </a:rPr>
              <a:t>Begin → Began → Begun: He began the project last year.</a:t>
            </a:r>
          </a:p>
          <a:p>
            <a:r>
              <a:rPr lang="en-US" sz="3200" dirty="0">
                <a:solidFill>
                  <a:prstClr val="black"/>
                </a:solidFill>
                <a:latin typeface="Arabic Typesetting" pitchFamily="66" charset="-78"/>
                <a:cs typeface="Arabic Typesetting" pitchFamily="66" charset="-78"/>
              </a:rPr>
              <a:t>Choose → Chose → Chosen: She chose a red dress for the event.</a:t>
            </a:r>
          </a:p>
          <a:p>
            <a:r>
              <a:rPr lang="en-US" sz="3200" dirty="0">
                <a:solidFill>
                  <a:prstClr val="black"/>
                </a:solidFill>
                <a:latin typeface="Arabic Typesetting" pitchFamily="66" charset="-78"/>
                <a:cs typeface="Arabic Typesetting" pitchFamily="66" charset="-78"/>
              </a:rPr>
              <a:t>Drive → Drove → Driven: They drove to the countryside last Sunday.</a:t>
            </a:r>
          </a:p>
        </p:txBody>
      </p:sp>
    </p:spTree>
    <p:extLst>
      <p:ext uri="{BB962C8B-B14F-4D97-AF65-F5344CB8AC3E}">
        <p14:creationId xmlns:p14="http://schemas.microsoft.com/office/powerpoint/2010/main" val="1644540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314" y="188640"/>
            <a:ext cx="7009990" cy="6555641"/>
          </a:xfrm>
          <a:prstGeom prst="rect">
            <a:avLst/>
          </a:prstGeom>
          <a:noFill/>
        </p:spPr>
        <p:txBody>
          <a:bodyPr wrap="square" rtlCol="0">
            <a:spAutoFit/>
          </a:bodyPr>
          <a:lstStyle/>
          <a:p>
            <a:r>
              <a:rPr lang="en-US" sz="2800" dirty="0" smtClean="0">
                <a:solidFill>
                  <a:prstClr val="black"/>
                </a:solidFill>
                <a:latin typeface="Arabic Typesetting" pitchFamily="66" charset="-78"/>
                <a:cs typeface="Arabic Typesetting" pitchFamily="66" charset="-78"/>
              </a:rPr>
              <a:t>He </a:t>
            </a:r>
            <a:r>
              <a:rPr lang="en-US" sz="2800" dirty="0">
                <a:solidFill>
                  <a:prstClr val="black"/>
                </a:solidFill>
                <a:latin typeface="Arabic Typesetting" pitchFamily="66" charset="-78"/>
                <a:cs typeface="Arabic Typesetting" pitchFamily="66" charset="-78"/>
              </a:rPr>
              <a:t>played piano yesterday.       </a:t>
            </a:r>
            <a:r>
              <a:rPr lang="en-US" sz="2800" dirty="0">
                <a:solidFill>
                  <a:srgbClr val="C00000"/>
                </a:solidFill>
                <a:latin typeface="Arabic Typesetting" pitchFamily="66" charset="-78"/>
                <a:cs typeface="Arabic Typesetting" pitchFamily="66" charset="-78"/>
              </a:rPr>
              <a:t>(Make question)</a:t>
            </a:r>
          </a:p>
          <a:p>
            <a:endParaRPr lang="en-US" sz="2800" dirty="0">
              <a:solidFill>
                <a:prstClr val="black"/>
              </a:solidFill>
              <a:latin typeface="Arabic Typesetting" pitchFamily="66" charset="-78"/>
              <a:cs typeface="Arabic Typesetting" pitchFamily="66" charset="-78"/>
            </a:endParaRPr>
          </a:p>
          <a:p>
            <a:r>
              <a:rPr lang="en-US" sz="2800" b="1" dirty="0">
                <a:solidFill>
                  <a:prstClr val="black"/>
                </a:solidFill>
                <a:latin typeface="Arabic Typesetting" pitchFamily="66" charset="-78"/>
                <a:cs typeface="Arabic Typesetting" pitchFamily="66" charset="-78"/>
              </a:rPr>
              <a:t>Did + S + Base verb + comp ?</a:t>
            </a:r>
          </a:p>
          <a:p>
            <a:r>
              <a:rPr lang="en-US" sz="2800" dirty="0">
                <a:solidFill>
                  <a:prstClr val="black"/>
                </a:solidFill>
                <a:latin typeface="Arabic Typesetting" pitchFamily="66" charset="-78"/>
                <a:cs typeface="Arabic Typesetting" pitchFamily="66" charset="-78"/>
              </a:rPr>
              <a:t>A/</a:t>
            </a:r>
          </a:p>
          <a:p>
            <a:r>
              <a:rPr lang="en-US" sz="2800" dirty="0">
                <a:solidFill>
                  <a:prstClr val="black"/>
                </a:solidFill>
                <a:latin typeface="Arabic Typesetting" pitchFamily="66" charset="-78"/>
                <a:cs typeface="Arabic Typesetting" pitchFamily="66" charset="-78"/>
              </a:rPr>
              <a:t>Did he play piano yesterday?</a:t>
            </a:r>
          </a:p>
          <a:p>
            <a:endParaRPr lang="en-US" sz="2800" dirty="0">
              <a:solidFill>
                <a:prstClr val="black"/>
              </a:solidFill>
              <a:latin typeface="Arabic Typesetting" pitchFamily="66" charset="-78"/>
              <a:cs typeface="Arabic Typesetting" pitchFamily="66" charset="-78"/>
            </a:endParaRPr>
          </a:p>
          <a:p>
            <a:r>
              <a:rPr lang="en-US" sz="2800" dirty="0">
                <a:solidFill>
                  <a:prstClr val="black"/>
                </a:solidFill>
                <a:latin typeface="Arabic Typesetting" pitchFamily="66" charset="-78"/>
                <a:cs typeface="Arabic Typesetting" pitchFamily="66" charset="-78"/>
              </a:rPr>
              <a:t>He played piano yesterday</a:t>
            </a:r>
            <a:r>
              <a:rPr lang="en-US" sz="2800" dirty="0">
                <a:solidFill>
                  <a:srgbClr val="C00000"/>
                </a:solidFill>
                <a:latin typeface="Arabic Typesetting" pitchFamily="66" charset="-78"/>
                <a:cs typeface="Arabic Typesetting" pitchFamily="66" charset="-78"/>
              </a:rPr>
              <a:t>.       (Use “Did not”)</a:t>
            </a:r>
          </a:p>
          <a:p>
            <a:r>
              <a:rPr lang="en-US" sz="2800" dirty="0">
                <a:solidFill>
                  <a:prstClr val="black"/>
                </a:solidFill>
                <a:latin typeface="Arabic Typesetting" pitchFamily="66" charset="-78"/>
                <a:cs typeface="Arabic Typesetting" pitchFamily="66" charset="-78"/>
              </a:rPr>
              <a:t> </a:t>
            </a:r>
          </a:p>
          <a:p>
            <a:r>
              <a:rPr lang="en-US" sz="2800" b="1" dirty="0">
                <a:solidFill>
                  <a:prstClr val="black"/>
                </a:solidFill>
                <a:latin typeface="Arabic Typesetting" pitchFamily="66" charset="-78"/>
                <a:cs typeface="Arabic Typesetting" pitchFamily="66" charset="-78"/>
              </a:rPr>
              <a:t>S + Did not + base verb+ comp.</a:t>
            </a:r>
          </a:p>
          <a:p>
            <a:r>
              <a:rPr lang="en-US" sz="2800" dirty="0">
                <a:solidFill>
                  <a:prstClr val="black"/>
                </a:solidFill>
                <a:latin typeface="Arabic Typesetting" pitchFamily="66" charset="-78"/>
                <a:cs typeface="Arabic Typesetting" pitchFamily="66" charset="-78"/>
              </a:rPr>
              <a:t>A/</a:t>
            </a:r>
          </a:p>
          <a:p>
            <a:r>
              <a:rPr lang="en-US" sz="2800" dirty="0">
                <a:solidFill>
                  <a:prstClr val="black"/>
                </a:solidFill>
                <a:latin typeface="Arabic Typesetting" pitchFamily="66" charset="-78"/>
                <a:cs typeface="Arabic Typesetting" pitchFamily="66" charset="-78"/>
              </a:rPr>
              <a:t>He did not play piano yesterday.</a:t>
            </a:r>
          </a:p>
          <a:p>
            <a:endParaRPr lang="en-US" sz="2800" dirty="0">
              <a:solidFill>
                <a:prstClr val="black"/>
              </a:solidFill>
              <a:latin typeface="Arabic Typesetting" pitchFamily="66" charset="-78"/>
              <a:cs typeface="Arabic Typesetting" pitchFamily="66" charset="-78"/>
            </a:endParaRPr>
          </a:p>
          <a:p>
            <a:r>
              <a:rPr lang="en-US" sz="2800" dirty="0">
                <a:solidFill>
                  <a:prstClr val="black"/>
                </a:solidFill>
                <a:latin typeface="Arabic Typesetting" pitchFamily="66" charset="-78"/>
                <a:cs typeface="Arabic Typesetting" pitchFamily="66" charset="-78"/>
              </a:rPr>
              <a:t>He play piano yesterday</a:t>
            </a:r>
            <a:r>
              <a:rPr lang="en-US" sz="2800" dirty="0">
                <a:solidFill>
                  <a:srgbClr val="C00000"/>
                </a:solidFill>
                <a:latin typeface="Arabic Typesetting" pitchFamily="66" charset="-78"/>
                <a:cs typeface="Arabic Typesetting" pitchFamily="66" charset="-78"/>
              </a:rPr>
              <a:t>.       (Correct and Use “Did not”)</a:t>
            </a:r>
          </a:p>
          <a:p>
            <a:r>
              <a:rPr lang="en-US" sz="2800" dirty="0">
                <a:solidFill>
                  <a:prstClr val="black"/>
                </a:solidFill>
                <a:latin typeface="Arabic Typesetting" pitchFamily="66" charset="-78"/>
                <a:cs typeface="Arabic Typesetting" pitchFamily="66" charset="-78"/>
              </a:rPr>
              <a:t>He did not play piano yesterday.</a:t>
            </a:r>
          </a:p>
          <a:p>
            <a:endParaRPr lang="en-US" sz="2800" dirty="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528494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78" y="1412776"/>
            <a:ext cx="9022022" cy="3108543"/>
          </a:xfrm>
          <a:prstGeom prst="rect">
            <a:avLst/>
          </a:prstGeom>
          <a:noFill/>
        </p:spPr>
        <p:txBody>
          <a:bodyPr wrap="none" rtlCol="0">
            <a:spAutoFit/>
          </a:bodyPr>
          <a:lstStyle/>
          <a:p>
            <a:r>
              <a:rPr lang="en-US" sz="2800" dirty="0">
                <a:solidFill>
                  <a:prstClr val="black"/>
                </a:solidFill>
                <a:latin typeface="Arabic Typesetting" pitchFamily="66" charset="-78"/>
                <a:cs typeface="Arabic Typesetting" pitchFamily="66" charset="-78"/>
              </a:rPr>
              <a:t>Which sentence is correct:</a:t>
            </a:r>
          </a:p>
          <a:p>
            <a:endParaRPr lang="en-US" sz="2800" dirty="0">
              <a:solidFill>
                <a:prstClr val="black"/>
              </a:solidFill>
              <a:latin typeface="Arabic Typesetting" pitchFamily="66" charset="-78"/>
              <a:cs typeface="Arabic Typesetting" pitchFamily="66" charset="-78"/>
            </a:endParaRPr>
          </a:p>
          <a:p>
            <a:r>
              <a:rPr lang="en-US" sz="2800" dirty="0">
                <a:solidFill>
                  <a:prstClr val="black"/>
                </a:solidFill>
                <a:latin typeface="Arabic Typesetting" pitchFamily="66" charset="-78"/>
                <a:cs typeface="Arabic Typesetting" pitchFamily="66" charset="-78"/>
              </a:rPr>
              <a:t>He buy a car yesterday.                      Or                     He bought a car yesterday.</a:t>
            </a:r>
          </a:p>
          <a:p>
            <a:endParaRPr lang="en-US" sz="2800" dirty="0">
              <a:solidFill>
                <a:prstClr val="black"/>
              </a:solidFill>
              <a:latin typeface="Arabic Typesetting" pitchFamily="66" charset="-78"/>
              <a:cs typeface="Arabic Typesetting" pitchFamily="66" charset="-78"/>
            </a:endParaRPr>
          </a:p>
          <a:p>
            <a:r>
              <a:rPr lang="en-US" sz="2800" dirty="0">
                <a:solidFill>
                  <a:prstClr val="black"/>
                </a:solidFill>
                <a:latin typeface="Arabic Typesetting" pitchFamily="66" charset="-78"/>
                <a:cs typeface="Arabic Typesetting" pitchFamily="66" charset="-78"/>
              </a:rPr>
              <a:t>Did he bought a car yesterday?         Or                    Did he buy a car yesterday?</a:t>
            </a:r>
          </a:p>
          <a:p>
            <a:endParaRPr lang="en-US" sz="2800" dirty="0">
              <a:solidFill>
                <a:prstClr val="black"/>
              </a:solidFill>
              <a:latin typeface="Arabic Typesetting" pitchFamily="66" charset="-78"/>
              <a:cs typeface="Arabic Typesetting" pitchFamily="66" charset="-78"/>
            </a:endParaRPr>
          </a:p>
          <a:p>
            <a:r>
              <a:rPr lang="en-US" sz="2800" dirty="0">
                <a:solidFill>
                  <a:prstClr val="black"/>
                </a:solidFill>
                <a:latin typeface="Arabic Typesetting" pitchFamily="66" charset="-78"/>
                <a:cs typeface="Arabic Typesetting" pitchFamily="66" charset="-78"/>
              </a:rPr>
              <a:t>She traveled to Turkey yesterday.       Or                   She travels to Turkey yesterdays.</a:t>
            </a:r>
          </a:p>
        </p:txBody>
      </p:sp>
    </p:spTree>
    <p:extLst>
      <p:ext uri="{BB962C8B-B14F-4D97-AF65-F5344CB8AC3E}">
        <p14:creationId xmlns:p14="http://schemas.microsoft.com/office/powerpoint/2010/main" val="609101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1493</Words>
  <Application>Microsoft Office PowerPoint</Application>
  <PresentationFormat>On-screen Show (4:3)</PresentationFormat>
  <Paragraphs>180</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18</cp:revision>
  <dcterms:created xsi:type="dcterms:W3CDTF">2025-01-30T14:21:14Z</dcterms:created>
  <dcterms:modified xsi:type="dcterms:W3CDTF">2025-02-23T19:14:31Z</dcterms:modified>
</cp:coreProperties>
</file>