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38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84C"/>
    <a:srgbClr val="FFBA75"/>
    <a:srgbClr val="33CC33"/>
    <a:srgbClr val="D4F4D4"/>
    <a:srgbClr val="FFFF00"/>
    <a:srgbClr val="B3B3FF"/>
    <a:srgbClr val="000000"/>
    <a:srgbClr val="CAF2CA"/>
    <a:srgbClr val="AFEBA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>
        <p:scale>
          <a:sx n="80" d="100"/>
          <a:sy n="80" d="100"/>
        </p:scale>
        <p:origin x="-93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E130C-1524-443B-B1E5-C6BE2DE11E1B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608E9-A3D5-4042-8858-27E267E7F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8B912-05AA-48FA-B94C-60AD27DE16C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1D3D4-07B4-4559-9F79-1D2A6E47EBA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66F96-EDBA-4FDD-8D4D-E2152E7FD7A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2B314-DE47-4A66-9376-9556167D29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CBE8D-1572-4014-9C5B-D1D1C1BF844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80565-90A0-409C-BEF7-91D58AABF4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1DF18-65A2-433D-895D-F3CC17D163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F4C95-8000-4FCD-AF06-A601B214B7D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943A7-C79E-4735-A487-2B507FEAA7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AA07-1CE9-4532-A8A7-B74B10BDAA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6079E-248F-4E4D-B800-61018E58927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1F80A5-3828-4002-BD73-D7F8541650B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57188" y="428624"/>
            <a:ext cx="8143875" cy="1200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Computer Network Protocols</a:t>
            </a:r>
            <a:b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</a:b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Network Layer (Part 2)</a:t>
            </a:r>
            <a:b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</a:b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Lesson 1</a:t>
            </a:r>
            <a:endParaRPr lang="es-ES" sz="3600" b="1" i="1" kern="1200" dirty="0" smtClean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+mn-ea"/>
            </a:endParaRPr>
          </a:p>
        </p:txBody>
      </p:sp>
      <p:sp>
        <p:nvSpPr>
          <p:cNvPr id="2051" name="Rectangle 169"/>
          <p:cNvSpPr>
            <a:spLocks noChangeArrowheads="1"/>
          </p:cNvSpPr>
          <p:nvPr/>
        </p:nvSpPr>
        <p:spPr bwMode="auto">
          <a:xfrm>
            <a:off x="3095328" y="1357298"/>
            <a:ext cx="60486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/>
          <a:lstStyle/>
          <a:p>
            <a:pPr algn="ctr">
              <a:defRPr/>
            </a:pPr>
            <a:endParaRPr lang="en-US" sz="2000" b="1" i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6578" y="6381750"/>
            <a:ext cx="2133600" cy="476250"/>
          </a:xfrm>
        </p:spPr>
        <p:txBody>
          <a:bodyPr/>
          <a:lstStyle/>
          <a:p>
            <a:pPr>
              <a:defRPr/>
            </a:pPr>
            <a:fld id="{EBA8B912-05AA-48FA-B94C-60AD27DE16CA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  <p:sp>
        <p:nvSpPr>
          <p:cNvPr id="2" name="Rectangle 1"/>
          <p:cNvSpPr/>
          <p:nvPr/>
        </p:nvSpPr>
        <p:spPr>
          <a:xfrm>
            <a:off x="971600" y="5229200"/>
            <a:ext cx="74888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By </a:t>
            </a:r>
          </a:p>
          <a:p>
            <a:pPr lvl="0" algn="ctr">
              <a:defRPr/>
            </a:pPr>
            <a:endParaRPr lang="en-US" sz="1400" b="1" i="1" dirty="0">
              <a:solidFill>
                <a:srgbClr val="00B0F0"/>
              </a:solidFill>
              <a:effectLst>
                <a:glow rad="139700">
                  <a:srgbClr val="000000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lvl="0" algn="ctr">
              <a:defRPr/>
            </a:pP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Dr.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Layth</a:t>
            </a: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Abdulkareem</a:t>
            </a: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Hassnawi</a:t>
            </a:r>
            <a:endParaRPr lang="en-US" sz="2800" b="1" i="1" dirty="0">
              <a:solidFill>
                <a:srgbClr val="00B0F0"/>
              </a:solidFill>
              <a:effectLst>
                <a:glow rad="139700">
                  <a:srgbClr val="000000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9344" y="2628655"/>
            <a:ext cx="5760639" cy="2554545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جامعة المستقبل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كلية الهندسة والتقنيات الهندسية</a:t>
            </a: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 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قسم </a:t>
            </a: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هندسة تقنيات الحاسوب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المرحلة الرابعة</a:t>
            </a:r>
            <a:endParaRPr lang="en-US" sz="4000" b="1" i="1" dirty="0"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18276"/>
            <a:ext cx="3114716" cy="3575302"/>
          </a:xfrm>
          <a:prstGeom prst="rect">
            <a:avLst/>
          </a:prstGeom>
        </p:spPr>
      </p:pic>
    </p:spTree>
  </p:cSld>
  <p:clrMapOvr>
    <a:masterClrMapping/>
  </p:clrMapOvr>
  <p:transition advTm="16505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Network Layer Additional Protocols</a:t>
            </a:r>
            <a:endParaRPr lang="ar-IQ" sz="32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  <p:sp>
        <p:nvSpPr>
          <p:cNvPr id="4" name="Rectangle 3"/>
          <p:cNvSpPr/>
          <p:nvPr/>
        </p:nvSpPr>
        <p:spPr>
          <a:xfrm>
            <a:off x="220965" y="1844824"/>
            <a:ext cx="82394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Bookman Old Style" pitchFamily="18" charset="0"/>
              </a:rPr>
              <a:t>The are number of additional protocols in network layer which perform additional task such as:</a:t>
            </a:r>
          </a:p>
          <a:p>
            <a:pPr marL="457200" indent="-457200">
              <a:buAutoNum type="arabicPeriod"/>
            </a:pPr>
            <a:r>
              <a:rPr lang="en-US" b="1" i="1" dirty="0" smtClean="0">
                <a:latin typeface="Bookman Old Style" pitchFamily="18" charset="0"/>
              </a:rPr>
              <a:t>Addressing</a:t>
            </a:r>
          </a:p>
          <a:p>
            <a:pPr marL="457200" indent="-457200">
              <a:buAutoNum type="arabicPeriod"/>
            </a:pPr>
            <a:r>
              <a:rPr lang="en-US" b="1" i="1" dirty="0" smtClean="0">
                <a:latin typeface="Bookman Old Style" pitchFamily="18" charset="0"/>
              </a:rPr>
              <a:t>Securing packets</a:t>
            </a:r>
          </a:p>
          <a:p>
            <a:pPr marL="457200" indent="-457200">
              <a:buAutoNum type="arabicPeriod"/>
            </a:pPr>
            <a:r>
              <a:rPr lang="en-US" b="1" i="1" dirty="0" smtClean="0">
                <a:latin typeface="Bookman Old Style" pitchFamily="18" charset="0"/>
              </a:rPr>
              <a:t>Error reporting</a:t>
            </a:r>
            <a:endParaRPr lang="en-US" b="1" i="1" dirty="0">
              <a:latin typeface="Bookman Old Style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920318" y="3476040"/>
            <a:ext cx="6840759" cy="30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47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58"/>
    </mc:Choice>
    <mc:Fallback xmlns="">
      <p:transition spd="slow" advTm="4258"/>
    </mc:Fallback>
  </mc:AlternateContent>
  <p:timing>
    <p:tnLst>
      <p:par>
        <p:cTn id="1" dur="indefinite" restart="never" nodeType="tmRoot"/>
      </p:par>
    </p:tn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Addressing Protocol</a:t>
            </a:r>
            <a:endParaRPr lang="ar-IQ" sz="32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274838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>
                <a:latin typeface="Bookman Old Style" pitchFamily="18" charset="0"/>
              </a:rPr>
              <a:t>Internet Protocol (IP): </a:t>
            </a:r>
            <a:r>
              <a:rPr lang="en-US" i="1" dirty="0">
                <a:latin typeface="Bookman Old Style" pitchFamily="18" charset="0"/>
              </a:rPr>
              <a:t>this protocol is responsible about gives an address to the client this address is called IP address.</a:t>
            </a:r>
          </a:p>
          <a:p>
            <a:pPr algn="just"/>
            <a:endParaRPr lang="en-US" b="1" i="1" dirty="0">
              <a:latin typeface="Bookman Old Style" pitchFamily="18" charset="0"/>
            </a:endParaRPr>
          </a:p>
          <a:p>
            <a:pPr algn="just"/>
            <a:r>
              <a:rPr lang="en-US" b="1" i="1" dirty="0">
                <a:latin typeface="Bookman Old Style" pitchFamily="18" charset="0"/>
              </a:rPr>
              <a:t>IP Addresses Features</a:t>
            </a:r>
          </a:p>
          <a:p>
            <a:pPr marL="342900" lvl="0" indent="-342900" algn="just">
              <a:buFont typeface="+mj-lt"/>
              <a:buAutoNum type="arabicPeriod"/>
            </a:pPr>
            <a:endParaRPr lang="en-US" b="1" i="1" dirty="0" smtClean="0">
              <a:latin typeface="Bookman Old Style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i="1" dirty="0" smtClean="0">
                <a:latin typeface="Bookman Old Style" pitchFamily="18" charset="0"/>
              </a:rPr>
              <a:t>IP</a:t>
            </a:r>
            <a:r>
              <a:rPr lang="en-US" i="1" dirty="0">
                <a:latin typeface="Bookman Old Style" pitchFamily="18" charset="0"/>
              </a:rPr>
              <a:t>: (a logical address) Provides connectionless, best-effort (unreliable) delivery of datagrams through the network.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i="1" dirty="0">
                <a:latin typeface="Bookman Old Style" pitchFamily="18" charset="0"/>
              </a:rPr>
              <a:t>IP addresses are network layer addresses.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i="1" dirty="0">
                <a:latin typeface="Bookman Old Style" pitchFamily="18" charset="0"/>
              </a:rPr>
              <a:t>IP addresses are 32-bit numbers. </a:t>
            </a:r>
            <a:endParaRPr lang="en-US" i="1" dirty="0" smtClean="0">
              <a:latin typeface="Bookman Old Style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i="1" dirty="0">
              <a:latin typeface="Bookman Old Style" pitchFamily="18" charset="0"/>
            </a:endParaRPr>
          </a:p>
          <a:p>
            <a:pPr algn="just"/>
            <a:r>
              <a:rPr lang="en-US" b="1" i="1" dirty="0">
                <a:latin typeface="Bookman Old Style" pitchFamily="18" charset="0"/>
              </a:rPr>
              <a:t>The host can get IP address by using one of these two ways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b="1" i="1" dirty="0">
                <a:latin typeface="Bookman Old Style" pitchFamily="18" charset="0"/>
              </a:rPr>
              <a:t>hard-coded</a:t>
            </a:r>
            <a:r>
              <a:rPr lang="en-US" i="1" dirty="0">
                <a:latin typeface="Bookman Old Style" pitchFamily="18" charset="0"/>
              </a:rPr>
              <a:t> by system administrator in a file (Static addressing)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b="1" i="1" dirty="0">
                <a:latin typeface="Bookman Old Style" pitchFamily="18" charset="0"/>
              </a:rPr>
              <a:t>Dynamic Host Configuration Protocol (DHCP): </a:t>
            </a:r>
            <a:r>
              <a:rPr lang="en-US" i="1" dirty="0">
                <a:latin typeface="Bookman Old Style" pitchFamily="18" charset="0"/>
              </a:rPr>
              <a:t>dynamically get address from as server (plug-and-play</a:t>
            </a:r>
            <a:r>
              <a:rPr lang="en-US" i="1" dirty="0" smtClean="0">
                <a:latin typeface="Bookman Old Style" pitchFamily="18" charset="0"/>
              </a:rPr>
              <a:t>)</a:t>
            </a:r>
            <a:endParaRPr lang="en-US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83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9"/>
    </mc:Choice>
    <mc:Fallback xmlns="">
      <p:transition spd="slow" advTm="87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Addressing Protocol</a:t>
            </a:r>
            <a:endParaRPr lang="ar-IQ" sz="32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628800"/>
            <a:ext cx="856895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Bookman Old Style" pitchFamily="18" charset="0"/>
              </a:rPr>
              <a:t>DHCP Working Steps (pool operation)</a:t>
            </a:r>
          </a:p>
          <a:p>
            <a:endParaRPr lang="en-US" i="1" dirty="0" smtClean="0">
              <a:latin typeface="Bookman Old Style" pitchFamily="18" charset="0"/>
            </a:endParaRPr>
          </a:p>
          <a:p>
            <a:pPr algn="just"/>
            <a:r>
              <a:rPr lang="en-US" sz="1600" b="1" i="1" dirty="0" smtClean="0">
                <a:latin typeface="Bookman Old Style" pitchFamily="18" charset="0"/>
              </a:rPr>
              <a:t>Step </a:t>
            </a:r>
            <a:r>
              <a:rPr lang="en-US" sz="1600" b="1" i="1" dirty="0">
                <a:latin typeface="Bookman Old Style" pitchFamily="18" charset="0"/>
              </a:rPr>
              <a:t>1:</a:t>
            </a:r>
            <a:r>
              <a:rPr lang="en-US" sz="1600" i="1" dirty="0">
                <a:latin typeface="Bookman Old Style" pitchFamily="18" charset="0"/>
              </a:rPr>
              <a:t> When the client is connected to a network, a </a:t>
            </a:r>
            <a:r>
              <a:rPr lang="en-US" sz="1600" b="1" i="1" dirty="0">
                <a:latin typeface="Bookman Old Style" pitchFamily="18" charset="0"/>
              </a:rPr>
              <a:t>DHCPDISCOVER</a:t>
            </a:r>
            <a:r>
              <a:rPr lang="en-US" sz="1600" i="1" dirty="0">
                <a:latin typeface="Bookman Old Style" pitchFamily="18" charset="0"/>
              </a:rPr>
              <a:t> message is broadcasted from the client to the servers (client asks for IP address). </a:t>
            </a:r>
          </a:p>
          <a:p>
            <a:pPr algn="just"/>
            <a:r>
              <a:rPr lang="en-US" sz="1600" i="1" dirty="0">
                <a:latin typeface="Bookman Old Style" pitchFamily="18" charset="0"/>
              </a:rPr>
              <a:t> </a:t>
            </a:r>
          </a:p>
          <a:p>
            <a:pPr algn="just"/>
            <a:r>
              <a:rPr lang="en-US" sz="1600" b="1" i="1" dirty="0">
                <a:latin typeface="Bookman Old Style" pitchFamily="18" charset="0"/>
              </a:rPr>
              <a:t>Step 2:</a:t>
            </a:r>
            <a:r>
              <a:rPr lang="en-US" sz="1600" i="1" dirty="0">
                <a:latin typeface="Bookman Old Style" pitchFamily="18" charset="0"/>
              </a:rPr>
              <a:t> When the DHCP server receives the DHCPDISCOVER request message then it replies with a </a:t>
            </a:r>
            <a:r>
              <a:rPr lang="en-US" sz="1600" b="1" i="1" dirty="0">
                <a:latin typeface="Bookman Old Style" pitchFamily="18" charset="0"/>
              </a:rPr>
              <a:t>DHCPOFFER</a:t>
            </a:r>
            <a:r>
              <a:rPr lang="en-US" sz="1600" i="1" dirty="0">
                <a:latin typeface="Bookman Old Style" pitchFamily="18" charset="0"/>
              </a:rPr>
              <a:t> message. This message contains all the network configuration settings required by the client. </a:t>
            </a:r>
          </a:p>
          <a:p>
            <a:pPr algn="just"/>
            <a:r>
              <a:rPr lang="en-US" sz="1600" i="1" dirty="0">
                <a:latin typeface="Bookman Old Style" pitchFamily="18" charset="0"/>
              </a:rPr>
              <a:t> </a:t>
            </a:r>
          </a:p>
          <a:p>
            <a:pPr algn="just"/>
            <a:r>
              <a:rPr lang="en-US" sz="1600" b="1" i="1" dirty="0">
                <a:latin typeface="Bookman Old Style" pitchFamily="18" charset="0"/>
              </a:rPr>
              <a:t>Step 3:</a:t>
            </a:r>
            <a:r>
              <a:rPr lang="en-US" sz="1600" i="1" dirty="0">
                <a:latin typeface="Bookman Old Style" pitchFamily="18" charset="0"/>
              </a:rPr>
              <a:t> The client forms a </a:t>
            </a:r>
            <a:r>
              <a:rPr lang="en-US" sz="1600" b="1" i="1" dirty="0">
                <a:latin typeface="Bookman Old Style" pitchFamily="18" charset="0"/>
              </a:rPr>
              <a:t>DHCPREQUEST</a:t>
            </a:r>
            <a:r>
              <a:rPr lang="en-US" sz="1600" i="1" dirty="0">
                <a:latin typeface="Bookman Old Style" pitchFamily="18" charset="0"/>
              </a:rPr>
              <a:t> message in reply to DHCPOFFER message and sends it to the server indicating it wants to accept the network configuration sent in the DHCPOFFER message. </a:t>
            </a:r>
          </a:p>
          <a:p>
            <a:pPr algn="just"/>
            <a:r>
              <a:rPr lang="en-US" sz="1600" i="1" dirty="0">
                <a:latin typeface="Bookman Old Style" pitchFamily="18" charset="0"/>
              </a:rPr>
              <a:t> </a:t>
            </a:r>
          </a:p>
          <a:p>
            <a:pPr algn="just"/>
            <a:r>
              <a:rPr lang="en-US" sz="1600" b="1" i="1" dirty="0">
                <a:latin typeface="Bookman Old Style" pitchFamily="18" charset="0"/>
              </a:rPr>
              <a:t>Step 4:</a:t>
            </a:r>
            <a:r>
              <a:rPr lang="en-US" sz="1600" i="1" dirty="0">
                <a:latin typeface="Bookman Old Style" pitchFamily="18" charset="0"/>
              </a:rPr>
              <a:t> Once the server receives DHCPREQUEST from the client, it sends the </a:t>
            </a:r>
            <a:r>
              <a:rPr lang="en-US" sz="1600" b="1" i="1" dirty="0">
                <a:latin typeface="Bookman Old Style" pitchFamily="18" charset="0"/>
              </a:rPr>
              <a:t>DHCPACK</a:t>
            </a:r>
            <a:r>
              <a:rPr lang="en-US" sz="1600" i="1" dirty="0">
                <a:latin typeface="Bookman Old Style" pitchFamily="18" charset="0"/>
              </a:rPr>
              <a:t> message indicating that now the client is allowed to use the IP address assigned to it. </a:t>
            </a:r>
          </a:p>
        </p:txBody>
      </p:sp>
    </p:spTree>
    <p:extLst>
      <p:ext uri="{BB962C8B-B14F-4D97-AF65-F5344CB8AC3E}">
        <p14:creationId xmlns:p14="http://schemas.microsoft.com/office/powerpoint/2010/main" val="355937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5"/>
    </mc:Choice>
    <mc:Fallback xmlns="">
      <p:transition spd="slow" advTm="461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Addressing Protocol</a:t>
            </a:r>
            <a:endParaRPr lang="ar-IQ" sz="32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9530" y="4797152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 smtClean="0">
                <a:latin typeface="Bookman Old Style" pitchFamily="18" charset="0"/>
              </a:rPr>
              <a:t>DHCP </a:t>
            </a:r>
            <a:r>
              <a:rPr lang="en-US" sz="1600" i="1" dirty="0">
                <a:latin typeface="Bookman Old Style" pitchFamily="18" charset="0"/>
              </a:rPr>
              <a:t>can return more information than just allocated IP address on </a:t>
            </a:r>
            <a:r>
              <a:rPr lang="en-US" sz="1600" i="1" dirty="0" smtClean="0">
                <a:latin typeface="Bookman Old Style" pitchFamily="18" charset="0"/>
              </a:rPr>
              <a:t>subnet</a:t>
            </a:r>
            <a:r>
              <a:rPr lang="ar-SA" sz="1600" i="1" dirty="0" smtClean="0">
                <a:latin typeface="Bookman Old Style" pitchFamily="18" charset="0"/>
              </a:rPr>
              <a:t>:</a:t>
            </a:r>
            <a:endParaRPr lang="en-US" sz="1600" i="1" dirty="0" smtClean="0">
              <a:latin typeface="Bookman Old Style" pitchFamily="18" charset="0"/>
            </a:endParaRPr>
          </a:p>
          <a:p>
            <a:endParaRPr lang="en-US" sz="1600" i="1" dirty="0">
              <a:latin typeface="Bookman Old Style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 i="1" dirty="0">
                <a:latin typeface="Bookman Old Style" pitchFamily="18" charset="0"/>
              </a:rPr>
              <a:t>Address of first-hop router for client</a:t>
            </a:r>
            <a:r>
              <a:rPr lang="ar-SA" sz="1600" i="1" dirty="0">
                <a:latin typeface="Bookman Old Style" pitchFamily="18" charset="0"/>
              </a:rPr>
              <a:t>.</a:t>
            </a:r>
            <a:endParaRPr lang="en-US" sz="1600" i="1" dirty="0">
              <a:latin typeface="Bookman Old Style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 i="1" dirty="0">
                <a:latin typeface="Bookman Old Style" pitchFamily="18" charset="0"/>
              </a:rPr>
              <a:t>Name and IP address of DNS sever</a:t>
            </a:r>
            <a:r>
              <a:rPr lang="ar-SA" sz="1600" i="1" dirty="0">
                <a:latin typeface="Bookman Old Style" pitchFamily="18" charset="0"/>
              </a:rPr>
              <a:t>.</a:t>
            </a:r>
            <a:endParaRPr lang="en-US" sz="1600" i="1" dirty="0">
              <a:latin typeface="Bookman Old Style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 i="1" dirty="0">
                <a:latin typeface="Bookman Old Style" pitchFamily="18" charset="0"/>
              </a:rPr>
              <a:t>Network mask. (Indicating network versus host portion of address).</a:t>
            </a: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07602" y="1484784"/>
            <a:ext cx="7128792" cy="30963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2669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8"/>
    </mc:Choice>
    <mc:Fallback xmlns="">
      <p:transition spd="slow" advTm="145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Addressing Protocol</a:t>
            </a:r>
            <a:endParaRPr lang="ar-IQ" sz="32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1844824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 smtClean="0">
                <a:latin typeface="Bookman Old Style" pitchFamily="18" charset="0"/>
              </a:rPr>
              <a:t>The </a:t>
            </a:r>
            <a:r>
              <a:rPr lang="en-US" sz="1600" i="1" dirty="0">
                <a:latin typeface="Bookman Old Style" pitchFamily="18" charset="0"/>
              </a:rPr>
              <a:t>main benefits of IPv6 include the following</a:t>
            </a:r>
            <a:r>
              <a:rPr lang="en-US" sz="1600" i="1" dirty="0" smtClean="0">
                <a:latin typeface="Bookman Old Style" pitchFamily="18" charset="0"/>
              </a:rPr>
              <a:t>:</a:t>
            </a:r>
          </a:p>
          <a:p>
            <a:endParaRPr lang="en-US" sz="1600" i="1" dirty="0" smtClean="0">
              <a:latin typeface="Bookman Old Style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 smtClean="0">
                <a:latin typeface="Bookman Old Style" pitchFamily="18" charset="0"/>
              </a:rPr>
              <a:t>Larger </a:t>
            </a:r>
            <a:r>
              <a:rPr lang="en-US" sz="1600" b="1" i="1" dirty="0">
                <a:latin typeface="Bookman Old Style" pitchFamily="18" charset="0"/>
              </a:rPr>
              <a:t>address space: IPv6 addresses are 128 bits</a:t>
            </a:r>
            <a:r>
              <a:rPr lang="en-US" sz="1600" i="1" dirty="0">
                <a:latin typeface="Bookman Old Style" pitchFamily="18" charset="0"/>
              </a:rPr>
              <a:t>, compared to IPv4’s 32 bits.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b="1" i="1" dirty="0">
                <a:latin typeface="Bookman Old Style" pitchFamily="18" charset="0"/>
              </a:rPr>
              <a:t>Globally unique IP addresses</a:t>
            </a:r>
            <a:r>
              <a:rPr lang="en-US" sz="1600" i="1" dirty="0">
                <a:latin typeface="Bookman Old Style" pitchFamily="18" charset="0"/>
              </a:rPr>
              <a:t>: Every node can have a unique global IPv6 address.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b="1" i="1" dirty="0">
                <a:latin typeface="Bookman Old Style" pitchFamily="18" charset="0"/>
              </a:rPr>
              <a:t>Site </a:t>
            </a:r>
            <a:r>
              <a:rPr lang="en-US" sz="1600" b="1" i="1" dirty="0" err="1">
                <a:latin typeface="Bookman Old Style" pitchFamily="18" charset="0"/>
              </a:rPr>
              <a:t>multihoming</a:t>
            </a:r>
            <a:r>
              <a:rPr lang="en-US" sz="1600" i="1" dirty="0">
                <a:latin typeface="Bookman Old Style" pitchFamily="18" charset="0"/>
              </a:rPr>
              <a:t>: IPv6 allows hosts to have multiple IPv6 addresses.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b="1" i="1" dirty="0">
                <a:latin typeface="Bookman Old Style" pitchFamily="18" charset="0"/>
              </a:rPr>
              <a:t>Header format efficiency: </a:t>
            </a:r>
            <a:r>
              <a:rPr lang="en-US" sz="1600" i="1" dirty="0">
                <a:latin typeface="Bookman Old Style" pitchFamily="18" charset="0"/>
              </a:rPr>
              <a:t>A simplified header with a fixed header size makes processing more efficient.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>
                <a:latin typeface="Bookman Old Style" pitchFamily="18" charset="0"/>
              </a:rPr>
              <a:t>Improved privacy and security: </a:t>
            </a:r>
            <a:r>
              <a:rPr lang="en-US" sz="1600" i="1" dirty="0">
                <a:latin typeface="Bookman Old Style" pitchFamily="18" charset="0"/>
              </a:rPr>
              <a:t>IPsec is standard for IP network security, available for both IPv4 and IPv6. </a:t>
            </a:r>
            <a:r>
              <a:rPr lang="en-US" sz="1600" i="1" dirty="0" smtClean="0">
                <a:latin typeface="Bookman Old Style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 smtClean="0">
                <a:latin typeface="Bookman Old Style" pitchFamily="18" charset="0"/>
              </a:rPr>
              <a:t>Flow </a:t>
            </a:r>
            <a:r>
              <a:rPr lang="en-US" sz="1600" b="1" i="1" dirty="0">
                <a:latin typeface="Bookman Old Style" pitchFamily="18" charset="0"/>
              </a:rPr>
              <a:t>labeling capability: </a:t>
            </a:r>
            <a:r>
              <a:rPr lang="en-US" sz="1600" i="1" dirty="0">
                <a:latin typeface="Bookman Old Style" pitchFamily="18" charset="0"/>
              </a:rPr>
              <a:t>A new capability enables the labeling of packets belonging to particular traffic </a:t>
            </a:r>
            <a:r>
              <a:rPr lang="en-US" sz="1600" i="1" dirty="0" smtClean="0">
                <a:latin typeface="Bookman Old Style" pitchFamily="18" charset="0"/>
              </a:rPr>
              <a:t>flows.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 smtClean="0">
                <a:latin typeface="Bookman Old Style" pitchFamily="18" charset="0"/>
              </a:rPr>
              <a:t>Increased </a:t>
            </a:r>
            <a:r>
              <a:rPr lang="en-US" sz="1600" b="1" i="1" dirty="0">
                <a:latin typeface="Bookman Old Style" pitchFamily="18" charset="0"/>
              </a:rPr>
              <a:t>mobility and multicast capabilities</a:t>
            </a:r>
            <a:r>
              <a:rPr lang="en-US" sz="1600" i="1" dirty="0">
                <a:latin typeface="Bookman Old Style" pitchFamily="18" charset="0"/>
              </a:rPr>
              <a:t>: Mobile IPv6 allows an IPv6 node to change its location on an IPv6 network and still maintain its existing connections</a:t>
            </a:r>
            <a:r>
              <a:rPr lang="en-US" sz="1600" i="1" dirty="0" smtClean="0">
                <a:latin typeface="Bookman Old Style" pitchFamily="18" charset="0"/>
              </a:rPr>
              <a:t>.</a:t>
            </a:r>
            <a:endParaRPr lang="en-US" sz="1600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77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IP Security (</a:t>
            </a:r>
            <a:r>
              <a:rPr lang="en-US" sz="3200" b="1" i="1" dirty="0" err="1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IPSec</a:t>
            </a:r>
            <a:r>
              <a:rPr lang="en-US" sz="32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) Protocols</a:t>
            </a:r>
            <a:endParaRPr lang="ar-IQ" sz="32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844824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600" i="1" dirty="0">
                <a:latin typeface="Bookman Old Style" pitchFamily="18" charset="0"/>
              </a:rPr>
              <a:t>IP Security (</a:t>
            </a:r>
            <a:r>
              <a:rPr lang="en-US" sz="1600" i="1" dirty="0" err="1">
                <a:latin typeface="Bookman Old Style" pitchFamily="18" charset="0"/>
              </a:rPr>
              <a:t>IPSec</a:t>
            </a:r>
            <a:r>
              <a:rPr lang="en-US" sz="1600" i="1" dirty="0">
                <a:latin typeface="Bookman Old Style" pitchFamily="18" charset="0"/>
              </a:rPr>
              <a:t>) is a collection of protocols designed by the Internet Engineering Task Force (IETF) to provide security for a packet at the network level.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i="1" dirty="0" err="1">
                <a:latin typeface="Bookman Old Style" pitchFamily="18" charset="0"/>
              </a:rPr>
              <a:t>IPSec</a:t>
            </a:r>
            <a:r>
              <a:rPr lang="en-US" sz="1600" i="1" dirty="0">
                <a:latin typeface="Bookman Old Style" pitchFamily="18" charset="0"/>
              </a:rPr>
              <a:t> helps to create authenticated and confidential packets for the IP layer.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i="1" dirty="0" err="1">
                <a:latin typeface="Bookman Old Style" pitchFamily="18" charset="0"/>
              </a:rPr>
              <a:t>IPSec</a:t>
            </a:r>
            <a:r>
              <a:rPr lang="en-US" sz="1600" i="1" dirty="0">
                <a:latin typeface="Bookman Old Style" pitchFamily="18" charset="0"/>
              </a:rPr>
              <a:t> operates in one of two different modes: the transport mode or the tunnel mode.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263710"/>
              </p:ext>
            </p:extLst>
          </p:nvPr>
        </p:nvGraphicFramePr>
        <p:xfrm>
          <a:off x="539552" y="3140968"/>
          <a:ext cx="7632848" cy="144016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3816424"/>
                <a:gridCol w="3816424"/>
              </a:tblGrid>
              <a:tr h="47479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Transport Mode</a:t>
                      </a:r>
                      <a:endParaRPr lang="en-US" sz="1100" dirty="0">
                        <a:effectLst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Tunnel Mode</a:t>
                      </a:r>
                      <a:endParaRPr lang="en-US" sz="1100">
                        <a:effectLst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6536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IPSec in the transport mode does not protect the IP header; it only protects the information coming from the transport layer.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IPSec</a:t>
                      </a:r>
                      <a:r>
                        <a:rPr lang="en-US" sz="1200" dirty="0">
                          <a:effectLst/>
                        </a:rPr>
                        <a:t> in the tunnel mode protects the original IP header.</a:t>
                      </a:r>
                      <a:endParaRPr lang="en-US" sz="1100" dirty="0">
                        <a:effectLst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115616" y="4725144"/>
            <a:ext cx="6984776" cy="19442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661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28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Internet Control Message Protocol (ICMP)</a:t>
            </a:r>
            <a:endParaRPr lang="ar-IQ" sz="28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9081" y="1484784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i="1" dirty="0">
                <a:latin typeface="Bookman Old Style" pitchFamily="18" charset="0"/>
              </a:rPr>
              <a:t>ICMP is an </a:t>
            </a:r>
            <a:r>
              <a:rPr lang="en-US" sz="1600" b="1" i="1" dirty="0">
                <a:latin typeface="Bookman Old Style" pitchFamily="18" charset="0"/>
              </a:rPr>
              <a:t>error reporting protocol </a:t>
            </a:r>
            <a:r>
              <a:rPr lang="en-US" sz="1600" i="1" dirty="0">
                <a:latin typeface="Bookman Old Style" pitchFamily="18" charset="0"/>
              </a:rPr>
              <a:t>and is used by routers, hosts and network devices to generate error messages when there are problems delivering IP packets. It has the following features</a:t>
            </a:r>
            <a:r>
              <a:rPr lang="en-US" sz="1600" i="1" dirty="0" smtClean="0">
                <a:latin typeface="Bookman Old Style" pitchFamily="18" charset="0"/>
              </a:rPr>
              <a:t>:</a:t>
            </a:r>
          </a:p>
          <a:p>
            <a:pPr algn="just"/>
            <a:endParaRPr lang="en-US" sz="1600" i="1" dirty="0">
              <a:latin typeface="Bookman Old Style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1600" i="1" dirty="0" smtClean="0">
                <a:latin typeface="Bookman Old Style" pitchFamily="18" charset="0"/>
              </a:rPr>
              <a:t>Used </a:t>
            </a:r>
            <a:r>
              <a:rPr lang="en-US" sz="1600" i="1" dirty="0">
                <a:latin typeface="Bookman Old Style" pitchFamily="18" charset="0"/>
              </a:rPr>
              <a:t>by hosts &amp; routers to communicate network-level information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600" i="1" dirty="0">
                <a:latin typeface="Bookman Old Style" pitchFamily="18" charset="0"/>
              </a:rPr>
              <a:t>ICMP reports errors (unreachable host, router, port, or a requested service is not available) and sends control message(echo request/reply (used by ping)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600" i="1" dirty="0">
                <a:latin typeface="Bookman Old Style" pitchFamily="18" charset="0"/>
              </a:rPr>
              <a:t>ICMP does not attempt to make IP a reliable protocol. It simply attempts to report errors and provide feedback on specific condition</a:t>
            </a:r>
            <a:r>
              <a:rPr lang="en-US" sz="1600" i="1" dirty="0" smtClean="0">
                <a:latin typeface="Bookman Old Style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600" i="1" dirty="0" smtClean="0">
                <a:latin typeface="Bookman Old Style" pitchFamily="18" charset="0"/>
              </a:rPr>
              <a:t>ICMP </a:t>
            </a:r>
            <a:r>
              <a:rPr lang="en-US" sz="1600" i="1" dirty="0">
                <a:latin typeface="Bookman Old Style" pitchFamily="18" charset="0"/>
              </a:rPr>
              <a:t>messages are divided into error-reporting messages and query messages. </a:t>
            </a:r>
            <a:endParaRPr lang="en-US" sz="1600" i="1" dirty="0" smtClean="0">
              <a:latin typeface="Bookman Old Style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sz="1600" i="1" dirty="0">
              <a:latin typeface="Bookman Old Style" pitchFamily="18" charset="0"/>
            </a:endParaRPr>
          </a:p>
          <a:p>
            <a:r>
              <a:rPr lang="en-US" sz="1600" b="1" i="1" u="sng" dirty="0">
                <a:latin typeface="Bookman Old Style" pitchFamily="18" charset="0"/>
              </a:rPr>
              <a:t>ICMP Applications</a:t>
            </a:r>
          </a:p>
          <a:p>
            <a:r>
              <a:rPr lang="en-US" sz="1600" i="1" dirty="0">
                <a:latin typeface="Bookman Old Style" pitchFamily="18" charset="0"/>
              </a:rPr>
              <a:t>There are two simple and widely used applications which are based on ICMP: </a:t>
            </a:r>
          </a:p>
          <a:p>
            <a:r>
              <a:rPr lang="en-US" sz="1600" i="1" dirty="0">
                <a:latin typeface="Bookman Old Style" pitchFamily="18" charset="0"/>
              </a:rPr>
              <a:t> </a:t>
            </a:r>
            <a:endParaRPr lang="en-US" sz="1600" i="1" dirty="0" smtClean="0">
              <a:latin typeface="Bookman Old Style" pitchFamily="18" charset="0"/>
            </a:endParaRPr>
          </a:p>
          <a:p>
            <a:r>
              <a:rPr lang="en-US" sz="1600" b="1" i="1" dirty="0" smtClean="0">
                <a:latin typeface="Bookman Old Style" pitchFamily="18" charset="0"/>
              </a:rPr>
              <a:t>Ping</a:t>
            </a:r>
            <a:r>
              <a:rPr lang="en-US" sz="1600" b="1" i="1" dirty="0">
                <a:latin typeface="Bookman Old Style" pitchFamily="18" charset="0"/>
              </a:rPr>
              <a:t>:</a:t>
            </a:r>
            <a:r>
              <a:rPr lang="en-US" sz="1600" i="1" dirty="0">
                <a:latin typeface="Bookman Old Style" pitchFamily="18" charset="0"/>
              </a:rPr>
              <a:t> The ping checks whether a host is alive &amp; reachable or not. This is done by sending an ICMP Echo Request packet to the host, and waiting for an ICMP Echo Reply from the host.</a:t>
            </a:r>
          </a:p>
          <a:p>
            <a:r>
              <a:rPr lang="en-US" sz="1600" i="1" dirty="0">
                <a:latin typeface="Bookman Old Style" pitchFamily="18" charset="0"/>
              </a:rPr>
              <a:t> </a:t>
            </a:r>
          </a:p>
          <a:p>
            <a:r>
              <a:rPr lang="en-US" sz="1600" b="1" i="1" dirty="0">
                <a:latin typeface="Bookman Old Style" pitchFamily="18" charset="0"/>
              </a:rPr>
              <a:t>Trace route: </a:t>
            </a:r>
            <a:r>
              <a:rPr lang="en-US" sz="1600" i="1" dirty="0">
                <a:latin typeface="Bookman Old Style" pitchFamily="18" charset="0"/>
              </a:rPr>
              <a:t>Trace route is a utility that records the route through the Internet between your computer and a specified destination computer. It also calculates and displays the amount of time each hop took</a:t>
            </a:r>
            <a:r>
              <a:rPr lang="en-US" sz="1600" i="1" dirty="0" smtClean="0">
                <a:latin typeface="Bookman Old Style" pitchFamily="18" charset="0"/>
              </a:rPr>
              <a:t>.</a:t>
            </a:r>
            <a:endParaRPr lang="en-US" sz="1600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94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943A7-C79E-4735-A487-2B507FEAA7FC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  <p:sp>
        <p:nvSpPr>
          <p:cNvPr id="3" name="Rectangle 2"/>
          <p:cNvSpPr/>
          <p:nvPr/>
        </p:nvSpPr>
        <p:spPr>
          <a:xfrm>
            <a:off x="1063724" y="2348880"/>
            <a:ext cx="7388561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End Of Lesson </a:t>
            </a:r>
            <a:r>
              <a:rPr lang="en-US" sz="4800" b="1" i="1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1</a:t>
            </a:r>
          </a:p>
          <a:p>
            <a:pPr algn="ctr"/>
            <a:endParaRPr lang="en-US" sz="4800" b="1" i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j-cs"/>
            </a:endParaRPr>
          </a:p>
          <a:p>
            <a:pPr algn="ctr"/>
            <a:r>
              <a:rPr lang="en-US" sz="4800" b="1" i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Thanks For Listening </a:t>
            </a:r>
            <a:endParaRPr lang="ar-IQ" sz="4800" b="1" i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739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9"/>
    </mc:Choice>
    <mc:Fallback xmlns="">
      <p:transition spd="slow" advTm="134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22012</TotalTime>
  <Words>589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Diseño predeterminado</vt:lpstr>
      <vt:lpstr>Computer Network Protocols Network Layer (Part 2) Lesson 1</vt:lpstr>
      <vt:lpstr>Network Layer Additional Protocols</vt:lpstr>
      <vt:lpstr>Addressing Protocol</vt:lpstr>
      <vt:lpstr>Addressing Protocol</vt:lpstr>
      <vt:lpstr>Addressing Protocol</vt:lpstr>
      <vt:lpstr>Addressing Protocol</vt:lpstr>
      <vt:lpstr>IP Security (IPSec) Protocols</vt:lpstr>
      <vt:lpstr>Internet Control Message Protocol (ICMP)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DR.Ahmed Saker 2O14</cp:lastModifiedBy>
  <cp:revision>1436</cp:revision>
  <dcterms:created xsi:type="dcterms:W3CDTF">2010-05-23T14:28:12Z</dcterms:created>
  <dcterms:modified xsi:type="dcterms:W3CDTF">2024-10-11T14:35:38Z</dcterms:modified>
</cp:coreProperties>
</file>