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56" r:id="rId2"/>
    <p:sldId id="257" r:id="rId3"/>
    <p:sldId id="260" r:id="rId4"/>
    <p:sldId id="258" r:id="rId5"/>
    <p:sldId id="308" r:id="rId6"/>
    <p:sldId id="309" r:id="rId7"/>
    <p:sldId id="310" r:id="rId8"/>
    <p:sldId id="311" r:id="rId9"/>
    <p:sldId id="312" r:id="rId10"/>
    <p:sldId id="313" r:id="rId11"/>
    <p:sldId id="261" r:id="rId12"/>
    <p:sldId id="262" r:id="rId13"/>
    <p:sldId id="263" r:id="rId14"/>
    <p:sldId id="264" r:id="rId15"/>
    <p:sldId id="266" r:id="rId16"/>
    <p:sldId id="267" r:id="rId17"/>
    <p:sldId id="268" r:id="rId18"/>
    <p:sldId id="307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361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52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41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98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61BBCC16-1382-4F7C-A59F-8AA960441AD5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176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2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3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94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29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49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CC16-1382-4F7C-A59F-8AA960441AD5}" type="datetimeFigureOut">
              <a:rPr lang="en-US" smtClean="0"/>
              <a:t>1/28/2025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5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61BBCC16-1382-4F7C-A59F-8AA960441AD5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B84537E-5FD1-4464-A076-811779068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86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92292-C389-4A8B-ADB1-1178877C1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94762" y="360928"/>
            <a:ext cx="5423770" cy="1655762"/>
          </a:xfrm>
        </p:spPr>
        <p:txBody>
          <a:bodyPr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b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Al-Mustaqbal University / Nursing College</a:t>
            </a:r>
            <a:b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Academic Year 2023-2024</a:t>
            </a:r>
            <a:b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health promotion</a:t>
            </a:r>
            <a:b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1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7B4D66-DFAA-4BE4-93F2-871B41B92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67627"/>
            <a:ext cx="9144000" cy="279017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>
                <a:latin typeface="Bahnschrift Condensed" panose="020B0502040204020203" pitchFamily="34" charset="0"/>
              </a:rPr>
              <a:t>Lecture 1</a:t>
            </a:r>
          </a:p>
          <a:p>
            <a:pPr>
              <a:lnSpc>
                <a:spcPct val="200000"/>
              </a:lnSpc>
            </a:pPr>
            <a:r>
              <a:rPr lang="en-US" sz="3200" dirty="0">
                <a:latin typeface="Bahnschrift Condensed" panose="020B0502040204020203" pitchFamily="34" charset="0"/>
              </a:rPr>
              <a:t>Introduction to health promotion</a:t>
            </a:r>
          </a:p>
          <a:p>
            <a:pPr>
              <a:lnSpc>
                <a:spcPct val="200000"/>
              </a:lnSpc>
            </a:pPr>
            <a:r>
              <a:rPr lang="en-US" sz="3200" dirty="0">
                <a:latin typeface="Bahnschrift Condensed" panose="020B0502040204020203" pitchFamily="34" charset="0"/>
              </a:rPr>
              <a:t>Prepared by: Dr. Ali Hussein. H.</a:t>
            </a:r>
          </a:p>
          <a:p>
            <a:endParaRPr lang="en-US" sz="3200" dirty="0">
              <a:latin typeface="Bahnschrift Condensed" panose="020B0502040204020203" pitchFamily="34" charset="0"/>
            </a:endParaRPr>
          </a:p>
        </p:txBody>
      </p:sp>
      <p:pic>
        <p:nvPicPr>
          <p:cNvPr id="5" name="صورة 2">
            <a:extLst>
              <a:ext uri="{FF2B5EF4-FFF2-40B4-BE49-F238E27FC236}">
                <a16:creationId xmlns:a16="http://schemas.microsoft.com/office/drawing/2014/main" id="{321EFF99-52EB-49E1-8366-60E6BCA4DBA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8532" y="225468"/>
            <a:ext cx="2801653" cy="2387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4A62E0A-586F-4BF0-BC7D-B48293FC5D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815" y="225468"/>
            <a:ext cx="3022947" cy="238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516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58407E-DDA7-E338-BB78-6FEF5A859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b="1" dirty="0">
                <a:latin typeface="Arial" panose="020B0604020202020204" pitchFamily="34" charset="0"/>
                <a:cs typeface="Arial" panose="020B0604020202020204" pitchFamily="34" charset="0"/>
              </a:rPr>
              <a:t>5. Self-Actualization Needs (Top of the Pyramid)</a:t>
            </a:r>
            <a:br>
              <a:rPr lang="en-US" b="1" dirty="0"/>
            </a:br>
            <a:endParaRPr lang="ar-IQ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F724A8D-F1D0-95FC-CD9D-05F2935DC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/>
              <a:t>Represents the fulfillment of personal potential and growth.</a:t>
            </a:r>
          </a:p>
          <a:p>
            <a:pPr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/>
              <a:t>Examples: moral development, problem-solving, and personal achievements.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536333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DFA6F-FD4A-4EB7-867C-B0A90169B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373"/>
            <a:ext cx="10515600" cy="5921590"/>
          </a:xfrm>
        </p:spPr>
        <p:txBody>
          <a:bodyPr/>
          <a:lstStyle/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3200" b="1" u="sng" dirty="0">
                <a:solidFill>
                  <a:srgbClr val="FF0000"/>
                </a:solidFill>
              </a:rPr>
              <a:t>Disease 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dirty="0"/>
              <a:t>Is a medical term meaning that there is a </a:t>
            </a:r>
            <a:r>
              <a:rPr lang="en-US" sz="3200" dirty="0">
                <a:solidFill>
                  <a:srgbClr val="FF0000"/>
                </a:solidFill>
              </a:rPr>
              <a:t>pathologic change</a:t>
            </a:r>
            <a:r>
              <a:rPr lang="en-US" sz="3200" dirty="0"/>
              <a:t> in the structure or function of the body or mind.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>
                <a:solidFill>
                  <a:srgbClr val="FF0000"/>
                </a:solidFill>
              </a:rPr>
              <a:t>Illness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dirty="0"/>
              <a:t>It is an abnormal process in which the persons </a:t>
            </a:r>
            <a:r>
              <a:rPr lang="en-US" sz="3200" dirty="0">
                <a:solidFill>
                  <a:srgbClr val="FF0000"/>
                </a:solidFill>
              </a:rPr>
              <a:t>level of functioning is changed</a:t>
            </a:r>
            <a:r>
              <a:rPr lang="en-US" sz="3200" dirty="0"/>
              <a:t> when compared with a previous level.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787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148ED-B094-4EE1-AE1D-CF2E7AAB3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Nursing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32A9E-99BD-4FD8-893F-6BD2A3061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74"/>
            <a:ext cx="9730946" cy="4360689"/>
          </a:xfrm>
        </p:spPr>
        <p:txBody>
          <a:bodyPr/>
          <a:lstStyle/>
          <a:p>
            <a:pPr marL="0" indent="0" algn="justLow">
              <a:lnSpc>
                <a:spcPct val="150000"/>
              </a:lnSpc>
              <a:buNone/>
            </a:pPr>
            <a:r>
              <a:rPr lang="en-US" sz="3200" dirty="0"/>
              <a:t>Is an art an science that collaboration with individuals, families, and communities </a:t>
            </a:r>
            <a:r>
              <a:rPr lang="en-US" sz="3200" dirty="0">
                <a:highlight>
                  <a:srgbClr val="FFFF00"/>
                </a:highlight>
              </a:rPr>
              <a:t>to create the most favorable conditions</a:t>
            </a:r>
            <a:r>
              <a:rPr lang="en-US" sz="3200" dirty="0"/>
              <a:t> for the expression of optimal health and high-level well-being.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75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2B302-C5DC-4A32-9884-55D53D682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indent="-264795">
              <a:lnSpc>
                <a:spcPct val="150000"/>
              </a:lnSpc>
            </a:pPr>
            <a:r>
              <a:rPr lang="en-US" sz="2800" b="1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Measurement of Health: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7B749-CF03-4B65-A8D2-0EFB35115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4077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/>
              <a:t>T</a:t>
            </a:r>
            <a:r>
              <a:rPr lang="en-US" b="1" u="sng" dirty="0"/>
              <a:t>he health of the public is measured more globally by: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- morbidity (How frequently a diseases occurs)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- mortality (Number of deaths).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measurements of "health" (both individual and population) traditionally focused on morbidity or mortality.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/>
              <a:t>@Thus, the health status of countries may be compared in terms of 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- Their death rates per thousand.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- Their average life expectancy.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- Infant and maternal mortality rates,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-Any of a range of indicators of morbidity such as (rates of reportable    disease, hospital discharges, </a:t>
            </a:r>
            <a:r>
              <a:rPr lang="en-US" dirty="0" err="1"/>
              <a:t>etc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433048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5EF88-1687-4D25-B4A5-9026DAB5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27222"/>
            <a:ext cx="10192265" cy="5649741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b="1" u="sng" dirty="0"/>
              <a:t>Disease  Prevention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400" dirty="0"/>
              <a:t>- Measures to prevent disease and injury, such as risk factors reduction.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400" dirty="0"/>
              <a:t>- It also refers to measures </a:t>
            </a:r>
            <a:r>
              <a:rPr lang="en-US" sz="2400" dirty="0">
                <a:highlight>
                  <a:srgbClr val="FFFF00"/>
                </a:highlight>
              </a:rPr>
              <a:t>to stop the progress and reduce the impact of disease and injury that might already exist</a:t>
            </a:r>
            <a:r>
              <a:rPr lang="en-US" sz="2400" dirty="0"/>
              <a:t>. 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565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>
            <a:extLst>
              <a:ext uri="{FF2B5EF4-FFF2-40B4-BE49-F238E27FC236}">
                <a16:creationId xmlns:a16="http://schemas.microsoft.com/office/drawing/2014/main" id="{0EFB0A44-2D56-8646-B786-64FDAAF45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Health Promotion</a:t>
            </a:r>
            <a:br>
              <a:rPr lang="en-US" dirty="0"/>
            </a:br>
            <a:endParaRPr lang="en-US" dirty="0"/>
          </a:p>
        </p:txBody>
      </p:sp>
      <p:sp>
        <p:nvSpPr>
          <p:cNvPr id="7" name="عنصر نائب للمحتوى 6">
            <a:extLst>
              <a:ext uri="{FF2B5EF4-FFF2-40B4-BE49-F238E27FC236}">
                <a16:creationId xmlns:a16="http://schemas.microsoft.com/office/drawing/2014/main" id="{547DB6AF-6CC0-D7C9-DC18-8E0A05320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400" dirty="0"/>
              <a:t>Health promotion is the process of enabling </a:t>
            </a:r>
            <a:r>
              <a:rPr lang="en-US" sz="2400" dirty="0">
                <a:highlight>
                  <a:srgbClr val="FFFF00"/>
                </a:highlight>
              </a:rPr>
              <a:t>people to increase control over, and to improve, their health</a:t>
            </a:r>
            <a:r>
              <a:rPr lang="en-US" sz="2400" dirty="0"/>
              <a:t>. To reach a state of complete physical, mental and social well-being, an individual or group.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293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15D15-A76C-4202-8F78-2353B2F8D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Health Promotion Strategies</a:t>
            </a:r>
            <a:br>
              <a:rPr lang="en-US" dirty="0"/>
            </a:br>
            <a:endParaRPr lang="en-US" dirty="0">
              <a:latin typeface="Bahnschrift Condensed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59B75-B801-40CF-8CD2-19A9F6BD0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Health promotion and disease prevention programs can improve health at every stage of life. </a:t>
            </a:r>
          </a:p>
        </p:txBody>
      </p:sp>
    </p:spTree>
    <p:extLst>
      <p:ext uri="{BB962C8B-B14F-4D97-AF65-F5344CB8AC3E}">
        <p14:creationId xmlns:p14="http://schemas.microsoft.com/office/powerpoint/2010/main" val="13065171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FE63C-EC76-47B5-97CA-38C07B3CE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The strategies are:</a:t>
            </a:r>
            <a:br>
              <a:rPr lang="en-US" dirty="0"/>
            </a:br>
            <a:endParaRPr lang="en-US" b="1" dirty="0">
              <a:latin typeface="Bahnschrift SemiLight SemiConde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2FC5E-79A6-41FC-B8BC-022B3914C5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6725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•	Health Communication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•	Health Education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•	Policy, Systems, and Environmental Change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•	Life style / behavioral </a:t>
            </a:r>
            <a:r>
              <a:rPr lang="en-US"/>
              <a:t>approach changes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•	Develop of the individual skills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186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>
            <a:extLst>
              <a:ext uri="{FF2B5EF4-FFF2-40B4-BE49-F238E27FC236}">
                <a16:creationId xmlns:a16="http://schemas.microsoft.com/office/drawing/2014/main" id="{7F52F3A9-9822-44CE-994B-373D2716FC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5400">
                <a:latin typeface="Castellar" panose="020A0402060406010301" pitchFamily="18" charset="0"/>
              </a:rPr>
              <a:t>HAVE A NICE DAY</a:t>
            </a:r>
          </a:p>
        </p:txBody>
      </p:sp>
      <p:sp>
        <p:nvSpPr>
          <p:cNvPr id="35842" name="Date Placeholder 3">
            <a:extLst>
              <a:ext uri="{FF2B5EF4-FFF2-40B4-BE49-F238E27FC236}">
                <a16:creationId xmlns:a16="http://schemas.microsoft.com/office/drawing/2014/main" id="{53E32121-DC3C-44E6-8D8E-AAB8784502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1A5381F-7BF4-4DF7-B3EE-C4CE7697FA86}" type="datetime1">
              <a:rPr lang="hy-AM" altLang="en-US" sz="1200">
                <a:solidFill>
                  <a:srgbClr val="000000"/>
                </a:solidFill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28.01.2025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35843" name="Slide Number Placeholder 5">
            <a:extLst>
              <a:ext uri="{FF2B5EF4-FFF2-40B4-BE49-F238E27FC236}">
                <a16:creationId xmlns:a16="http://schemas.microsoft.com/office/drawing/2014/main" id="{B5D2BD12-A99A-4F68-B42B-CAE7FD627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7CAF663-CC97-480C-85B3-1AEC3590CE57}" type="slidenum">
              <a:rPr lang="ar-SA" altLang="en-US" sz="1200">
                <a:solidFill>
                  <a:srgbClr val="000000"/>
                </a:solidFill>
              </a:rPr>
              <a:pPr rtl="0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18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35845" name="WordArt 5">
            <a:extLst>
              <a:ext uri="{FF2B5EF4-FFF2-40B4-BE49-F238E27FC236}">
                <a16:creationId xmlns:a16="http://schemas.microsoft.com/office/drawing/2014/main" id="{3652C043-4703-4C0F-99D4-76F397DE545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82888" y="1773239"/>
            <a:ext cx="7110412" cy="3227387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3FB92-DC7F-48B4-A8B6-AC5A5CAEB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Health promotion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DC343-1980-4163-9442-41B566D6A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264795">
              <a:lnSpc>
                <a:spcPct val="150000"/>
              </a:lnSpc>
            </a:pPr>
            <a:r>
              <a:rPr lang="en-US" sz="3600" b="1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Health:-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14300" algn="justLow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en-US" sz="3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Health is a state of complete physical, mental and social well-being and not merely the absence of disease or infirmity.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596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38D1A-1251-48B8-B030-27D7AFBF4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734" y="280086"/>
            <a:ext cx="11512446" cy="6435507"/>
          </a:xfrm>
        </p:spPr>
        <p:txBody>
          <a:bodyPr>
            <a:normAutofit/>
          </a:bodyPr>
          <a:lstStyle/>
          <a:p>
            <a:pPr indent="114300" algn="justLow">
              <a:lnSpc>
                <a:spcPct val="150000"/>
              </a:lnSpc>
            </a:pP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Wellness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14300"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Wellness a term often used </a:t>
            </a:r>
            <a:r>
              <a:rPr lang="en-US" sz="2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interchangeably with health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is an;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Active state of being health by </a:t>
            </a:r>
            <a:r>
              <a:rPr lang="en-US" sz="2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living a lifestyle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that promotes good physical, mental and social health.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Emotional.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Occupational.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Spiritual.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Intellectual.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733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2F005-9A44-4B2F-ABBC-99762E544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Maslow hierarchy of needs and health: </a:t>
            </a:r>
            <a:endParaRPr lang="en-US" sz="6000" b="1" dirty="0"/>
          </a:p>
        </p:txBody>
      </p:sp>
      <p:pic>
        <p:nvPicPr>
          <p:cNvPr id="4" name="عنصر نائب للمحتوى 3">
            <a:extLst>
              <a:ext uri="{FF2B5EF4-FFF2-40B4-BE49-F238E27FC236}">
                <a16:creationId xmlns:a16="http://schemas.microsoft.com/office/drawing/2014/main" id="{92FE1D7E-A76D-924E-8685-1C07A79E1F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1080" y="2175121"/>
            <a:ext cx="5276190" cy="39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671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E06665-7870-1151-1609-93D5206D4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Maslow's Hierarchy of Needs</a:t>
            </a:r>
            <a:endParaRPr lang="ar-IQ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ABFED83-596C-8238-AFB9-152684904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Maslow's Hierarchy of Needs is explains human motivation as a progression of needs, organized into five levels, typically depicted as a pyramid. Each level must be satisfied to some extent before individuals can move on to higher levels of motivation. Here's a breakdown:</a:t>
            </a:r>
            <a:endParaRPr lang="ar-IQ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125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7E57D6D-DE9D-EE96-9DC9-31DBA6210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1</a:t>
            </a:r>
            <a:r>
              <a:rPr lang="en-US" sz="4400" b="1" dirty="0"/>
              <a:t>. Physiological Needs (Base of the Pyramid)</a:t>
            </a:r>
            <a:br>
              <a:rPr lang="en-US" b="1" dirty="0"/>
            </a:br>
            <a:endParaRPr lang="ar-IQ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A9240C6-59B8-55E9-03F4-34A9D9090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These are the most </a:t>
            </a:r>
            <a:r>
              <a:rPr lang="en-US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basic survival needs essential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human existence.</a:t>
            </a:r>
          </a:p>
          <a:p>
            <a:pPr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Examples: Food, water, shelter, air, sleep, and clothing.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06905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A870E0-86F7-0CE5-0204-BBCCC89D9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 Safety Needs</a:t>
            </a:r>
            <a:br>
              <a:rPr lang="en-US" b="1" dirty="0"/>
            </a:br>
            <a:endParaRPr lang="ar-IQ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4561E41-BDCD-EDB4-6D56-3AC9A613F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Once physiological needs are fulfilled, the focus shifts to </a:t>
            </a:r>
            <a:r>
              <a:rPr lang="en-US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security and safety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Examples: Physical safety (protection from harm), financial stability, health security, and a stable environment.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801575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D425F8-8484-46CE-C232-47BB15951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3. Love and Belonging Needs</a:t>
            </a:r>
            <a:br>
              <a:rPr lang="en-US" b="1" dirty="0"/>
            </a:br>
            <a:endParaRPr lang="ar-IQ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561F737-00AA-C659-EDB1-46E7F4A69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level addresses the human </a:t>
            </a:r>
            <a:r>
              <a:rPr lang="en-US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desire for interpersonal relationships and community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Examples: Friendships, family bonds, romantic relationships, and social connections.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912039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94DA68-70DA-58D7-016E-6E110798C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 Esteem Needs</a:t>
            </a:r>
            <a:br>
              <a:rPr lang="en-US" b="1" dirty="0"/>
            </a:br>
            <a:endParaRPr lang="ar-IQ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98E4BEE-1E0A-54F1-A14D-1D8933769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Divided into two categories:</a:t>
            </a:r>
          </a:p>
          <a:p>
            <a:pPr marL="742950" lvl="1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Self-esteem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Confidence, mastery, and achievement.</a:t>
            </a:r>
          </a:p>
          <a:p>
            <a:pPr marL="742950" lvl="1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Recognition by Others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Respect, status, and appreciation.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0745193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نوع الخشب">
  <a:themeElements>
    <a:clrScheme name="نوع الخشب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نوع الخشب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نوع الخشب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TM03090434[[fn=نوع الخشب]]</Template>
  <TotalTime>641</TotalTime>
  <Words>655</Words>
  <Application>Microsoft Office PowerPoint</Application>
  <PresentationFormat>شاشة عريضة</PresentationFormat>
  <Paragraphs>66</Paragraphs>
  <Slides>18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31" baseType="lpstr">
      <vt:lpstr>Arial</vt:lpstr>
      <vt:lpstr>Arial Black</vt:lpstr>
      <vt:lpstr>Bahnschrift Condensed</vt:lpstr>
      <vt:lpstr>Bahnschrift SemiLight SemiConde</vt:lpstr>
      <vt:lpstr>Calibri</vt:lpstr>
      <vt:lpstr>Castellar</vt:lpstr>
      <vt:lpstr>Rockwell</vt:lpstr>
      <vt:lpstr>Rockwell Condensed</vt:lpstr>
      <vt:lpstr>Times</vt:lpstr>
      <vt:lpstr>Times New Roman</vt:lpstr>
      <vt:lpstr>Verdana</vt:lpstr>
      <vt:lpstr>Wingdings</vt:lpstr>
      <vt:lpstr>نوع الخشب</vt:lpstr>
      <vt:lpstr> Al-Mustaqbal University / Nursing College Academic Year 2023-2024 health promotion </vt:lpstr>
      <vt:lpstr>Health promotion</vt:lpstr>
      <vt:lpstr>عرض تقديمي في PowerPoint</vt:lpstr>
      <vt:lpstr>Maslow hierarchy of needs and health: </vt:lpstr>
      <vt:lpstr>Maslow's Hierarchy of Needs</vt:lpstr>
      <vt:lpstr>1. Physiological Needs (Base of the Pyramid) </vt:lpstr>
      <vt:lpstr>2. Safety Needs </vt:lpstr>
      <vt:lpstr>3. Love and Belonging Needs </vt:lpstr>
      <vt:lpstr>4. Esteem Needs </vt:lpstr>
      <vt:lpstr>5. Self-Actualization Needs (Top of the Pyramid) </vt:lpstr>
      <vt:lpstr>عرض تقديمي في PowerPoint</vt:lpstr>
      <vt:lpstr>Nursing  </vt:lpstr>
      <vt:lpstr>Measurement of Health:</vt:lpstr>
      <vt:lpstr>عرض تقديمي في PowerPoint</vt:lpstr>
      <vt:lpstr>Health Promotion </vt:lpstr>
      <vt:lpstr>Health Promotion Strategies </vt:lpstr>
      <vt:lpstr>The strategies are: </vt:lpstr>
      <vt:lpstr>HAVE A NICE 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Al-Mustaqbal University / Nursing College Academic Year 2023-2024 Epidemiology</dc:title>
  <dc:creator>DR.Ghassan</dc:creator>
  <cp:lastModifiedBy>alnaseem</cp:lastModifiedBy>
  <cp:revision>49</cp:revision>
  <dcterms:created xsi:type="dcterms:W3CDTF">2023-09-20T20:31:44Z</dcterms:created>
  <dcterms:modified xsi:type="dcterms:W3CDTF">2025-01-28T09:54:51Z</dcterms:modified>
</cp:coreProperties>
</file>