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309" r:id="rId17"/>
    <p:sldId id="310" r:id="rId18"/>
    <p:sldId id="311" r:id="rId19"/>
    <p:sldId id="312" r:id="rId20"/>
    <p:sldId id="313" r:id="rId21"/>
    <p:sldId id="308" r:id="rId22"/>
    <p:sldId id="30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0" d="100"/>
          <a:sy n="200" d="100"/>
        </p:scale>
        <p:origin x="4446" y="322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2B205-2A92-4E22-B306-B57A1CA9D1A5}" type="datetimeFigureOut">
              <a:rPr lang="en-US" smtClean="0"/>
              <a:t>2/1/2025</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B7FADF-689E-48F0-A56B-DF5CCF10718D}" type="slidenum">
              <a:rPr lang="en-US" smtClean="0"/>
              <a:t>‹#›</a:t>
            </a:fld>
            <a:endParaRPr lang="en-US"/>
          </a:p>
        </p:txBody>
      </p:sp>
    </p:spTree>
    <p:extLst>
      <p:ext uri="{BB962C8B-B14F-4D97-AF65-F5344CB8AC3E}">
        <p14:creationId xmlns:p14="http://schemas.microsoft.com/office/powerpoint/2010/main" val="423475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B7FADF-689E-48F0-A56B-DF5CCF10718D}" type="slidenum">
              <a:rPr lang="en-US" smtClean="0"/>
              <a:t>1</a:t>
            </a:fld>
            <a:endParaRPr lang="en-US"/>
          </a:p>
        </p:txBody>
      </p:sp>
    </p:spTree>
    <p:extLst>
      <p:ext uri="{BB962C8B-B14F-4D97-AF65-F5344CB8AC3E}">
        <p14:creationId xmlns:p14="http://schemas.microsoft.com/office/powerpoint/2010/main" val="3199761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61BBCC16-1382-4F7C-A59F-8AA960441AD5}" type="datetimeFigureOut">
              <a:rPr lang="en-US" smtClean="0"/>
              <a:t>2/1/2025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B84537E-5FD1-4464-A076-81177906831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1BBCC16-1382-4F7C-A59F-8AA960441AD5}"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1BBCC16-1382-4F7C-A59F-8AA960441AD5}"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61BBCC16-1382-4F7C-A59F-8AA960441AD5}"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61BBCC16-1382-4F7C-A59F-8AA960441AD5}"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4537E-5FD1-4464-A076-81177906831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1BBCC16-1382-4F7C-A59F-8AA960441AD5}"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61BBCC16-1382-4F7C-A59F-8AA960441AD5}" type="datetimeFigureOut">
              <a:rPr lang="en-US" smtClean="0"/>
              <a:t>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61BBCC16-1382-4F7C-A59F-8AA960441AD5}" type="datetimeFigureOut">
              <a:rPr lang="en-US" smtClean="0"/>
              <a:t>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BBCC16-1382-4F7C-A59F-8AA960441AD5}" type="datetimeFigureOut">
              <a:rPr lang="en-US" smtClean="0"/>
              <a:t>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61BBCC16-1382-4F7C-A59F-8AA960441AD5}"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4537E-5FD1-4464-A076-8117790683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61BBCC16-1382-4F7C-A59F-8AA960441AD5}"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6B84537E-5FD1-4464-A076-811779068316}"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BBCC16-1382-4F7C-A59F-8AA960441AD5}" type="datetimeFigureOut">
              <a:rPr lang="en-US" smtClean="0"/>
              <a:t>2/1/2025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84537E-5FD1-4464-A076-811779068316}"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092292-C389-4A8B-ADB1-1178877C1C4E}"/>
              </a:ext>
            </a:extLst>
          </p:cNvPr>
          <p:cNvSpPr>
            <a:spLocks noGrp="1"/>
          </p:cNvSpPr>
          <p:nvPr>
            <p:ph type="ctrTitle"/>
          </p:nvPr>
        </p:nvSpPr>
        <p:spPr>
          <a:xfrm>
            <a:off x="1524000" y="830828"/>
            <a:ext cx="9144000" cy="1655762"/>
          </a:xfrm>
        </p:spPr>
        <p:txBody>
          <a:bodyPr>
            <a:noAutofit/>
          </a:bodyPr>
          <a:lstStyle/>
          <a:p>
            <a:pPr marL="0" marR="0" algn="ctr">
              <a:lnSpc>
                <a:spcPct val="107000"/>
              </a:lnSpc>
              <a:spcBef>
                <a:spcPts val="0"/>
              </a:spcBef>
              <a:spcAft>
                <a:spcPts val="800"/>
              </a:spcAft>
            </a:pPr>
            <a:r>
              <a:rPr lang="en-US" sz="1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14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en-US" sz="2000" b="1" dirty="0">
                <a:solidFill>
                  <a:srgbClr val="FF0000"/>
                </a:solidFill>
                <a:latin typeface="Times New Roman" panose="02020603050405020304" pitchFamily="18" charset="0"/>
                <a:ea typeface="Calibri" panose="020F0502020204030204" pitchFamily="34" charset="0"/>
                <a:cs typeface="Arial" panose="020B0604020202020204" pitchFamily="34" charset="0"/>
              </a:rPr>
              <a:t>Al-Mustaqbal University / Nursing College</a:t>
            </a:r>
            <a:r>
              <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rPr>
            </a:br>
            <a:r>
              <a:rPr lang="en-US" sz="2000" b="1" dirty="0">
                <a:solidFill>
                  <a:srgbClr val="FF0000"/>
                </a:solidFill>
                <a:latin typeface="Times New Roman" panose="02020603050405020304" pitchFamily="18" charset="0"/>
                <a:ea typeface="Calibri" panose="020F0502020204030204" pitchFamily="34" charset="0"/>
              </a:rPr>
              <a:t>Academic Year </a:t>
            </a:r>
            <a:r>
              <a:rPr lang="en-US" sz="2000" b="1" dirty="0" smtClean="0">
                <a:solidFill>
                  <a:srgbClr val="FF0000"/>
                </a:solidFill>
                <a:latin typeface="Times New Roman" panose="02020603050405020304" pitchFamily="18" charset="0"/>
                <a:ea typeface="Calibri" panose="020F0502020204030204" pitchFamily="34" charset="0"/>
              </a:rPr>
              <a:t>2024-2025</a:t>
            </a:r>
            <a:r>
              <a:rPr lang="en-US" sz="2000" b="1" dirty="0">
                <a:solidFill>
                  <a:srgbClr val="FF0000"/>
                </a:solidFill>
                <a:latin typeface="Times New Roman" panose="02020603050405020304" pitchFamily="18" charset="0"/>
                <a:ea typeface="Calibri" panose="020F0502020204030204" pitchFamily="34" charset="0"/>
              </a:rPr>
              <a:t/>
            </a:r>
            <a:br>
              <a:rPr lang="en-US" sz="2000" b="1" dirty="0">
                <a:solidFill>
                  <a:srgbClr val="FF0000"/>
                </a:solidFill>
                <a:latin typeface="Times New Roman" panose="02020603050405020304" pitchFamily="18" charset="0"/>
                <a:ea typeface="Calibri" panose="020F0502020204030204" pitchFamily="34" charset="0"/>
              </a:rPr>
            </a:br>
            <a:r>
              <a:rPr lang="en-US" sz="2000" b="1" dirty="0">
                <a:solidFill>
                  <a:srgbClr val="FF0000"/>
                </a:solidFill>
                <a:latin typeface="Times New Roman" panose="02020603050405020304" pitchFamily="18" charset="0"/>
                <a:ea typeface="Calibri" panose="020F0502020204030204" pitchFamily="34" charset="0"/>
              </a:rPr>
              <a:t>Epidemiology </a:t>
            </a:r>
            <a:endParaRPr lang="en-US" sz="1400" dirty="0">
              <a:solidFill>
                <a:srgbClr val="FF0000"/>
              </a:solidFill>
            </a:endParaRPr>
          </a:p>
        </p:txBody>
      </p:sp>
      <p:sp>
        <p:nvSpPr>
          <p:cNvPr id="3" name="Subtitle 2">
            <a:extLst>
              <a:ext uri="{FF2B5EF4-FFF2-40B4-BE49-F238E27FC236}">
                <a16:creationId xmlns="" xmlns:a16="http://schemas.microsoft.com/office/drawing/2014/main" id="{827B4D66-DFAA-4BE4-93F2-871B41B92084}"/>
              </a:ext>
            </a:extLst>
          </p:cNvPr>
          <p:cNvSpPr>
            <a:spLocks noGrp="1"/>
          </p:cNvSpPr>
          <p:nvPr>
            <p:ph type="subTitle" idx="1"/>
          </p:nvPr>
        </p:nvSpPr>
        <p:spPr>
          <a:xfrm>
            <a:off x="1524000" y="2467627"/>
            <a:ext cx="9144000" cy="2790173"/>
          </a:xfrm>
        </p:spPr>
        <p:txBody>
          <a:bodyPr>
            <a:normAutofit/>
          </a:bodyPr>
          <a:lstStyle/>
          <a:p>
            <a:pPr algn="ctr"/>
            <a:r>
              <a:rPr lang="en-US" dirty="0">
                <a:solidFill>
                  <a:srgbClr val="FF0000"/>
                </a:solidFill>
                <a:latin typeface="Bahnschrift Condensed" panose="020B0502040204020203" pitchFamily="34" charset="0"/>
              </a:rPr>
              <a:t>Lecture 2</a:t>
            </a:r>
          </a:p>
          <a:p>
            <a:pPr algn="ctr"/>
            <a:r>
              <a:rPr lang="en-US" sz="3200" dirty="0">
                <a:solidFill>
                  <a:srgbClr val="FF0000"/>
                </a:solidFill>
                <a:latin typeface="Bahnschrift Condensed" panose="020B0502040204020203" pitchFamily="34" charset="0"/>
              </a:rPr>
              <a:t>Natural History of a Diseases  </a:t>
            </a:r>
          </a:p>
          <a:p>
            <a:pPr algn="ctr"/>
            <a:r>
              <a:rPr lang="en-US" dirty="0">
                <a:solidFill>
                  <a:srgbClr val="FF0000"/>
                </a:solidFill>
                <a:latin typeface="Bahnschrift Condensed" panose="020B0502040204020203" pitchFamily="34" charset="0"/>
              </a:rPr>
              <a:t>By </a:t>
            </a:r>
          </a:p>
          <a:p>
            <a:pPr algn="ctr"/>
            <a:r>
              <a:rPr lang="en-US" dirty="0">
                <a:solidFill>
                  <a:srgbClr val="FF0000"/>
                </a:solidFill>
                <a:latin typeface="Bahnschrift Condensed" panose="020B0502040204020203" pitchFamily="34" charset="0"/>
              </a:rPr>
              <a:t>Dr. </a:t>
            </a:r>
            <a:r>
              <a:rPr lang="en-US" dirty="0" err="1" smtClean="0">
                <a:solidFill>
                  <a:srgbClr val="FF0000"/>
                </a:solidFill>
                <a:latin typeface="Bahnschrift Condensed" panose="020B0502040204020203" pitchFamily="34" charset="0"/>
              </a:rPr>
              <a:t>Salim</a:t>
            </a:r>
            <a:r>
              <a:rPr lang="en-US" dirty="0" smtClean="0">
                <a:solidFill>
                  <a:srgbClr val="FF0000"/>
                </a:solidFill>
                <a:latin typeface="Bahnschrift Condensed" panose="020B0502040204020203" pitchFamily="34" charset="0"/>
              </a:rPr>
              <a:t> k. </a:t>
            </a:r>
            <a:r>
              <a:rPr lang="en-US" dirty="0" err="1" smtClean="0">
                <a:solidFill>
                  <a:srgbClr val="FF0000"/>
                </a:solidFill>
                <a:latin typeface="Bahnschrift Condensed" panose="020B0502040204020203" pitchFamily="34" charset="0"/>
              </a:rPr>
              <a:t>Hajwal</a:t>
            </a:r>
            <a:r>
              <a:rPr lang="en-US" dirty="0" smtClean="0">
                <a:solidFill>
                  <a:srgbClr val="FF0000"/>
                </a:solidFill>
                <a:latin typeface="Bahnschrift Condensed" panose="020B0502040204020203" pitchFamily="34" charset="0"/>
              </a:rPr>
              <a:t> </a:t>
            </a:r>
            <a:endParaRPr lang="en-US" dirty="0">
              <a:solidFill>
                <a:srgbClr val="FF0000"/>
              </a:solidFill>
              <a:latin typeface="Bahnschrift Condensed" panose="020B0502040204020203" pitchFamily="34" charset="0"/>
            </a:endParaRPr>
          </a:p>
        </p:txBody>
      </p:sp>
      <p:pic>
        <p:nvPicPr>
          <p:cNvPr id="5" name="صورة 2">
            <a:extLst>
              <a:ext uri="{FF2B5EF4-FFF2-40B4-BE49-F238E27FC236}">
                <a16:creationId xmlns="" xmlns:a16="http://schemas.microsoft.com/office/drawing/2014/main" id="{321EFF99-52EB-49E1-8366-60E6BCA4DBA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918532" y="4730793"/>
            <a:ext cx="2801653" cy="2387600"/>
          </a:xfrm>
          <a:prstGeom prst="rect">
            <a:avLst/>
          </a:prstGeom>
        </p:spPr>
      </p:pic>
      <p:pic>
        <p:nvPicPr>
          <p:cNvPr id="9" name="Picture 8">
            <a:extLst>
              <a:ext uri="{FF2B5EF4-FFF2-40B4-BE49-F238E27FC236}">
                <a16:creationId xmlns="" xmlns:a16="http://schemas.microsoft.com/office/drawing/2014/main" id="{A4A62E0A-586F-4BF0-BC7D-B48293FC5D5D}"/>
              </a:ext>
            </a:extLst>
          </p:cNvPr>
          <p:cNvPicPr>
            <a:picLocks noChangeAspect="1"/>
          </p:cNvPicPr>
          <p:nvPr/>
        </p:nvPicPr>
        <p:blipFill>
          <a:blip r:embed="rId4"/>
          <a:stretch>
            <a:fillRect/>
          </a:stretch>
        </p:blipFill>
        <p:spPr>
          <a:xfrm>
            <a:off x="471815" y="225468"/>
            <a:ext cx="3022947" cy="2387600"/>
          </a:xfrm>
          <a:prstGeom prst="rect">
            <a:avLst/>
          </a:prstGeom>
        </p:spPr>
      </p:pic>
    </p:spTree>
    <p:extLst>
      <p:ext uri="{BB962C8B-B14F-4D97-AF65-F5344CB8AC3E}">
        <p14:creationId xmlns:p14="http://schemas.microsoft.com/office/powerpoint/2010/main" val="3014516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58503E-35CB-4765-815F-242FD93FC40D}"/>
              </a:ext>
            </a:extLst>
          </p:cNvPr>
          <p:cNvSpPr>
            <a:spLocks noGrp="1"/>
          </p:cNvSpPr>
          <p:nvPr>
            <p:ph type="title"/>
          </p:nvPr>
        </p:nvSpPr>
        <p:spPr>
          <a:xfrm>
            <a:off x="838200" y="125283"/>
            <a:ext cx="10515600" cy="1133892"/>
          </a:xfrm>
        </p:spPr>
        <p:txBody>
          <a:bodyPr/>
          <a:lstStyle/>
          <a:p>
            <a:pPr algn="ctr"/>
            <a:r>
              <a:rPr lang="en-US" dirty="0">
                <a:latin typeface="Bahnschrift Condensed" panose="020B0502040204020203" pitchFamily="34" charset="0"/>
              </a:rPr>
              <a:t>b. Specific protection. </a:t>
            </a:r>
          </a:p>
        </p:txBody>
      </p:sp>
      <p:sp>
        <p:nvSpPr>
          <p:cNvPr id="3" name="Content Placeholder 2">
            <a:extLst>
              <a:ext uri="{FF2B5EF4-FFF2-40B4-BE49-F238E27FC236}">
                <a16:creationId xmlns="" xmlns:a16="http://schemas.microsoft.com/office/drawing/2014/main" id="{9E7FC341-5CD1-436B-A64B-3E19F641A7FA}"/>
              </a:ext>
            </a:extLst>
          </p:cNvPr>
          <p:cNvSpPr>
            <a:spLocks noGrp="1"/>
          </p:cNvSpPr>
          <p:nvPr>
            <p:ph idx="1"/>
          </p:nvPr>
        </p:nvSpPr>
        <p:spPr>
          <a:xfrm>
            <a:off x="838200" y="1094282"/>
            <a:ext cx="11198902" cy="5128769"/>
          </a:xfrm>
        </p:spPr>
        <p:txBody>
          <a:bodyPr>
            <a:noAutofit/>
          </a:bodyPr>
          <a:lstStyle/>
          <a:p>
            <a:pPr marL="0" indent="0">
              <a:lnSpc>
                <a:spcPct val="150000"/>
              </a:lnSpc>
              <a:buNone/>
            </a:pPr>
            <a:r>
              <a:rPr lang="en-US" b="1" dirty="0" smtClean="0"/>
              <a:t>The measures which aim specific diseases. The idea of specific protection, especially that </a:t>
            </a:r>
            <a:r>
              <a:rPr lang="en-US" b="1" dirty="0"/>
              <a:t>killer diseases could be stopped by simple interventions such as </a:t>
            </a:r>
          </a:p>
          <a:p>
            <a:pPr>
              <a:lnSpc>
                <a:spcPct val="150000"/>
              </a:lnSpc>
              <a:buFont typeface="Wingdings" panose="05000000000000000000" pitchFamily="2" charset="2"/>
              <a:buChar char="Ø"/>
            </a:pPr>
            <a:r>
              <a:rPr lang="en-US" b="1" dirty="0"/>
              <a:t> Immunization. </a:t>
            </a:r>
          </a:p>
          <a:p>
            <a:pPr>
              <a:lnSpc>
                <a:spcPct val="150000"/>
              </a:lnSpc>
              <a:buFont typeface="Wingdings" panose="05000000000000000000" pitchFamily="2" charset="2"/>
              <a:buChar char="Ø"/>
            </a:pPr>
            <a:r>
              <a:rPr lang="en-US" b="1" dirty="0"/>
              <a:t>Nutrient supplementation (vitamin A, iodine). </a:t>
            </a:r>
          </a:p>
          <a:p>
            <a:pPr>
              <a:lnSpc>
                <a:spcPct val="150000"/>
              </a:lnSpc>
              <a:buFont typeface="Wingdings" panose="05000000000000000000" pitchFamily="2" charset="2"/>
              <a:buChar char="Ø"/>
            </a:pPr>
            <a:r>
              <a:rPr lang="en-US" b="1" dirty="0"/>
              <a:t>prophylaxis (</a:t>
            </a:r>
            <a:r>
              <a:rPr lang="en-US" b="1" dirty="0" smtClean="0"/>
              <a:t>prior </a:t>
            </a:r>
            <a:r>
              <a:rPr lang="en-US" b="1" dirty="0"/>
              <a:t>medication to at risk population).</a:t>
            </a:r>
          </a:p>
          <a:p>
            <a:pPr>
              <a:lnSpc>
                <a:spcPct val="150000"/>
              </a:lnSpc>
              <a:buFont typeface="Wingdings" panose="05000000000000000000" pitchFamily="2" charset="2"/>
              <a:buChar char="Ø"/>
            </a:pPr>
            <a:r>
              <a:rPr lang="en-US" b="1" dirty="0"/>
              <a:t>Protection against occupational hazards (masks for workers).</a:t>
            </a:r>
          </a:p>
          <a:p>
            <a:pPr>
              <a:lnSpc>
                <a:spcPct val="150000"/>
              </a:lnSpc>
              <a:buFont typeface="Wingdings" panose="05000000000000000000" pitchFamily="2" charset="2"/>
              <a:buChar char="Ø"/>
            </a:pPr>
            <a:r>
              <a:rPr lang="en-US" b="1" dirty="0"/>
              <a:t>Avoiding allergens (for asthmatics).</a:t>
            </a:r>
          </a:p>
        </p:txBody>
      </p:sp>
    </p:spTree>
    <p:extLst>
      <p:ext uri="{BB962C8B-B14F-4D97-AF65-F5344CB8AC3E}">
        <p14:creationId xmlns:p14="http://schemas.microsoft.com/office/powerpoint/2010/main" val="1396879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6A91F0-80BC-4FFF-A02B-FDB281900093}"/>
              </a:ext>
            </a:extLst>
          </p:cNvPr>
          <p:cNvSpPr>
            <a:spLocks noGrp="1"/>
          </p:cNvSpPr>
          <p:nvPr>
            <p:ph type="title"/>
          </p:nvPr>
        </p:nvSpPr>
        <p:spPr/>
        <p:txBody>
          <a:bodyPr/>
          <a:lstStyle/>
          <a:p>
            <a:pPr algn="ctr"/>
            <a:r>
              <a:rPr lang="en-US" b="1" dirty="0">
                <a:latin typeface="Bahnschrift SemiLight SemiConde" panose="020B0502040204020203" pitchFamily="34" charset="0"/>
              </a:rPr>
              <a:t>Secondary prevention</a:t>
            </a:r>
          </a:p>
        </p:txBody>
      </p:sp>
      <p:sp>
        <p:nvSpPr>
          <p:cNvPr id="3" name="Content Placeholder 2">
            <a:extLst>
              <a:ext uri="{FF2B5EF4-FFF2-40B4-BE49-F238E27FC236}">
                <a16:creationId xmlns="" xmlns:a16="http://schemas.microsoft.com/office/drawing/2014/main" id="{B535CAEA-DE23-41FC-9553-5452BEBCB202}"/>
              </a:ext>
            </a:extLst>
          </p:cNvPr>
          <p:cNvSpPr>
            <a:spLocks noGrp="1"/>
          </p:cNvSpPr>
          <p:nvPr>
            <p:ph idx="1"/>
          </p:nvPr>
        </p:nvSpPr>
        <p:spPr/>
        <p:txBody>
          <a:bodyPr/>
          <a:lstStyle/>
          <a:p>
            <a:pPr marL="0" indent="0">
              <a:lnSpc>
                <a:spcPct val="150000"/>
              </a:lnSpc>
              <a:buNone/>
            </a:pPr>
            <a:r>
              <a:rPr lang="en-US" dirty="0"/>
              <a:t>Measures focus on the Sub-clinical stage and the early clinical stage. This is applied after the onset of disease through </a:t>
            </a:r>
          </a:p>
          <a:p>
            <a:pPr>
              <a:lnSpc>
                <a:spcPct val="150000"/>
              </a:lnSpc>
              <a:buFont typeface="Wingdings" panose="05000000000000000000" pitchFamily="2" charset="2"/>
              <a:buChar char="Ø"/>
            </a:pPr>
            <a:r>
              <a:rPr lang="en-US" u="sng" dirty="0"/>
              <a:t>early detection: </a:t>
            </a:r>
          </a:p>
          <a:p>
            <a:pPr>
              <a:lnSpc>
                <a:spcPct val="150000"/>
              </a:lnSpc>
              <a:buFont typeface="Wingdings" panose="05000000000000000000" pitchFamily="2" charset="2"/>
              <a:buChar char="Ø"/>
            </a:pPr>
            <a:r>
              <a:rPr lang="en-US" dirty="0"/>
              <a:t> </a:t>
            </a:r>
            <a:r>
              <a:rPr lang="en-US" u="sng" dirty="0"/>
              <a:t>prompt treatment of disease.</a:t>
            </a:r>
          </a:p>
        </p:txBody>
      </p:sp>
    </p:spTree>
    <p:extLst>
      <p:ext uri="{BB962C8B-B14F-4D97-AF65-F5344CB8AC3E}">
        <p14:creationId xmlns:p14="http://schemas.microsoft.com/office/powerpoint/2010/main" val="1344293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E15D15-A76C-4202-8F78-2353B2F8DC8B}"/>
              </a:ext>
            </a:extLst>
          </p:cNvPr>
          <p:cNvSpPr>
            <a:spLocks noGrp="1"/>
          </p:cNvSpPr>
          <p:nvPr>
            <p:ph type="title"/>
          </p:nvPr>
        </p:nvSpPr>
        <p:spPr/>
        <p:txBody>
          <a:bodyPr/>
          <a:lstStyle/>
          <a:p>
            <a:pPr algn="ctr"/>
            <a:r>
              <a:rPr lang="en-US" dirty="0">
                <a:latin typeface="Bahnschrift Condensed" panose="020B0502040204020203" pitchFamily="34" charset="0"/>
              </a:rPr>
              <a:t>Secondary prevention</a:t>
            </a:r>
          </a:p>
        </p:txBody>
      </p:sp>
      <p:sp>
        <p:nvSpPr>
          <p:cNvPr id="5" name="Content Placeholder 4">
            <a:extLst>
              <a:ext uri="{FF2B5EF4-FFF2-40B4-BE49-F238E27FC236}">
                <a16:creationId xmlns="" xmlns:a16="http://schemas.microsoft.com/office/drawing/2014/main" id="{62F56BA0-43C5-46C3-9B7B-603415E5D39E}"/>
              </a:ext>
            </a:extLst>
          </p:cNvPr>
          <p:cNvSpPr>
            <a:spLocks noGrp="1"/>
          </p:cNvSpPr>
          <p:nvPr>
            <p:ph idx="1"/>
          </p:nvPr>
        </p:nvSpPr>
        <p:spPr/>
        <p:txBody>
          <a:bodyPr>
            <a:normAutofit/>
          </a:bodyPr>
          <a:lstStyle/>
          <a:p>
            <a:pPr marL="0" indent="0">
              <a:buNone/>
            </a:pPr>
            <a:r>
              <a:rPr lang="en-US" b="1" u="sng" dirty="0"/>
              <a:t>• Early detection</a:t>
            </a:r>
          </a:p>
          <a:p>
            <a:pPr marL="0" indent="0">
              <a:buNone/>
            </a:pPr>
            <a:r>
              <a:rPr lang="en-US" dirty="0"/>
              <a:t>1. Screening tests are done in healthy population of a community.</a:t>
            </a:r>
          </a:p>
          <a:p>
            <a:pPr marL="0" indent="0">
              <a:buNone/>
            </a:pPr>
            <a:r>
              <a:rPr lang="en-US" dirty="0"/>
              <a:t>2. Case finding means diagnosing something else in patient other than his chief complaint.</a:t>
            </a:r>
          </a:p>
          <a:p>
            <a:pPr marL="0" indent="0">
              <a:buNone/>
            </a:pPr>
            <a:r>
              <a:rPr lang="en-US" dirty="0"/>
              <a:t>3. Special medical examination of risk groups.</a:t>
            </a:r>
          </a:p>
          <a:p>
            <a:pPr marL="0" indent="0">
              <a:buNone/>
            </a:pPr>
            <a:r>
              <a:rPr lang="en-US" b="1" u="sng" dirty="0"/>
              <a:t>• Prompt treatment: </a:t>
            </a:r>
          </a:p>
          <a:p>
            <a:pPr marL="0" indent="0">
              <a:buNone/>
            </a:pPr>
            <a:r>
              <a:rPr lang="en-US" dirty="0"/>
              <a:t>A quick cure, helps the patient as well as stops further spread of disease.</a:t>
            </a:r>
          </a:p>
          <a:p>
            <a:pPr marL="0" indent="0">
              <a:buNone/>
            </a:pPr>
            <a:endParaRPr lang="en-US" dirty="0"/>
          </a:p>
        </p:txBody>
      </p:sp>
    </p:spTree>
    <p:extLst>
      <p:ext uri="{BB962C8B-B14F-4D97-AF65-F5344CB8AC3E}">
        <p14:creationId xmlns:p14="http://schemas.microsoft.com/office/powerpoint/2010/main" val="1306517159"/>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4FE63C-EC76-47B5-97CA-38C07B3CEE54}"/>
              </a:ext>
            </a:extLst>
          </p:cNvPr>
          <p:cNvSpPr>
            <a:spLocks noGrp="1"/>
          </p:cNvSpPr>
          <p:nvPr>
            <p:ph type="title"/>
          </p:nvPr>
        </p:nvSpPr>
        <p:spPr/>
        <p:txBody>
          <a:bodyPr/>
          <a:lstStyle/>
          <a:p>
            <a:pPr algn="ctr"/>
            <a:r>
              <a:rPr lang="en-US" b="1" dirty="0">
                <a:latin typeface="Bahnschrift SemiLight SemiConde" panose="020B0502040204020203" pitchFamily="34" charset="0"/>
              </a:rPr>
              <a:t>Tertiary prevention</a:t>
            </a:r>
          </a:p>
        </p:txBody>
      </p:sp>
      <p:sp>
        <p:nvSpPr>
          <p:cNvPr id="3" name="Content Placeholder 2">
            <a:extLst>
              <a:ext uri="{FF2B5EF4-FFF2-40B4-BE49-F238E27FC236}">
                <a16:creationId xmlns="" xmlns:a16="http://schemas.microsoft.com/office/drawing/2014/main" id="{C242FC5E-79A6-41FC-B8BC-022B3914C505}"/>
              </a:ext>
            </a:extLst>
          </p:cNvPr>
          <p:cNvSpPr>
            <a:spLocks noGrp="1"/>
          </p:cNvSpPr>
          <p:nvPr>
            <p:ph idx="1"/>
          </p:nvPr>
        </p:nvSpPr>
        <p:spPr/>
        <p:txBody>
          <a:bodyPr/>
          <a:lstStyle/>
          <a:p>
            <a:pPr>
              <a:lnSpc>
                <a:spcPct val="150000"/>
              </a:lnSpc>
            </a:pPr>
            <a:r>
              <a:rPr lang="en-US" dirty="0"/>
              <a:t>Measures are directed mainly at the recovery, disability or death stage.</a:t>
            </a:r>
          </a:p>
          <a:p>
            <a:pPr>
              <a:lnSpc>
                <a:spcPct val="150000"/>
              </a:lnSpc>
            </a:pPr>
            <a:r>
              <a:rPr lang="en-US" dirty="0"/>
              <a:t>Their purpose is to reduce or eliminate long-term impairments and disabilities, minimize suffering, optimize function.</a:t>
            </a:r>
          </a:p>
          <a:p>
            <a:pPr>
              <a:lnSpc>
                <a:spcPct val="150000"/>
              </a:lnSpc>
            </a:pPr>
            <a:endParaRPr lang="en-US" dirty="0"/>
          </a:p>
          <a:p>
            <a:pPr marL="0" indent="0">
              <a:lnSpc>
                <a:spcPct val="150000"/>
              </a:lnSpc>
              <a:buNone/>
            </a:pPr>
            <a:endParaRPr lang="en-US" dirty="0"/>
          </a:p>
        </p:txBody>
      </p:sp>
    </p:spTree>
    <p:extLst>
      <p:ext uri="{BB962C8B-B14F-4D97-AF65-F5344CB8AC3E}">
        <p14:creationId xmlns:p14="http://schemas.microsoft.com/office/powerpoint/2010/main" val="1688186367"/>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60EAA5-06BC-44BC-B630-9B9A6C64579B}"/>
              </a:ext>
            </a:extLst>
          </p:cNvPr>
          <p:cNvSpPr>
            <a:spLocks noGrp="1"/>
          </p:cNvSpPr>
          <p:nvPr>
            <p:ph type="title"/>
          </p:nvPr>
        </p:nvSpPr>
        <p:spPr/>
        <p:txBody>
          <a:bodyPr/>
          <a:lstStyle/>
          <a:p>
            <a:pPr algn="ctr"/>
            <a:r>
              <a:rPr lang="en-US" b="1" dirty="0">
                <a:latin typeface="Bahnschrift SemiLight SemiConde" panose="020B0502040204020203" pitchFamily="34" charset="0"/>
              </a:rPr>
              <a:t>Tertiary prevention</a:t>
            </a:r>
          </a:p>
        </p:txBody>
      </p:sp>
      <p:sp>
        <p:nvSpPr>
          <p:cNvPr id="5" name="Content Placeholder 4">
            <a:extLst>
              <a:ext uri="{FF2B5EF4-FFF2-40B4-BE49-F238E27FC236}">
                <a16:creationId xmlns="" xmlns:a16="http://schemas.microsoft.com/office/drawing/2014/main" id="{42FC35D1-0DA0-47AA-A377-E70454276912}"/>
              </a:ext>
            </a:extLst>
          </p:cNvPr>
          <p:cNvSpPr>
            <a:spLocks noGrp="1"/>
          </p:cNvSpPr>
          <p:nvPr>
            <p:ph idx="1"/>
          </p:nvPr>
        </p:nvSpPr>
        <p:spPr>
          <a:xfrm>
            <a:off x="438411" y="1825625"/>
            <a:ext cx="10915389" cy="4351338"/>
          </a:xfrm>
        </p:spPr>
        <p:txBody>
          <a:bodyPr>
            <a:normAutofit/>
          </a:bodyPr>
          <a:lstStyle/>
          <a:p>
            <a:pPr marL="0" indent="0">
              <a:buNone/>
            </a:pPr>
            <a:r>
              <a:rPr lang="en-US" dirty="0"/>
              <a:t>Tertiary prevention through limitation of disability and rehabilitation. </a:t>
            </a:r>
          </a:p>
          <a:p>
            <a:pPr marL="0" indent="0">
              <a:buNone/>
            </a:pPr>
            <a:r>
              <a:rPr lang="en-US" b="1" u="sng" dirty="0"/>
              <a:t>There are four dimensions of rehabilitation</a:t>
            </a:r>
          </a:p>
          <a:p>
            <a:pPr marL="0" indent="0">
              <a:buNone/>
            </a:pPr>
            <a:r>
              <a:rPr lang="en-US" b="1" dirty="0"/>
              <a:t>1. Medical</a:t>
            </a:r>
            <a:r>
              <a:rPr lang="en-US" dirty="0"/>
              <a:t>: If possible restoration of function (</a:t>
            </a:r>
            <a:r>
              <a:rPr lang="en-US" dirty="0" err="1"/>
              <a:t>i.e</a:t>
            </a:r>
            <a:r>
              <a:rPr lang="en-US" dirty="0"/>
              <a:t> physiotherapy)</a:t>
            </a:r>
          </a:p>
          <a:p>
            <a:pPr marL="0" indent="0">
              <a:buNone/>
            </a:pPr>
            <a:r>
              <a:rPr lang="en-US" b="1" dirty="0"/>
              <a:t>2. Vocational</a:t>
            </a:r>
            <a:r>
              <a:rPr lang="en-US" dirty="0"/>
              <a:t>: Restoration of capacity to earn a livelihood (training and creating jobs)</a:t>
            </a:r>
          </a:p>
          <a:p>
            <a:pPr marL="0" indent="0">
              <a:buNone/>
            </a:pPr>
            <a:r>
              <a:rPr lang="en-US" b="1" dirty="0"/>
              <a:t>3. Social:</a:t>
            </a:r>
            <a:r>
              <a:rPr lang="en-US" dirty="0"/>
              <a:t> Reintroduction into family, and society as a whole and </a:t>
            </a:r>
          </a:p>
          <a:p>
            <a:pPr marL="0" indent="0">
              <a:buNone/>
            </a:pPr>
            <a:r>
              <a:rPr lang="en-US" dirty="0"/>
              <a:t>involving everyone to maintain the same relationship with this person.</a:t>
            </a:r>
          </a:p>
          <a:p>
            <a:pPr marL="0" indent="0">
              <a:buNone/>
            </a:pPr>
            <a:r>
              <a:rPr lang="en-US" b="1" dirty="0"/>
              <a:t>4. Psychic</a:t>
            </a:r>
            <a:r>
              <a:rPr lang="en-US" dirty="0"/>
              <a:t>: Restoration of self-esteem and confidence</a:t>
            </a:r>
          </a:p>
        </p:txBody>
      </p:sp>
    </p:spTree>
    <p:extLst>
      <p:ext uri="{BB962C8B-B14F-4D97-AF65-F5344CB8AC3E}">
        <p14:creationId xmlns:p14="http://schemas.microsoft.com/office/powerpoint/2010/main" val="115385697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8A61-4E5B-4FB0-8C1F-E95AAAA798F5}"/>
              </a:ext>
            </a:extLst>
          </p:cNvPr>
          <p:cNvSpPr>
            <a:spLocks noGrp="1"/>
          </p:cNvSpPr>
          <p:nvPr>
            <p:ph type="title"/>
          </p:nvPr>
        </p:nvSpPr>
        <p:spPr/>
        <p:txBody>
          <a:bodyPr/>
          <a:lstStyle/>
          <a:p>
            <a:endParaRPr lang="en-US" dirty="0"/>
          </a:p>
        </p:txBody>
      </p:sp>
      <p:pic>
        <p:nvPicPr>
          <p:cNvPr id="6" name="Content Placeholder 5">
            <a:extLst>
              <a:ext uri="{FF2B5EF4-FFF2-40B4-BE49-F238E27FC236}">
                <a16:creationId xmlns="" xmlns:a16="http://schemas.microsoft.com/office/drawing/2014/main" id="{38FFE26A-2558-4EB0-BF1F-ADD8D93EE230}"/>
              </a:ext>
            </a:extLst>
          </p:cNvPr>
          <p:cNvPicPr>
            <a:picLocks noGrp="1" noChangeAspect="1"/>
          </p:cNvPicPr>
          <p:nvPr>
            <p:ph idx="1"/>
          </p:nvPr>
        </p:nvPicPr>
        <p:blipFill>
          <a:blip r:embed="rId2"/>
          <a:stretch>
            <a:fillRect/>
          </a:stretch>
        </p:blipFill>
        <p:spPr>
          <a:xfrm>
            <a:off x="557408" y="365125"/>
            <a:ext cx="10515600" cy="6127750"/>
          </a:xfrm>
          <a:prstGeom prst="rect">
            <a:avLst/>
          </a:prstGeom>
        </p:spPr>
      </p:pic>
    </p:spTree>
    <p:extLst>
      <p:ext uri="{BB962C8B-B14F-4D97-AF65-F5344CB8AC3E}">
        <p14:creationId xmlns:p14="http://schemas.microsoft.com/office/powerpoint/2010/main" val="298054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228600" lvl="0" indent="-228600">
              <a:spcBef>
                <a:spcPts val="1000"/>
              </a:spcBef>
            </a:pPr>
            <a:r>
              <a:rPr lang="en-US" sz="2800" b="1" dirty="0">
                <a:solidFill>
                  <a:prstClr val="black"/>
                </a:solidFill>
                <a:latin typeface="Calibri"/>
                <a:ea typeface="+mn-ea"/>
                <a:cs typeface="+mn-cs"/>
              </a:rPr>
              <a:t>Importance of Understanding the Natural History:</a:t>
            </a:r>
            <a:br>
              <a:rPr lang="en-US" sz="2800" b="1" dirty="0">
                <a:solidFill>
                  <a:prstClr val="black"/>
                </a:solidFill>
                <a:latin typeface="Calibri"/>
                <a:ea typeface="+mn-ea"/>
                <a:cs typeface="+mn-cs"/>
              </a:rPr>
            </a:br>
            <a:endParaRPr lang="en-US" dirty="0"/>
          </a:p>
        </p:txBody>
      </p:sp>
      <p:sp>
        <p:nvSpPr>
          <p:cNvPr id="3" name="عنصر نائب للمحتوى 2"/>
          <p:cNvSpPr>
            <a:spLocks noGrp="1"/>
          </p:cNvSpPr>
          <p:nvPr>
            <p:ph idx="1"/>
          </p:nvPr>
        </p:nvSpPr>
        <p:spPr/>
        <p:txBody>
          <a:bodyPr/>
          <a:lstStyle/>
          <a:p>
            <a:r>
              <a:rPr lang="en-US" b="1" dirty="0" smtClean="0"/>
              <a:t>Public </a:t>
            </a:r>
            <a:r>
              <a:rPr lang="en-US" b="1" dirty="0"/>
              <a:t>Health Interventions:</a:t>
            </a:r>
            <a:r>
              <a:rPr lang="en-US" dirty="0"/>
              <a:t> Helps identify stages where prevention is possible (e.g., vaccination during the susceptibility stage or screening in the presymptomatic stage).</a:t>
            </a:r>
          </a:p>
          <a:p>
            <a:r>
              <a:rPr lang="en-US" b="1" dirty="0"/>
              <a:t>Clinical Decisions:</a:t>
            </a:r>
            <a:r>
              <a:rPr lang="en-US" dirty="0"/>
              <a:t> Guides diagnosis, treatment, and </a:t>
            </a:r>
            <a:r>
              <a:rPr lang="en-US" dirty="0" smtClean="0"/>
              <a:t>prediction.</a:t>
            </a:r>
            <a:endParaRPr lang="en-US" dirty="0"/>
          </a:p>
          <a:p>
            <a:r>
              <a:rPr lang="en-US" b="1" dirty="0"/>
              <a:t>Research:</a:t>
            </a:r>
            <a:r>
              <a:rPr lang="en-US" dirty="0"/>
              <a:t> Provides a framework for studying disease mechanisms and potential therapies.</a:t>
            </a:r>
          </a:p>
          <a:p>
            <a:pPr marL="0" indent="0">
              <a:buNone/>
            </a:pPr>
            <a:endParaRPr lang="en-US" dirty="0"/>
          </a:p>
        </p:txBody>
      </p:sp>
    </p:spTree>
    <p:extLst>
      <p:ext uri="{BB962C8B-B14F-4D97-AF65-F5344CB8AC3E}">
        <p14:creationId xmlns:p14="http://schemas.microsoft.com/office/powerpoint/2010/main" val="1466400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228600" lvl="0" indent="-228600">
              <a:spcBef>
                <a:spcPts val="1000"/>
              </a:spcBef>
            </a:pPr>
            <a:r>
              <a:rPr lang="en-US" sz="2800" b="1" dirty="0">
                <a:solidFill>
                  <a:prstClr val="black"/>
                </a:solidFill>
                <a:latin typeface="Calibri"/>
                <a:ea typeface="+mn-ea"/>
                <a:cs typeface="+mn-cs"/>
              </a:rPr>
              <a:t>Natural History of Type 2 Diabetes Mellitus (T2DM):</a:t>
            </a:r>
            <a:br>
              <a:rPr lang="en-US" sz="2800" b="1" dirty="0">
                <a:solidFill>
                  <a:prstClr val="black"/>
                </a:solidFill>
                <a:latin typeface="Calibri"/>
                <a:ea typeface="+mn-ea"/>
                <a:cs typeface="+mn-cs"/>
              </a:rPr>
            </a:br>
            <a:endParaRPr lang="en-US" dirty="0"/>
          </a:p>
        </p:txBody>
      </p:sp>
      <p:sp>
        <p:nvSpPr>
          <p:cNvPr id="3" name="عنصر نائب للمحتوى 2"/>
          <p:cNvSpPr>
            <a:spLocks noGrp="1"/>
          </p:cNvSpPr>
          <p:nvPr>
            <p:ph idx="1"/>
          </p:nvPr>
        </p:nvSpPr>
        <p:spPr/>
        <p:txBody>
          <a:bodyPr/>
          <a:lstStyle/>
          <a:p>
            <a:pPr marL="0" indent="0">
              <a:buNone/>
            </a:pPr>
            <a:r>
              <a:rPr lang="en-US" b="1" dirty="0" smtClean="0"/>
              <a:t> 1. Susceptibility </a:t>
            </a:r>
            <a:r>
              <a:rPr lang="en-US" b="1" dirty="0"/>
              <a:t>Stage</a:t>
            </a:r>
            <a:endParaRPr lang="en-US" dirty="0"/>
          </a:p>
          <a:p>
            <a:pPr marL="457200" lvl="1" indent="0">
              <a:buNone/>
            </a:pPr>
            <a:r>
              <a:rPr lang="en-US" b="1" dirty="0" smtClean="0"/>
              <a:t>.Predisposing </a:t>
            </a:r>
            <a:r>
              <a:rPr lang="en-US" b="1" dirty="0"/>
              <a:t>Factors</a:t>
            </a:r>
            <a:r>
              <a:rPr lang="en-US" dirty="0"/>
              <a:t>: Genetic predisposition, family history, and environmental factors like sedentary lifestyle and poor diet.</a:t>
            </a:r>
          </a:p>
          <a:p>
            <a:pPr marL="457200" lvl="1" indent="0">
              <a:buNone/>
            </a:pPr>
            <a:r>
              <a:rPr lang="en-US" b="1" dirty="0" smtClean="0"/>
              <a:t>.No </a:t>
            </a:r>
            <a:r>
              <a:rPr lang="en-US" b="1" dirty="0"/>
              <a:t>Symptoms</a:t>
            </a:r>
            <a:r>
              <a:rPr lang="en-US" dirty="0"/>
              <a:t>: Individuals are generally asymptomatic, but underlying factors like insulin resistance may begin to develop.</a:t>
            </a:r>
          </a:p>
          <a:p>
            <a:pPr marL="0" indent="0">
              <a:buNone/>
            </a:pPr>
            <a:endParaRPr lang="en-US" dirty="0"/>
          </a:p>
        </p:txBody>
      </p:sp>
    </p:spTree>
    <p:extLst>
      <p:ext uri="{BB962C8B-B14F-4D97-AF65-F5344CB8AC3E}">
        <p14:creationId xmlns:p14="http://schemas.microsoft.com/office/powerpoint/2010/main" val="34364128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buNone/>
            </a:pPr>
            <a:r>
              <a:rPr lang="ar-IQ" b="1" dirty="0"/>
              <a:t> </a:t>
            </a:r>
            <a:r>
              <a:rPr lang="ar-IQ" b="1" dirty="0" smtClean="0"/>
              <a:t>2</a:t>
            </a:r>
            <a:r>
              <a:rPr lang="en-US" b="1" dirty="0" smtClean="0"/>
              <a:t>.Subclinical </a:t>
            </a:r>
            <a:r>
              <a:rPr lang="en-US" b="1" dirty="0"/>
              <a:t>(Preclinical) Stage</a:t>
            </a:r>
            <a:endParaRPr lang="en-US" dirty="0"/>
          </a:p>
          <a:p>
            <a:pPr>
              <a:buFont typeface="Arial"/>
              <a:buChar char="•"/>
            </a:pPr>
            <a:r>
              <a:rPr lang="en-US" b="1" dirty="0"/>
              <a:t>Pathophysiology</a:t>
            </a:r>
            <a:r>
              <a:rPr lang="en-US" dirty="0"/>
              <a:t>: Insulin resistance starts in muscle, liver, and adipose tissues, leading to compensatory </a:t>
            </a:r>
            <a:r>
              <a:rPr lang="en-US" dirty="0" err="1"/>
              <a:t>hyperinsulinemia</a:t>
            </a:r>
            <a:r>
              <a:rPr lang="en-US" dirty="0"/>
              <a:t>. Over time, beta-cell function in the pancreas declines.</a:t>
            </a:r>
          </a:p>
          <a:p>
            <a:pPr>
              <a:buFont typeface="Arial"/>
              <a:buChar char="•"/>
            </a:pPr>
            <a:r>
              <a:rPr lang="en-US" b="1" dirty="0" err="1"/>
              <a:t>Prediabetes</a:t>
            </a:r>
            <a:r>
              <a:rPr lang="en-US" dirty="0"/>
              <a:t>: Blood glucose levels are elevated but do not meet the diagnostic criteria for diabetes (e.g., impaired fasting glucose or impaired glucose tolerance).</a:t>
            </a:r>
          </a:p>
          <a:p>
            <a:pPr>
              <a:buFont typeface="Arial"/>
              <a:buChar char="•"/>
            </a:pPr>
            <a:r>
              <a:rPr lang="en-US" b="1" dirty="0"/>
              <a:t>Symptoms</a:t>
            </a:r>
            <a:r>
              <a:rPr lang="en-US" dirty="0"/>
              <a:t>: Usually asymptomatic, though some may experience mild fatigue or increased hunger.</a:t>
            </a:r>
          </a:p>
          <a:p>
            <a:endParaRPr lang="en-US" dirty="0"/>
          </a:p>
        </p:txBody>
      </p:sp>
    </p:spTree>
    <p:extLst>
      <p:ext uri="{BB962C8B-B14F-4D97-AF65-F5344CB8AC3E}">
        <p14:creationId xmlns:p14="http://schemas.microsoft.com/office/powerpoint/2010/main" val="60860987"/>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pPr marL="0" indent="0">
              <a:buNone/>
            </a:pPr>
            <a:r>
              <a:rPr lang="en-US" b="1" dirty="0" smtClean="0"/>
              <a:t> 3. Clinical </a:t>
            </a:r>
            <a:r>
              <a:rPr lang="en-US" b="1" dirty="0"/>
              <a:t>Stage</a:t>
            </a:r>
            <a:endParaRPr lang="en-US" dirty="0"/>
          </a:p>
          <a:p>
            <a:pPr>
              <a:buFont typeface="Arial"/>
              <a:buChar char="•"/>
            </a:pPr>
            <a:r>
              <a:rPr lang="en-US" b="1" dirty="0"/>
              <a:t>Diagnosis</a:t>
            </a:r>
            <a:r>
              <a:rPr lang="en-US" dirty="0"/>
              <a:t>: Blood glucose levels meet diagnostic thresholds for diabetes (e.g., fasting glucose ≥126 mg/</a:t>
            </a:r>
            <a:r>
              <a:rPr lang="en-US" dirty="0" err="1"/>
              <a:t>dL</a:t>
            </a:r>
            <a:r>
              <a:rPr lang="en-US" dirty="0"/>
              <a:t> or HbA1c ≥6.5%).</a:t>
            </a:r>
          </a:p>
          <a:p>
            <a:pPr>
              <a:buFont typeface="Arial"/>
              <a:buChar char="•"/>
            </a:pPr>
            <a:r>
              <a:rPr lang="en-US" b="1" dirty="0"/>
              <a:t>Symptoms</a:t>
            </a:r>
            <a:r>
              <a:rPr lang="en-US" dirty="0"/>
              <a:t>: Polyuria (frequent urination), polydipsia (excessive thirst), polyphagia (increased hunger), fatigue, and blurred vision.</a:t>
            </a:r>
          </a:p>
          <a:p>
            <a:pPr>
              <a:buFont typeface="Arial"/>
              <a:buChar char="•"/>
            </a:pPr>
            <a:r>
              <a:rPr lang="en-US" b="1" dirty="0"/>
              <a:t>Complications</a:t>
            </a:r>
            <a:r>
              <a:rPr lang="en-US" dirty="0"/>
              <a:t>: If untreated, acute complications like hyperosmolar hyperglycemic state (HHS) may develop.</a:t>
            </a:r>
          </a:p>
          <a:p>
            <a:pPr marL="0" indent="0">
              <a:buNone/>
            </a:pPr>
            <a:r>
              <a:rPr lang="en-US" b="1" dirty="0" smtClean="0"/>
              <a:t>4. Chronic </a:t>
            </a:r>
            <a:r>
              <a:rPr lang="en-US" b="1" dirty="0"/>
              <a:t>Complications Stage</a:t>
            </a:r>
            <a:endParaRPr lang="en-US" dirty="0"/>
          </a:p>
          <a:p>
            <a:pPr>
              <a:buFont typeface="Arial"/>
              <a:buChar char="•"/>
            </a:pPr>
            <a:r>
              <a:rPr lang="en-US" b="1" dirty="0" err="1"/>
              <a:t>Microvascular</a:t>
            </a:r>
            <a:r>
              <a:rPr lang="en-US" b="1" dirty="0"/>
              <a:t> Complications</a:t>
            </a:r>
            <a:r>
              <a:rPr lang="en-US" dirty="0"/>
              <a:t>: Retinopathy, nephropathy, and neuropathy due to prolonged hyperglycemia and small blood vessel damage.</a:t>
            </a:r>
          </a:p>
          <a:p>
            <a:pPr>
              <a:buFont typeface="Arial"/>
              <a:buChar char="•"/>
            </a:pPr>
            <a:r>
              <a:rPr lang="en-US" b="1" dirty="0" err="1"/>
              <a:t>Macrovascular</a:t>
            </a:r>
            <a:r>
              <a:rPr lang="en-US" b="1" dirty="0"/>
              <a:t> Complications</a:t>
            </a:r>
            <a:r>
              <a:rPr lang="en-US" dirty="0"/>
              <a:t>: Increased risk of cardiovascular disease, stroke, and peripheral artery disease due to larger blood vessel damage.</a:t>
            </a:r>
          </a:p>
          <a:p>
            <a:pPr>
              <a:buFont typeface="Arial"/>
              <a:buChar char="•"/>
            </a:pPr>
            <a:r>
              <a:rPr lang="en-US" b="1" dirty="0"/>
              <a:t>Quality of Life</a:t>
            </a:r>
            <a:r>
              <a:rPr lang="en-US" dirty="0"/>
              <a:t>: Reduced due to complications and associated morbidity</a:t>
            </a:r>
            <a:r>
              <a:rPr lang="en-US" dirty="0" smtClean="0"/>
              <a:t>.</a:t>
            </a:r>
            <a:endParaRPr lang="en-US" dirty="0"/>
          </a:p>
        </p:txBody>
      </p:sp>
    </p:spTree>
    <p:extLst>
      <p:ext uri="{BB962C8B-B14F-4D97-AF65-F5344CB8AC3E}">
        <p14:creationId xmlns:p14="http://schemas.microsoft.com/office/powerpoint/2010/main" val="799493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0BD9410C-B0FB-4F26-8BA4-8305E8FF1A90}"/>
              </a:ext>
            </a:extLst>
          </p:cNvPr>
          <p:cNvSpPr>
            <a:spLocks noGrp="1"/>
          </p:cNvSpPr>
          <p:nvPr>
            <p:ph type="title"/>
          </p:nvPr>
        </p:nvSpPr>
        <p:spPr/>
        <p:txBody>
          <a:bodyPr>
            <a:normAutofit/>
          </a:bodyPr>
          <a:lstStyle/>
          <a:p>
            <a:r>
              <a:rPr lang="en-US" sz="3600" dirty="0">
                <a:latin typeface="+mn-lt"/>
              </a:rPr>
              <a:t>Natural history of disease</a:t>
            </a:r>
          </a:p>
        </p:txBody>
      </p:sp>
      <p:sp>
        <p:nvSpPr>
          <p:cNvPr id="5" name="Content Placeholder 4">
            <a:extLst>
              <a:ext uri="{FF2B5EF4-FFF2-40B4-BE49-F238E27FC236}">
                <a16:creationId xmlns="" xmlns:a16="http://schemas.microsoft.com/office/drawing/2014/main" id="{0BE13507-B87A-44B4-AA37-AD9EE2F2A298}"/>
              </a:ext>
            </a:extLst>
          </p:cNvPr>
          <p:cNvSpPr>
            <a:spLocks noGrp="1"/>
          </p:cNvSpPr>
          <p:nvPr>
            <p:ph idx="1"/>
          </p:nvPr>
        </p:nvSpPr>
        <p:spPr/>
        <p:txBody>
          <a:bodyPr>
            <a:noAutofit/>
          </a:bodyPr>
          <a:lstStyle/>
          <a:p>
            <a:pPr marL="0" indent="0">
              <a:buNone/>
            </a:pPr>
            <a:endParaRPr lang="en-US" sz="2000" dirty="0" smtClean="0"/>
          </a:p>
          <a:p>
            <a:pPr marL="0" indent="0">
              <a:buNone/>
            </a:pPr>
            <a:r>
              <a:rPr lang="en-US" sz="2000" b="1" dirty="0"/>
              <a:t>The WHO defines health as fol­lows</a:t>
            </a:r>
            <a:r>
              <a:rPr lang="en-US" sz="2000" dirty="0"/>
              <a:t>: </a:t>
            </a:r>
            <a:r>
              <a:rPr lang="en-US" sz="2000" dirty="0">
                <a:solidFill>
                  <a:srgbClr val="FF0000"/>
                </a:solidFill>
              </a:rPr>
              <a:t>"</a:t>
            </a:r>
            <a:r>
              <a:rPr lang="en-US" sz="2000" b="1" dirty="0"/>
              <a:t>Health</a:t>
            </a:r>
            <a:r>
              <a:rPr lang="en-US" sz="2000" dirty="0">
                <a:solidFill>
                  <a:srgbClr val="FF0000"/>
                </a:solidFill>
              </a:rPr>
              <a:t> is a state of complete physical, mental, and </a:t>
            </a:r>
            <a:r>
              <a:rPr lang="en-US" sz="2000" dirty="0" smtClean="0">
                <a:solidFill>
                  <a:srgbClr val="FF0000"/>
                </a:solidFill>
              </a:rPr>
              <a:t>social well-being and not merely the absence of disease or infirmity" (WHO, 1974).</a:t>
            </a:r>
          </a:p>
          <a:p>
            <a:pPr marL="0" indent="0">
              <a:buNone/>
            </a:pPr>
            <a:r>
              <a:rPr lang="en-US" sz="2000" b="1" dirty="0" smtClean="0"/>
              <a:t>Health</a:t>
            </a:r>
            <a:r>
              <a:rPr lang="en-US" sz="2000" dirty="0" smtClean="0">
                <a:solidFill>
                  <a:srgbClr val="FF0000"/>
                </a:solidFill>
              </a:rPr>
              <a:t> refers to the total well-being of the whole person. (Telstar Innovations, Inc., 2000).</a:t>
            </a:r>
          </a:p>
          <a:p>
            <a:pPr marL="0" indent="0">
              <a:buNone/>
            </a:pPr>
            <a:r>
              <a:rPr lang="en-US" sz="2000" dirty="0" smtClean="0"/>
              <a:t>The </a:t>
            </a:r>
            <a:r>
              <a:rPr lang="en-US" sz="2000" dirty="0"/>
              <a:t>―natural history of disease </a:t>
            </a:r>
          </a:p>
          <a:p>
            <a:pPr marL="0" indent="0">
              <a:buNone/>
            </a:pPr>
            <a:r>
              <a:rPr lang="en-US" sz="2000" dirty="0"/>
              <a:t>refers to the progression of disease process in an individual over time, in the absence of intervention</a:t>
            </a:r>
            <a:r>
              <a:rPr lang="en-US" sz="2000" dirty="0" smtClean="0"/>
              <a:t>.</a:t>
            </a:r>
            <a:endParaRPr lang="en-US" sz="2000" dirty="0"/>
          </a:p>
          <a:p>
            <a:pPr marL="0" indent="0">
              <a:buNone/>
            </a:pPr>
            <a:r>
              <a:rPr lang="en-US" sz="2000" b="1" u="sng" dirty="0"/>
              <a:t>There are four stages:</a:t>
            </a:r>
          </a:p>
          <a:p>
            <a:pPr marL="0" indent="0">
              <a:buNone/>
            </a:pPr>
            <a:r>
              <a:rPr lang="en-US" sz="2000" dirty="0"/>
              <a:t>1. Stage of susceptibility </a:t>
            </a:r>
          </a:p>
          <a:p>
            <a:pPr marL="0" indent="0">
              <a:buNone/>
            </a:pPr>
            <a:r>
              <a:rPr lang="en-US" sz="2000" dirty="0"/>
              <a:t>2. Stage of pre-symptomatic (sub-clinical) disease </a:t>
            </a:r>
          </a:p>
          <a:p>
            <a:pPr marL="0" indent="0">
              <a:buNone/>
            </a:pPr>
            <a:r>
              <a:rPr lang="en-US" sz="2000" dirty="0" smtClean="0"/>
              <a:t>3. Stage of clinical disease </a:t>
            </a:r>
          </a:p>
          <a:p>
            <a:pPr marL="0" indent="0">
              <a:buNone/>
            </a:pPr>
            <a:r>
              <a:rPr lang="en-US" sz="2000" dirty="0" smtClean="0"/>
              <a:t>4</a:t>
            </a:r>
            <a:r>
              <a:rPr lang="en-US" sz="2000" dirty="0"/>
              <a:t>. Stage of recovery , disability or death</a:t>
            </a:r>
          </a:p>
          <a:p>
            <a:pPr marL="0" indent="0">
              <a:buNone/>
            </a:pPr>
            <a:endParaRPr lang="en-US" sz="2000" b="1" u="sng" dirty="0"/>
          </a:p>
        </p:txBody>
      </p:sp>
    </p:spTree>
    <p:extLst>
      <p:ext uri="{BB962C8B-B14F-4D97-AF65-F5344CB8AC3E}">
        <p14:creationId xmlns:p14="http://schemas.microsoft.com/office/powerpoint/2010/main" val="1432596134"/>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en-US" b="1" dirty="0" smtClean="0"/>
              <a:t>5. Terminal </a:t>
            </a:r>
            <a:r>
              <a:rPr lang="en-US" b="1" dirty="0"/>
              <a:t>Stage</a:t>
            </a:r>
            <a:endParaRPr lang="en-US" dirty="0"/>
          </a:p>
          <a:p>
            <a:pPr lvl="1"/>
            <a:r>
              <a:rPr lang="en-US" b="1" dirty="0"/>
              <a:t>End-Stage Complications</a:t>
            </a:r>
            <a:r>
              <a:rPr lang="en-US" dirty="0"/>
              <a:t>: End-stage renal disease (ESRD), blindness, amputations due to diabetic foot ulcers, or death from cardiovascular events</a:t>
            </a:r>
            <a:r>
              <a:rPr lang="en-US" dirty="0" smtClean="0"/>
              <a:t>.</a:t>
            </a:r>
            <a:endParaRPr lang="en-US" dirty="0"/>
          </a:p>
          <a:p>
            <a:r>
              <a:rPr lang="en-US" dirty="0"/>
              <a:t>This progression outlines how T2DM evolves without medical intervention. Early detection and lifestyle modifications, alongside pharmacological treatments, can alter its natural history and prevent or delay complications.</a:t>
            </a:r>
          </a:p>
          <a:p>
            <a:pPr marL="0" indent="0">
              <a:buNone/>
            </a:pPr>
            <a:endParaRPr lang="en-US" dirty="0"/>
          </a:p>
        </p:txBody>
      </p:sp>
    </p:spTree>
    <p:extLst>
      <p:ext uri="{BB962C8B-B14F-4D97-AF65-F5344CB8AC3E}">
        <p14:creationId xmlns:p14="http://schemas.microsoft.com/office/powerpoint/2010/main" val="562906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F5CB86-0D89-4212-A91B-DC175F7B6EBF}"/>
              </a:ext>
            </a:extLst>
          </p:cNvPr>
          <p:cNvSpPr>
            <a:spLocks noGrp="1"/>
          </p:cNvSpPr>
          <p:nvPr>
            <p:ph type="title"/>
          </p:nvPr>
        </p:nvSpPr>
        <p:spPr/>
        <p:txBody>
          <a:bodyPr/>
          <a:lstStyle/>
          <a:p>
            <a:endParaRPr lang="en-US"/>
          </a:p>
        </p:txBody>
      </p:sp>
      <p:pic>
        <p:nvPicPr>
          <p:cNvPr id="4" name="Content Placeholder 3">
            <a:extLst>
              <a:ext uri="{FF2B5EF4-FFF2-40B4-BE49-F238E27FC236}">
                <a16:creationId xmlns="" xmlns:a16="http://schemas.microsoft.com/office/drawing/2014/main" id="{2B585B58-6AE7-40AC-BE2B-1983338178EE}"/>
              </a:ext>
            </a:extLst>
          </p:cNvPr>
          <p:cNvPicPr>
            <a:picLocks noGrp="1" noChangeAspect="1"/>
          </p:cNvPicPr>
          <p:nvPr>
            <p:ph idx="1"/>
          </p:nvPr>
        </p:nvPicPr>
        <p:blipFill>
          <a:blip r:embed="rId2"/>
          <a:stretch>
            <a:fillRect/>
          </a:stretch>
        </p:blipFill>
        <p:spPr>
          <a:xfrm>
            <a:off x="463463" y="225468"/>
            <a:ext cx="10890337" cy="6400800"/>
          </a:xfrm>
          <a:prstGeom prst="rect">
            <a:avLst/>
          </a:prstGeom>
        </p:spPr>
      </p:pic>
    </p:spTree>
    <p:extLst>
      <p:ext uri="{BB962C8B-B14F-4D97-AF65-F5344CB8AC3E}">
        <p14:creationId xmlns:p14="http://schemas.microsoft.com/office/powerpoint/2010/main" val="10317742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a:extLst>
              <a:ext uri="{FF2B5EF4-FFF2-40B4-BE49-F238E27FC236}">
                <a16:creationId xmlns="" xmlns:a16="http://schemas.microsoft.com/office/drawing/2014/main" id="{53E32121-DC3C-44E6-8D8E-AAB8784502EE}"/>
              </a:ext>
            </a:extLst>
          </p:cNvPr>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algn="l" rtl="0" fontAlgn="base">
              <a:spcBef>
                <a:spcPct val="0"/>
              </a:spcBef>
              <a:spcAft>
                <a:spcPct val="0"/>
              </a:spcAft>
              <a:buClrTx/>
              <a:buSzTx/>
              <a:buNone/>
            </a:pPr>
            <a:endParaRPr lang="en-US" altLang="en-US" sz="1200" dirty="0">
              <a:solidFill>
                <a:srgbClr val="000000"/>
              </a:solidFill>
            </a:endParaRPr>
          </a:p>
        </p:txBody>
      </p:sp>
      <p:sp>
        <p:nvSpPr>
          <p:cNvPr id="35843" name="Slide Number Placeholder 5">
            <a:extLst>
              <a:ext uri="{FF2B5EF4-FFF2-40B4-BE49-F238E27FC236}">
                <a16:creationId xmlns="" xmlns:a16="http://schemas.microsoft.com/office/drawing/2014/main" id="{B5D2BD12-A99A-4F68-B42B-CAE7FD627C9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cs typeface="Arial" panose="020B0604020202020204" pitchFamily="34" charset="0"/>
              </a:defRPr>
            </a:lvl1pPr>
            <a:lvl2pPr marL="742950" indent="-285750" algn="r" rtl="1">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cs typeface="Arial" panose="020B0604020202020204" pitchFamily="34" charset="0"/>
              </a:defRPr>
            </a:lvl2pPr>
            <a:lvl3pPr marL="1143000" indent="-228600" algn="r" rtl="1">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cs typeface="Arial" panose="020B0604020202020204" pitchFamily="34" charset="0"/>
              </a:defRPr>
            </a:lvl4pPr>
            <a:lvl5pPr marL="2057400" indent="-228600" algn="r" rtl="1">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5pPr>
            <a:lvl6pPr marL="25146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6pPr>
            <a:lvl7pPr marL="29718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7pPr>
            <a:lvl8pPr marL="34290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8pPr>
            <a:lvl9pPr marL="3886200" indent="-228600" algn="r" rtl="1"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cs typeface="Arial" panose="020B0604020202020204" pitchFamily="34" charset="0"/>
              </a:defRPr>
            </a:lvl9pPr>
          </a:lstStyle>
          <a:p>
            <a:pPr rtl="0" fontAlgn="base">
              <a:spcBef>
                <a:spcPct val="0"/>
              </a:spcBef>
              <a:spcAft>
                <a:spcPct val="0"/>
              </a:spcAft>
              <a:buClrTx/>
              <a:buSzTx/>
              <a:buNone/>
            </a:pPr>
            <a:fld id="{A7CAF663-CC97-480C-85B3-1AEC3590CE57}" type="slidenum">
              <a:rPr lang="ar-SA" altLang="en-US" sz="1200">
                <a:solidFill>
                  <a:srgbClr val="000000"/>
                </a:solidFill>
              </a:rPr>
              <a:pPr rtl="0" fontAlgn="base">
                <a:spcBef>
                  <a:spcPct val="0"/>
                </a:spcBef>
                <a:spcAft>
                  <a:spcPct val="0"/>
                </a:spcAft>
                <a:buClrTx/>
                <a:buSzTx/>
                <a:buNone/>
              </a:pPr>
              <a:t>22</a:t>
            </a:fld>
            <a:endParaRPr lang="en-US" altLang="en-US" sz="1200">
              <a:solidFill>
                <a:srgbClr val="000000"/>
              </a:solidFill>
            </a:endParaRPr>
          </a:p>
        </p:txBody>
      </p:sp>
      <p:sp>
        <p:nvSpPr>
          <p:cNvPr id="35845" name="WordArt 5">
            <a:extLst>
              <a:ext uri="{FF2B5EF4-FFF2-40B4-BE49-F238E27FC236}">
                <a16:creationId xmlns="" xmlns:a16="http://schemas.microsoft.com/office/drawing/2014/main" id="{3652C043-4703-4C0F-99D4-76F397DE5451}"/>
              </a:ext>
            </a:extLst>
          </p:cNvPr>
          <p:cNvSpPr>
            <a:spLocks noChangeArrowheads="1" noChangeShapeType="1" noTextEdit="1"/>
          </p:cNvSpPr>
          <p:nvPr/>
        </p:nvSpPr>
        <p:spPr bwMode="auto">
          <a:xfrm>
            <a:off x="2782888" y="1773239"/>
            <a:ext cx="7110412" cy="3227387"/>
          </a:xfrm>
          <a:prstGeom prst="rect">
            <a:avLst/>
          </a:prstGeom>
        </p:spPr>
        <p:txBody>
          <a:bodyPr wrap="none" fromWordArt="1">
            <a:prstTxWarp prst="textFadeUp">
              <a:avLst>
                <a:gd name="adj" fmla="val 9991"/>
              </a:avLst>
            </a:prstTxWarp>
          </a:bodyPr>
          <a:lstStyle/>
          <a:p>
            <a:pPr algn="ctr" eaLnBrk="0" fontAlgn="base" hangingPunct="0">
              <a:spcBef>
                <a:spcPct val="0"/>
              </a:spcBef>
              <a:spcAft>
                <a:spcPct val="0"/>
              </a:spcAft>
            </a:pPr>
            <a:r>
              <a:rPr lang="en-US" sz="5400" kern="10" dirty="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lgerian" pitchFamily="82" charset="0"/>
                <a:ea typeface="Arial Unicode MS" pitchFamily="34" charset="-128"/>
                <a:cs typeface="Arial Unicode MS" pitchFamily="34" charset="-128"/>
              </a:rPr>
              <a:t>Thank you</a:t>
            </a:r>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D2F005-9A44-4B2F-ABBC-99762E5445FC}"/>
              </a:ext>
            </a:extLst>
          </p:cNvPr>
          <p:cNvSpPr>
            <a:spLocks noGrp="1"/>
          </p:cNvSpPr>
          <p:nvPr>
            <p:ph type="title"/>
          </p:nvPr>
        </p:nvSpPr>
        <p:spPr/>
        <p:txBody>
          <a:bodyPr>
            <a:normAutofit fontScale="90000"/>
          </a:bodyPr>
          <a:lstStyle/>
          <a:p>
            <a:r>
              <a:rPr lang="en-US" b="1" dirty="0">
                <a:latin typeface="Bahnschrift Condensed" panose="020B0502040204020203" pitchFamily="34" charset="0"/>
              </a:rPr>
              <a:t>1. Stage of susceptibility</a:t>
            </a:r>
            <a:r>
              <a:rPr lang="en-US" dirty="0"/>
              <a:t/>
            </a:r>
            <a:br>
              <a:rPr lang="en-US" dirty="0"/>
            </a:br>
            <a:endParaRPr lang="en-US" dirty="0"/>
          </a:p>
        </p:txBody>
      </p:sp>
      <p:sp>
        <p:nvSpPr>
          <p:cNvPr id="3" name="Content Placeholder 2">
            <a:extLst>
              <a:ext uri="{FF2B5EF4-FFF2-40B4-BE49-F238E27FC236}">
                <a16:creationId xmlns="" xmlns:a16="http://schemas.microsoft.com/office/drawing/2014/main" id="{C33CC28C-7EA7-4FCD-9530-22E90B849A6E}"/>
              </a:ext>
            </a:extLst>
          </p:cNvPr>
          <p:cNvSpPr>
            <a:spLocks noGrp="1"/>
          </p:cNvSpPr>
          <p:nvPr>
            <p:ph idx="1"/>
          </p:nvPr>
        </p:nvSpPr>
        <p:spPr>
          <a:xfrm>
            <a:off x="638827" y="1528176"/>
            <a:ext cx="10714973" cy="4648788"/>
          </a:xfrm>
        </p:spPr>
        <p:txBody>
          <a:bodyPr>
            <a:normAutofit/>
          </a:bodyPr>
          <a:lstStyle/>
          <a:p>
            <a:pPr>
              <a:lnSpc>
                <a:spcPct val="150000"/>
              </a:lnSpc>
            </a:pPr>
            <a:r>
              <a:rPr lang="en-US" dirty="0"/>
              <a:t>In this stage, disease has not yet developed, but the groundwork has been laid by the presence of factors that </a:t>
            </a:r>
            <a:r>
              <a:rPr lang="en-US" dirty="0" smtClean="0"/>
              <a:t>service </a:t>
            </a:r>
            <a:r>
              <a:rPr lang="en-US" dirty="0"/>
              <a:t>its occurrence.</a:t>
            </a:r>
          </a:p>
          <a:p>
            <a:pPr>
              <a:lnSpc>
                <a:spcPct val="150000"/>
              </a:lnSpc>
            </a:pPr>
            <a:r>
              <a:rPr lang="en-US" dirty="0"/>
              <a:t> Example: unvaccinated child is susceptible to measles. </a:t>
            </a:r>
          </a:p>
        </p:txBody>
      </p:sp>
    </p:spTree>
    <p:extLst>
      <p:ext uri="{BB962C8B-B14F-4D97-AF65-F5344CB8AC3E}">
        <p14:creationId xmlns:p14="http://schemas.microsoft.com/office/powerpoint/2010/main" val="36296716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F26D6B4-710F-4884-A38C-1FD3142AF63E}"/>
              </a:ext>
            </a:extLst>
          </p:cNvPr>
          <p:cNvSpPr>
            <a:spLocks noGrp="1"/>
          </p:cNvSpPr>
          <p:nvPr>
            <p:ph type="title"/>
          </p:nvPr>
        </p:nvSpPr>
        <p:spPr>
          <a:xfrm>
            <a:off x="722334" y="203047"/>
            <a:ext cx="10972800" cy="1143000"/>
          </a:xfrm>
        </p:spPr>
        <p:txBody>
          <a:bodyPr/>
          <a:lstStyle/>
          <a:p>
            <a:pPr algn="ctr"/>
            <a:r>
              <a:rPr lang="en-US" b="1" dirty="0">
                <a:latin typeface="Bahnschrift Condensed" panose="020B0502040204020203" pitchFamily="34" charset="0"/>
              </a:rPr>
              <a:t>2. Stage of pre-symptomatic (sub-clinical) disease </a:t>
            </a:r>
          </a:p>
        </p:txBody>
      </p:sp>
      <p:sp>
        <p:nvSpPr>
          <p:cNvPr id="5" name="Content Placeholder 4">
            <a:extLst>
              <a:ext uri="{FF2B5EF4-FFF2-40B4-BE49-F238E27FC236}">
                <a16:creationId xmlns="" xmlns:a16="http://schemas.microsoft.com/office/drawing/2014/main" id="{1192FE0E-D63E-4D9E-BD84-D98677BCC01F}"/>
              </a:ext>
            </a:extLst>
          </p:cNvPr>
          <p:cNvSpPr>
            <a:spLocks noGrp="1"/>
          </p:cNvSpPr>
          <p:nvPr>
            <p:ph idx="1"/>
          </p:nvPr>
        </p:nvSpPr>
        <p:spPr>
          <a:xfrm>
            <a:off x="838200" y="1690688"/>
            <a:ext cx="10515600" cy="4486275"/>
          </a:xfrm>
        </p:spPr>
        <p:txBody>
          <a:bodyPr>
            <a:normAutofit/>
          </a:bodyPr>
          <a:lstStyle/>
          <a:p>
            <a:r>
              <a:rPr lang="en-US" dirty="0"/>
              <a:t>In this stage there are no manifestations of the disease but pathologic changes (damages) have started to occur in the body.</a:t>
            </a:r>
            <a:r>
              <a:rPr lang="ar-IQ" dirty="0"/>
              <a:t> </a:t>
            </a:r>
            <a:r>
              <a:rPr lang="en-US" dirty="0"/>
              <a:t>The disease can only be detected through special tests since the signs and symptoms of the disease are not present. </a:t>
            </a:r>
          </a:p>
          <a:p>
            <a:endParaRPr lang="en-US" dirty="0"/>
          </a:p>
          <a:p>
            <a:r>
              <a:rPr lang="en-US" dirty="0"/>
              <a:t>Examples:  Detection of antibodies against </a:t>
            </a:r>
            <a:r>
              <a:rPr lang="en-US" dirty="0" smtClean="0"/>
              <a:t>HIV</a:t>
            </a:r>
            <a:r>
              <a:rPr lang="ar-IQ" dirty="0" smtClean="0"/>
              <a:t> </a:t>
            </a:r>
            <a:r>
              <a:rPr lang="en-US" dirty="0" smtClean="0"/>
              <a:t>(</a:t>
            </a:r>
            <a:r>
              <a:rPr lang="en-US" b="1" dirty="0"/>
              <a:t>human immunodeficiency </a:t>
            </a:r>
            <a:r>
              <a:rPr lang="en-US" b="1" dirty="0" smtClean="0"/>
              <a:t>virus)</a:t>
            </a:r>
            <a:r>
              <a:rPr lang="en-US" dirty="0" smtClean="0"/>
              <a:t> </a:t>
            </a:r>
            <a:r>
              <a:rPr lang="en-US" dirty="0"/>
              <a:t>in an apparently healthy person. </a:t>
            </a:r>
          </a:p>
          <a:p>
            <a:endParaRPr lang="en-US" dirty="0"/>
          </a:p>
          <a:p>
            <a:r>
              <a:rPr lang="en-US" dirty="0"/>
              <a:t>Oval of intestinal parasite in the stool of apparently healthy children.</a:t>
            </a:r>
          </a:p>
        </p:txBody>
      </p:sp>
    </p:spTree>
    <p:extLst>
      <p:ext uri="{BB962C8B-B14F-4D97-AF65-F5344CB8AC3E}">
        <p14:creationId xmlns:p14="http://schemas.microsoft.com/office/powerpoint/2010/main" val="1726353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A876BD-0260-4B01-BE8B-2C3D626D2C62}"/>
              </a:ext>
            </a:extLst>
          </p:cNvPr>
          <p:cNvSpPr>
            <a:spLocks noGrp="1"/>
          </p:cNvSpPr>
          <p:nvPr>
            <p:ph type="title"/>
          </p:nvPr>
        </p:nvSpPr>
        <p:spPr>
          <a:xfrm>
            <a:off x="985381" y="0"/>
            <a:ext cx="10972800" cy="1143000"/>
          </a:xfrm>
        </p:spPr>
        <p:txBody>
          <a:bodyPr>
            <a:normAutofit/>
          </a:bodyPr>
          <a:lstStyle/>
          <a:p>
            <a:r>
              <a:rPr lang="en-US" sz="4800" b="1" dirty="0">
                <a:latin typeface="Bahnschrift Condensed" panose="020B0502040204020203" pitchFamily="34" charset="0"/>
              </a:rPr>
              <a:t>3. The Clinical stage</a:t>
            </a:r>
            <a:endParaRPr lang="en-US" sz="4800" dirty="0">
              <a:latin typeface="Bahnschrift Condensed" panose="020B0502040204020203" pitchFamily="34" charset="0"/>
            </a:endParaRPr>
          </a:p>
        </p:txBody>
      </p:sp>
      <p:sp>
        <p:nvSpPr>
          <p:cNvPr id="5" name="Content Placeholder 4">
            <a:extLst>
              <a:ext uri="{FF2B5EF4-FFF2-40B4-BE49-F238E27FC236}">
                <a16:creationId xmlns="" xmlns:a16="http://schemas.microsoft.com/office/drawing/2014/main" id="{E0D8BB51-D72A-47F6-AEEB-75E77AE69080}"/>
              </a:ext>
            </a:extLst>
          </p:cNvPr>
          <p:cNvSpPr>
            <a:spLocks noGrp="1"/>
          </p:cNvSpPr>
          <p:nvPr>
            <p:ph idx="1"/>
          </p:nvPr>
        </p:nvSpPr>
        <p:spPr>
          <a:xfrm>
            <a:off x="838200" y="1490596"/>
            <a:ext cx="10515600" cy="4860099"/>
          </a:xfrm>
        </p:spPr>
        <p:txBody>
          <a:bodyPr>
            <a:normAutofit fontScale="92500"/>
          </a:bodyPr>
          <a:lstStyle/>
          <a:p>
            <a:pPr marL="0" indent="0">
              <a:buNone/>
            </a:pPr>
            <a:r>
              <a:rPr lang="en-US" dirty="0"/>
              <a:t>At this stage the person has developed signs and symptoms of the disease. The clinical stage of different diseases differs in duration, severity and outcome. The outcomes of this stage may be recovery, disability or death. </a:t>
            </a:r>
          </a:p>
          <a:p>
            <a:pPr marL="0" indent="0">
              <a:buNone/>
            </a:pPr>
            <a:r>
              <a:rPr lang="en-US" dirty="0"/>
              <a:t>Examples:  </a:t>
            </a:r>
          </a:p>
          <a:p>
            <a:pPr>
              <a:buFont typeface="Wingdings" panose="05000000000000000000" pitchFamily="2" charset="2"/>
              <a:buChar char="Ø"/>
            </a:pPr>
            <a:r>
              <a:rPr lang="en-US" dirty="0"/>
              <a:t>Common cold has a short and mild clinical stage and almost everyone recovers quickly. </a:t>
            </a:r>
          </a:p>
          <a:p>
            <a:pPr>
              <a:buFont typeface="Wingdings" panose="05000000000000000000" pitchFamily="2" charset="2"/>
              <a:buChar char="Ø"/>
            </a:pPr>
            <a:r>
              <a:rPr lang="en-US" dirty="0"/>
              <a:t>Polio has a severe clinical stage and many patients develop paralysis becoming disabled for the rest of their lives. </a:t>
            </a:r>
          </a:p>
          <a:p>
            <a:pPr>
              <a:buFont typeface="Wingdings" panose="05000000000000000000" pitchFamily="2" charset="2"/>
              <a:buChar char="Ø"/>
            </a:pPr>
            <a:r>
              <a:rPr lang="en-US" dirty="0"/>
              <a:t>Rabies has a relatively short but severe clinical stage and almost always results in death. </a:t>
            </a:r>
          </a:p>
          <a:p>
            <a:pPr>
              <a:buFont typeface="Wingdings" panose="05000000000000000000" pitchFamily="2" charset="2"/>
              <a:buChar char="Ø"/>
            </a:pPr>
            <a:r>
              <a:rPr lang="en-US" dirty="0"/>
              <a:t>Diabetes Mellitus has a relatively longer clinical stage and eventually results in death if the patient is not properly treated. </a:t>
            </a:r>
          </a:p>
          <a:p>
            <a:pPr marL="0" indent="0">
              <a:buNone/>
            </a:pPr>
            <a:endParaRPr lang="en-US" dirty="0"/>
          </a:p>
        </p:txBody>
      </p:sp>
    </p:spTree>
    <p:extLst>
      <p:ext uri="{BB962C8B-B14F-4D97-AF65-F5344CB8AC3E}">
        <p14:creationId xmlns:p14="http://schemas.microsoft.com/office/powerpoint/2010/main" val="300873393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C7D3A8-D425-4C99-8302-77EAA1CB67C4}"/>
              </a:ext>
            </a:extLst>
          </p:cNvPr>
          <p:cNvSpPr>
            <a:spLocks noGrp="1"/>
          </p:cNvSpPr>
          <p:nvPr>
            <p:ph type="title"/>
          </p:nvPr>
        </p:nvSpPr>
        <p:spPr>
          <a:xfrm>
            <a:off x="1098115" y="265677"/>
            <a:ext cx="10972800" cy="1143000"/>
          </a:xfrm>
        </p:spPr>
        <p:txBody>
          <a:bodyPr/>
          <a:lstStyle/>
          <a:p>
            <a:r>
              <a:rPr lang="en-US" b="1" dirty="0">
                <a:latin typeface="Bahnschrift Condensed" panose="020B0502040204020203" pitchFamily="34" charset="0"/>
              </a:rPr>
              <a:t>4. Stage of recovery, disability or death</a:t>
            </a:r>
            <a:endParaRPr lang="en-US" dirty="0">
              <a:latin typeface="Bahnschrift Condensed" panose="020B0502040204020203" pitchFamily="34" charset="0"/>
            </a:endParaRPr>
          </a:p>
        </p:txBody>
      </p:sp>
      <p:sp>
        <p:nvSpPr>
          <p:cNvPr id="3" name="Content Placeholder 2">
            <a:extLst>
              <a:ext uri="{FF2B5EF4-FFF2-40B4-BE49-F238E27FC236}">
                <a16:creationId xmlns="" xmlns:a16="http://schemas.microsoft.com/office/drawing/2014/main" id="{5B4DFA6F-FD4A-4EB7-867C-B0A90169BB17}"/>
              </a:ext>
            </a:extLst>
          </p:cNvPr>
          <p:cNvSpPr>
            <a:spLocks noGrp="1"/>
          </p:cNvSpPr>
          <p:nvPr>
            <p:ph idx="1"/>
          </p:nvPr>
        </p:nvSpPr>
        <p:spPr>
          <a:xfrm>
            <a:off x="614597" y="1690688"/>
            <a:ext cx="11062741" cy="4620171"/>
          </a:xfrm>
        </p:spPr>
        <p:txBody>
          <a:bodyPr>
            <a:normAutofit/>
          </a:bodyPr>
          <a:lstStyle/>
          <a:p>
            <a:pPr marL="0" lvl="0" indent="0">
              <a:lnSpc>
                <a:spcPct val="115000"/>
              </a:lnSpc>
              <a:spcBef>
                <a:spcPts val="0"/>
              </a:spcBef>
              <a:buNone/>
            </a:pPr>
            <a:r>
              <a:rPr lang="en-US" dirty="0"/>
              <a:t>      Some diseases run their course and then resolve completely either </a:t>
            </a:r>
          </a:p>
          <a:p>
            <a:pPr marL="0" lvl="0" indent="0">
              <a:lnSpc>
                <a:spcPct val="115000"/>
              </a:lnSpc>
              <a:spcBef>
                <a:spcPts val="0"/>
              </a:spcBef>
              <a:buNone/>
            </a:pPr>
            <a:r>
              <a:rPr lang="en-US" dirty="0" smtClean="0"/>
              <a:t>naturally </a:t>
            </a:r>
            <a:r>
              <a:rPr lang="en-US" dirty="0"/>
              <a:t>or by treatment. In others the disease may result in a </a:t>
            </a:r>
            <a:r>
              <a:rPr lang="en-US" dirty="0" smtClean="0"/>
              <a:t>remaining </a:t>
            </a:r>
            <a:r>
              <a:rPr lang="en-US" dirty="0"/>
              <a:t>defect, leaving the person disabled for a short or longer duration. Still, other diseases will end in death. Disability is limitation of a person's </a:t>
            </a:r>
          </a:p>
          <a:p>
            <a:pPr marL="0" lvl="0" indent="0">
              <a:lnSpc>
                <a:spcPct val="115000"/>
              </a:lnSpc>
              <a:spcBef>
                <a:spcPts val="0"/>
              </a:spcBef>
              <a:buNone/>
            </a:pPr>
            <a:r>
              <a:rPr lang="en-US" dirty="0"/>
              <a:t>activities including his role as a parent . </a:t>
            </a:r>
            <a:r>
              <a:rPr lang="en-US" dirty="0" err="1"/>
              <a:t>etc</a:t>
            </a:r>
            <a:endParaRPr lang="en-US" dirty="0"/>
          </a:p>
          <a:p>
            <a:pPr marL="0" lvl="0" indent="0">
              <a:lnSpc>
                <a:spcPct val="115000"/>
              </a:lnSpc>
              <a:spcBef>
                <a:spcPts val="0"/>
              </a:spcBef>
              <a:buNone/>
            </a:pPr>
            <a:r>
              <a:rPr lang="en-US" dirty="0"/>
              <a:t>Examples: </a:t>
            </a:r>
          </a:p>
          <a:p>
            <a:pPr marL="0" lvl="0" indent="0">
              <a:lnSpc>
                <a:spcPct val="115000"/>
              </a:lnSpc>
              <a:spcBef>
                <a:spcPts val="0"/>
              </a:spcBef>
              <a:buNone/>
            </a:pPr>
            <a:r>
              <a:rPr lang="en-US" dirty="0"/>
              <a:t>• Meningitis may result in deafness. Meningitis may also result </a:t>
            </a:r>
          </a:p>
          <a:p>
            <a:pPr marL="0" lvl="0" indent="0">
              <a:lnSpc>
                <a:spcPct val="115000"/>
              </a:lnSpc>
              <a:spcBef>
                <a:spcPts val="0"/>
              </a:spcBef>
              <a:buNone/>
            </a:pPr>
            <a:r>
              <a:rPr lang="en-US" dirty="0"/>
              <a:t>in death.</a:t>
            </a:r>
          </a:p>
          <a:p>
            <a:pPr marL="0" lvl="0" indent="0">
              <a:lnSpc>
                <a:spcPct val="115000"/>
              </a:lnSpc>
              <a:spcBef>
                <a:spcPts val="0"/>
              </a:spcBef>
              <a:buNone/>
            </a:pPr>
            <a:endParaRPr lang="en-US" dirty="0"/>
          </a:p>
        </p:txBody>
      </p:sp>
    </p:spTree>
    <p:extLst>
      <p:ext uri="{BB962C8B-B14F-4D97-AF65-F5344CB8AC3E}">
        <p14:creationId xmlns:p14="http://schemas.microsoft.com/office/powerpoint/2010/main" val="4244787370"/>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7148ED-B094-4EE1-AE1D-CF2E7AAB3F0E}"/>
              </a:ext>
            </a:extLst>
          </p:cNvPr>
          <p:cNvSpPr>
            <a:spLocks noGrp="1"/>
          </p:cNvSpPr>
          <p:nvPr>
            <p:ph type="title"/>
          </p:nvPr>
        </p:nvSpPr>
        <p:spPr>
          <a:xfrm>
            <a:off x="722335" y="340833"/>
            <a:ext cx="10972800" cy="1143000"/>
          </a:xfrm>
        </p:spPr>
        <p:txBody>
          <a:bodyPr/>
          <a:lstStyle/>
          <a:p>
            <a:pPr algn="ctr"/>
            <a:r>
              <a:rPr lang="en-US" b="1" dirty="0">
                <a:latin typeface="Bahnschrift Condensed" panose="020B0502040204020203" pitchFamily="34" charset="0"/>
              </a:rPr>
              <a:t>Prevention</a:t>
            </a:r>
            <a:endParaRPr lang="en-US" dirty="0"/>
          </a:p>
        </p:txBody>
      </p:sp>
      <p:sp>
        <p:nvSpPr>
          <p:cNvPr id="7" name="Content Placeholder 6">
            <a:extLst>
              <a:ext uri="{FF2B5EF4-FFF2-40B4-BE49-F238E27FC236}">
                <a16:creationId xmlns="" xmlns:a16="http://schemas.microsoft.com/office/drawing/2014/main" id="{45EA74B3-CFC1-4DDA-9E66-B5D4242E48A7}"/>
              </a:ext>
            </a:extLst>
          </p:cNvPr>
          <p:cNvSpPr>
            <a:spLocks noGrp="1"/>
          </p:cNvSpPr>
          <p:nvPr>
            <p:ph idx="1"/>
          </p:nvPr>
        </p:nvSpPr>
        <p:spPr/>
        <p:txBody>
          <a:bodyPr/>
          <a:lstStyle/>
          <a:p>
            <a:pPr marL="0" indent="0">
              <a:buNone/>
            </a:pPr>
            <a:r>
              <a:rPr lang="en-US" dirty="0"/>
              <a:t>Prevention is to make the occurrence of some thing like disease, accident, which is </a:t>
            </a:r>
            <a:r>
              <a:rPr lang="en-US" dirty="0" smtClean="0"/>
              <a:t>expected, </a:t>
            </a:r>
            <a:r>
              <a:rPr lang="en-US" dirty="0"/>
              <a:t>impossible. </a:t>
            </a:r>
          </a:p>
          <a:p>
            <a:pPr marL="0" indent="0">
              <a:buNone/>
            </a:pPr>
            <a:r>
              <a:rPr lang="en-US" dirty="0"/>
              <a:t> This can be achieved at three levels (levels of prevention)</a:t>
            </a:r>
          </a:p>
          <a:p>
            <a:pPr marL="0" indent="0">
              <a:buNone/>
            </a:pPr>
            <a:r>
              <a:rPr lang="en-US" u="sng" dirty="0"/>
              <a:t>1- Primary prevention </a:t>
            </a:r>
          </a:p>
          <a:p>
            <a:pPr marL="0" indent="0">
              <a:buNone/>
            </a:pPr>
            <a:r>
              <a:rPr lang="en-US" u="sng" dirty="0"/>
              <a:t>2. Secondary prevention</a:t>
            </a:r>
          </a:p>
          <a:p>
            <a:pPr marL="0" indent="0">
              <a:buNone/>
            </a:pPr>
            <a:r>
              <a:rPr lang="en-US" u="sng" dirty="0"/>
              <a:t>3. Tertiary prevention</a:t>
            </a:r>
          </a:p>
        </p:txBody>
      </p:sp>
    </p:spTree>
    <p:extLst>
      <p:ext uri="{BB962C8B-B14F-4D97-AF65-F5344CB8AC3E}">
        <p14:creationId xmlns:p14="http://schemas.microsoft.com/office/powerpoint/2010/main" val="365575680"/>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02B302-C5DC-4A32-9884-55D53D682B28}"/>
              </a:ext>
            </a:extLst>
          </p:cNvPr>
          <p:cNvSpPr>
            <a:spLocks noGrp="1"/>
          </p:cNvSpPr>
          <p:nvPr>
            <p:ph type="title"/>
          </p:nvPr>
        </p:nvSpPr>
        <p:spPr>
          <a:xfrm>
            <a:off x="409183" y="1628384"/>
            <a:ext cx="10972800" cy="531855"/>
          </a:xfrm>
        </p:spPr>
        <p:txBody>
          <a:bodyPr>
            <a:normAutofit fontScale="90000"/>
          </a:bodyPr>
          <a:lstStyle/>
          <a:p>
            <a:pPr algn="ctr"/>
            <a:r>
              <a:rPr lang="en-US" sz="4500" b="1" dirty="0">
                <a:solidFill>
                  <a:srgbClr val="04617B"/>
                </a:solidFill>
                <a:latin typeface="Bahnschrift Condensed" panose="020B0502040204020203" pitchFamily="34" charset="0"/>
              </a:rPr>
              <a:t>Primary prevention </a:t>
            </a:r>
            <a:br>
              <a:rPr lang="en-US" sz="4500" b="1" dirty="0">
                <a:solidFill>
                  <a:srgbClr val="04617B"/>
                </a:solidFill>
                <a:latin typeface="Bahnschrift Condensed" panose="020B0502040204020203" pitchFamily="34" charset="0"/>
              </a:rPr>
            </a:br>
            <a:r>
              <a:rPr lang="en-US" sz="4500" dirty="0">
                <a:solidFill>
                  <a:srgbClr val="04617B"/>
                </a:solidFill>
              </a:rPr>
              <a:t/>
            </a:r>
            <a:br>
              <a:rPr lang="en-US" sz="4500" dirty="0">
                <a:solidFill>
                  <a:srgbClr val="04617B"/>
                </a:solidFill>
              </a:rPr>
            </a:br>
            <a:endParaRPr lang="en-US" dirty="0"/>
          </a:p>
        </p:txBody>
      </p:sp>
      <p:sp>
        <p:nvSpPr>
          <p:cNvPr id="3" name="Content Placeholder 2">
            <a:extLst>
              <a:ext uri="{FF2B5EF4-FFF2-40B4-BE49-F238E27FC236}">
                <a16:creationId xmlns="" xmlns:a16="http://schemas.microsoft.com/office/drawing/2014/main" id="{9C67B749-CF03-4B65-A8D2-0EFB3511501C}"/>
              </a:ext>
            </a:extLst>
          </p:cNvPr>
          <p:cNvSpPr>
            <a:spLocks noGrp="1"/>
          </p:cNvSpPr>
          <p:nvPr>
            <p:ph idx="1"/>
          </p:nvPr>
        </p:nvSpPr>
        <p:spPr>
          <a:xfrm>
            <a:off x="838200" y="1705678"/>
            <a:ext cx="10515600" cy="4486275"/>
          </a:xfrm>
        </p:spPr>
        <p:txBody>
          <a:bodyPr>
            <a:normAutofit/>
          </a:bodyPr>
          <a:lstStyle/>
          <a:p>
            <a:pPr marL="0" indent="0">
              <a:buNone/>
            </a:pPr>
            <a:r>
              <a:rPr lang="en-US" dirty="0"/>
              <a:t>Measures are aimed at individuals in the Susceptibility stage </a:t>
            </a:r>
          </a:p>
          <a:p>
            <a:pPr marL="0" indent="0">
              <a:buNone/>
            </a:pPr>
            <a:r>
              <a:rPr lang="en-US" dirty="0"/>
              <a:t>All measures that are applicable before the onset of disease through:</a:t>
            </a:r>
          </a:p>
          <a:p>
            <a:r>
              <a:rPr lang="en-US" dirty="0"/>
              <a:t> Health promotion. </a:t>
            </a:r>
          </a:p>
          <a:p>
            <a:r>
              <a:rPr lang="en-US" dirty="0"/>
              <a:t> Specific protection. </a:t>
            </a:r>
          </a:p>
        </p:txBody>
      </p:sp>
    </p:spTree>
    <p:extLst>
      <p:ext uri="{BB962C8B-B14F-4D97-AF65-F5344CB8AC3E}">
        <p14:creationId xmlns:p14="http://schemas.microsoft.com/office/powerpoint/2010/main" val="2433048564"/>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68ED0A-6158-472A-AAEE-FEA0F6AF7EC5}"/>
              </a:ext>
            </a:extLst>
          </p:cNvPr>
          <p:cNvSpPr>
            <a:spLocks noGrp="1"/>
          </p:cNvSpPr>
          <p:nvPr>
            <p:ph type="title"/>
          </p:nvPr>
        </p:nvSpPr>
        <p:spPr/>
        <p:txBody>
          <a:bodyPr/>
          <a:lstStyle/>
          <a:p>
            <a:pPr algn="ctr"/>
            <a:r>
              <a:rPr lang="en-US" dirty="0">
                <a:latin typeface="Bahnschrift" panose="020B0502040204020203" pitchFamily="34" charset="0"/>
              </a:rPr>
              <a:t>a. Health promotion. </a:t>
            </a:r>
          </a:p>
        </p:txBody>
      </p:sp>
      <p:sp>
        <p:nvSpPr>
          <p:cNvPr id="5" name="Content Placeholder 4">
            <a:extLst>
              <a:ext uri="{FF2B5EF4-FFF2-40B4-BE49-F238E27FC236}">
                <a16:creationId xmlns="" xmlns:a16="http://schemas.microsoft.com/office/drawing/2014/main" id="{6C06EA4F-5163-4873-A055-9A63E4EE4EE1}"/>
              </a:ext>
            </a:extLst>
          </p:cNvPr>
          <p:cNvSpPr>
            <a:spLocks noGrp="1"/>
          </p:cNvSpPr>
          <p:nvPr>
            <p:ph idx="1"/>
          </p:nvPr>
        </p:nvSpPr>
        <p:spPr>
          <a:xfrm>
            <a:off x="838200" y="1414436"/>
            <a:ext cx="10515600" cy="5443564"/>
          </a:xfrm>
        </p:spPr>
        <p:txBody>
          <a:bodyPr>
            <a:normAutofit fontScale="92500"/>
          </a:bodyPr>
          <a:lstStyle/>
          <a:p>
            <a:pPr marL="0" indent="0">
              <a:buNone/>
            </a:pPr>
            <a:r>
              <a:rPr lang="en-US" b="1" u="sng" dirty="0"/>
              <a:t>Health promotion. </a:t>
            </a:r>
            <a:r>
              <a:rPr lang="en-US" dirty="0"/>
              <a:t>:The process of enabling people to increase control </a:t>
            </a:r>
          </a:p>
          <a:p>
            <a:pPr marL="0" indent="0">
              <a:buNone/>
            </a:pPr>
            <a:r>
              <a:rPr lang="en-US" dirty="0"/>
              <a:t>over their health and its determinants, and thereby improve their health.</a:t>
            </a:r>
          </a:p>
          <a:p>
            <a:pPr marL="0" indent="0">
              <a:buNone/>
            </a:pPr>
            <a:endParaRPr lang="en-US" dirty="0"/>
          </a:p>
          <a:p>
            <a:pPr>
              <a:buFont typeface="Wingdings" panose="05000000000000000000" pitchFamily="2" charset="2"/>
              <a:buChar char="v"/>
            </a:pPr>
            <a:r>
              <a:rPr lang="en-US" dirty="0"/>
              <a:t>Health promotion consists of all the activities which are not aimed at any </a:t>
            </a:r>
          </a:p>
          <a:p>
            <a:pPr marL="0" indent="0">
              <a:buNone/>
            </a:pPr>
            <a:r>
              <a:rPr lang="en-US" dirty="0"/>
              <a:t>specific diseases but serve to improve the host factor in epidemiologic </a:t>
            </a:r>
          </a:p>
          <a:p>
            <a:pPr marL="0" indent="0">
              <a:buNone/>
            </a:pPr>
            <a:r>
              <a:rPr lang="en-US" dirty="0"/>
              <a:t>triangle.</a:t>
            </a:r>
          </a:p>
          <a:p>
            <a:pPr marL="0" indent="0">
              <a:buNone/>
            </a:pPr>
            <a:r>
              <a:rPr lang="en-US" dirty="0"/>
              <a:t>1. Health education.</a:t>
            </a:r>
          </a:p>
          <a:p>
            <a:pPr marL="0" indent="0">
              <a:buNone/>
            </a:pPr>
            <a:r>
              <a:rPr lang="en-US" dirty="0"/>
              <a:t>2. Environmental modification (reducing air pollution, safe water, sanitary </a:t>
            </a:r>
          </a:p>
          <a:p>
            <a:pPr marL="0" indent="0">
              <a:buNone/>
            </a:pPr>
            <a:r>
              <a:rPr lang="en-US" dirty="0"/>
              <a:t>latrines, control of insects and rodents, improving housing).</a:t>
            </a:r>
          </a:p>
          <a:p>
            <a:pPr marL="0" indent="0">
              <a:buNone/>
            </a:pPr>
            <a:r>
              <a:rPr lang="en-US" dirty="0"/>
              <a:t>3. Engineering lifestyle (antismoking campaign.).</a:t>
            </a:r>
          </a:p>
          <a:p>
            <a:pPr marL="0" indent="0">
              <a:buNone/>
            </a:pPr>
            <a:r>
              <a:rPr lang="en-US" dirty="0"/>
              <a:t>4. Genetic and marriage counseling (to prevent congenital diseases, i.e. </a:t>
            </a:r>
          </a:p>
          <a:p>
            <a:pPr marL="0" indent="0">
              <a:buNone/>
            </a:pPr>
            <a:r>
              <a:rPr lang="en-US" dirty="0"/>
              <a:t>Thalassemia).</a:t>
            </a:r>
          </a:p>
          <a:p>
            <a:pPr marL="0" indent="0">
              <a:buNone/>
            </a:pPr>
            <a:endParaRPr lang="en-US" dirty="0"/>
          </a:p>
        </p:txBody>
      </p:sp>
    </p:spTree>
    <p:extLst>
      <p:ext uri="{BB962C8B-B14F-4D97-AF65-F5344CB8AC3E}">
        <p14:creationId xmlns:p14="http://schemas.microsoft.com/office/powerpoint/2010/main" val="12615655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885</TotalTime>
  <Words>1302</Words>
  <Application>Microsoft Office PowerPoint</Application>
  <PresentationFormat>مخصص</PresentationFormat>
  <Paragraphs>118</Paragraphs>
  <Slides>22</Slides>
  <Notes>1</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تدفق</vt:lpstr>
      <vt:lpstr> Al-Mustaqbal University / Nursing College Academic Year 2024-2025 Epidemiology </vt:lpstr>
      <vt:lpstr>Natural history of disease</vt:lpstr>
      <vt:lpstr>1. Stage of susceptibility </vt:lpstr>
      <vt:lpstr>2. Stage of pre-symptomatic (sub-clinical) disease </vt:lpstr>
      <vt:lpstr>3. The Clinical stage</vt:lpstr>
      <vt:lpstr>4. Stage of recovery, disability or death</vt:lpstr>
      <vt:lpstr>Prevention</vt:lpstr>
      <vt:lpstr>Primary prevention   </vt:lpstr>
      <vt:lpstr>a. Health promotion. </vt:lpstr>
      <vt:lpstr>b. Specific protection. </vt:lpstr>
      <vt:lpstr>Secondary prevention</vt:lpstr>
      <vt:lpstr>Secondary prevention</vt:lpstr>
      <vt:lpstr>Tertiary prevention</vt:lpstr>
      <vt:lpstr>Tertiary prevention</vt:lpstr>
      <vt:lpstr>عرض تقديمي في PowerPoint</vt:lpstr>
      <vt:lpstr>Importance of Understanding the Natural History: </vt:lpstr>
      <vt:lpstr>Natural History of Type 2 Diabetes Mellitus (T2DM):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Al-Mustaqbal University / Nursing College Academic Year 2023-2024 Epidemiology</dc:title>
  <dc:creator>DR.Ghassan</dc:creator>
  <cp:lastModifiedBy>Maher</cp:lastModifiedBy>
  <cp:revision>60</cp:revision>
  <dcterms:created xsi:type="dcterms:W3CDTF">2023-09-20T20:31:44Z</dcterms:created>
  <dcterms:modified xsi:type="dcterms:W3CDTF">2025-02-01T09:59:30Z</dcterms:modified>
</cp:coreProperties>
</file>