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66" r:id="rId5"/>
    <p:sldId id="259" r:id="rId6"/>
    <p:sldId id="260" r:id="rId7"/>
    <p:sldId id="267" r:id="rId8"/>
    <p:sldId id="261" r:id="rId9"/>
    <p:sldId id="262" r:id="rId10"/>
    <p:sldId id="263" r:id="rId11"/>
    <p:sldId id="264" r:id="rId12"/>
    <p:sldId id="265" r:id="rId13"/>
  </p:sldIdLst>
  <p:sldSz cx="14630400" cy="8229600"/>
  <p:notesSz cx="8229600" cy="14630400"/>
  <p:embeddedFontLst>
    <p:embeddedFont>
      <p:font typeface="Barlow" panose="0200000000000000000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0617"/>
    <a:srgbClr val="070618"/>
    <a:srgbClr val="070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2" d="100"/>
          <a:sy n="72" d="100"/>
        </p:scale>
        <p:origin x="52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font" Target="fonts/font4.fntdata"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font" Target="fonts/font3.fntdata" /><Relationship Id="rId2" Type="http://schemas.openxmlformats.org/officeDocument/2006/relationships/slide" Target="slides/slide1.xml" /><Relationship Id="rId16" Type="http://schemas.openxmlformats.org/officeDocument/2006/relationships/font" Target="fonts/font2.fntdata"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font" Target="fonts/font1.fntdata"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font" Target="fonts/font5.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notesMaster" Target="notesMasters/notesMaster1.xml" /><Relationship Id="rId22"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696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401973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 /><Relationship Id="rId2" Type="http://schemas.openxmlformats.org/officeDocument/2006/relationships/image" Target="../media/image1.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8" Type="http://schemas.openxmlformats.org/officeDocument/2006/relationships/image" Target="../media/image17.png" /><Relationship Id="rId3" Type="http://schemas.openxmlformats.org/officeDocument/2006/relationships/image" Target="../media/image18.png" /><Relationship Id="rId7" Type="http://schemas.openxmlformats.org/officeDocument/2006/relationships/image" Target="../media/image22.png" /><Relationship Id="rId2" Type="http://schemas.openxmlformats.org/officeDocument/2006/relationships/notesSlide" Target="../notesSlides/notesSlide9.xml" /><Relationship Id="rId1" Type="http://schemas.openxmlformats.org/officeDocument/2006/relationships/slideLayout" Target="../slideLayouts/slideLayout9.xml" /><Relationship Id="rId6" Type="http://schemas.openxmlformats.org/officeDocument/2006/relationships/image" Target="../media/image21.png" /><Relationship Id="rId5" Type="http://schemas.openxmlformats.org/officeDocument/2006/relationships/image" Target="../media/image20.png" /><Relationship Id="rId4" Type="http://schemas.openxmlformats.org/officeDocument/2006/relationships/image" Target="../media/image19.png" /></Relationships>
</file>

<file path=ppt/slides/_rels/slide11.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0.xml" /><Relationship Id="rId1" Type="http://schemas.openxmlformats.org/officeDocument/2006/relationships/slideLayout" Target="../slideLayouts/slideLayout10.xml" /></Relationships>
</file>

<file path=ppt/slides/_rels/slide12.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notesSlide" Target="../notesSlides/notesSlide11.xml" /><Relationship Id="rId1" Type="http://schemas.openxmlformats.org/officeDocument/2006/relationships/slideLayout" Target="../slideLayouts/slideLayout11.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5.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6.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7.png"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8" Type="http://schemas.openxmlformats.org/officeDocument/2006/relationships/image" Target="../media/image17.png" /><Relationship Id="rId3" Type="http://schemas.openxmlformats.org/officeDocument/2006/relationships/image" Target="../media/image12.png" /><Relationship Id="rId7" Type="http://schemas.openxmlformats.org/officeDocument/2006/relationships/image" Target="../media/image16.png" /><Relationship Id="rId2" Type="http://schemas.openxmlformats.org/officeDocument/2006/relationships/notesSlide" Target="../notesSlides/notesSlide8.xml" /><Relationship Id="rId1" Type="http://schemas.openxmlformats.org/officeDocument/2006/relationships/slideLayout" Target="../slideLayouts/slideLayout8.xml" /><Relationship Id="rId6" Type="http://schemas.openxmlformats.org/officeDocument/2006/relationships/image" Target="../media/image15.png" /><Relationship Id="rId5" Type="http://schemas.openxmlformats.org/officeDocument/2006/relationships/image" Target="../media/image14.png" /><Relationship Id="rId4"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558528"/>
            <a:ext cx="7415927" cy="2057400"/>
          </a:xfrm>
          <a:prstGeom prst="rect">
            <a:avLst/>
          </a:prstGeom>
          <a:noFill/>
          <a:ln/>
        </p:spPr>
        <p:txBody>
          <a:bodyPr wrap="square" lIns="0" tIns="0" rIns="0" bIns="0" rtlCol="0" anchor="t"/>
          <a:lstStyle/>
          <a:p>
            <a:pPr marL="0" indent="0">
              <a:lnSpc>
                <a:spcPts val="5400"/>
              </a:lnSpc>
              <a:buNone/>
            </a:pPr>
            <a:r>
              <a:rPr lang="en-US" sz="5400" b="1" dirty="0">
                <a:solidFill>
                  <a:srgbClr val="FFFF00"/>
                </a:solidFill>
                <a:latin typeface="Spline Sans Bold" pitchFamily="34" charset="0"/>
                <a:ea typeface="Spline Sans Bold" pitchFamily="34" charset="-122"/>
                <a:cs typeface="Spline Sans Bold" pitchFamily="34" charset="-120"/>
              </a:rPr>
              <a:t>Intestinal Obstruction</a:t>
            </a:r>
            <a:endParaRPr lang="en-US" sz="5400" dirty="0">
              <a:solidFill>
                <a:srgbClr val="FFFF00"/>
              </a:solidFill>
            </a:endParaRPr>
          </a:p>
        </p:txBody>
      </p:sp>
      <p:sp>
        <p:nvSpPr>
          <p:cNvPr id="4" name="Text 1"/>
          <p:cNvSpPr/>
          <p:nvPr/>
        </p:nvSpPr>
        <p:spPr>
          <a:xfrm>
            <a:off x="864037" y="3986213"/>
            <a:ext cx="7415927" cy="1975247"/>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Intestinal obstruction is a serious condition that can occur when the passage of food, fluids, and waste through the intestines is blocked. This presentation delves into the causes, symptoms, diagnosis, and management of intestinal obstruction, providing insights for healthcare professionals and patients.</a:t>
            </a:r>
            <a:endParaRPr lang="en-US" sz="1900" dirty="0"/>
          </a:p>
        </p:txBody>
      </p:sp>
      <p:sp>
        <p:nvSpPr>
          <p:cNvPr id="7" name="Text 4"/>
          <p:cNvSpPr/>
          <p:nvPr/>
        </p:nvSpPr>
        <p:spPr>
          <a:xfrm>
            <a:off x="1382316" y="6239113"/>
            <a:ext cx="3378527" cy="431959"/>
          </a:xfrm>
          <a:prstGeom prst="rect">
            <a:avLst/>
          </a:prstGeom>
          <a:noFill/>
          <a:ln/>
        </p:spPr>
        <p:txBody>
          <a:bodyPr wrap="none" lIns="0" tIns="0" rIns="0" bIns="0" rtlCol="0" anchor="t"/>
          <a:lstStyle/>
          <a:p>
            <a:pPr marL="0" indent="0" algn="l">
              <a:lnSpc>
                <a:spcPts val="3400"/>
              </a:lnSpc>
              <a:buNone/>
            </a:pP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09957" y="1177290"/>
            <a:ext cx="8868847" cy="484108"/>
          </a:xfrm>
          <a:prstGeom prst="rect">
            <a:avLst/>
          </a:prstGeom>
          <a:noFill/>
          <a:ln/>
        </p:spPr>
        <p:txBody>
          <a:bodyPr wrap="none" lIns="0" tIns="0" rIns="0" bIns="0" rtlCol="0" anchor="t"/>
          <a:lstStyle/>
          <a:p>
            <a:pPr marL="0" indent="0">
              <a:lnSpc>
                <a:spcPts val="3800"/>
              </a:lnSpc>
              <a:buNone/>
            </a:pPr>
            <a:r>
              <a:rPr lang="en-US" sz="3000" b="1" dirty="0">
                <a:solidFill>
                  <a:srgbClr val="FFFF00"/>
                </a:solidFill>
                <a:latin typeface="Spline Sans Bold" pitchFamily="34" charset="0"/>
                <a:ea typeface="Spline Sans Bold" pitchFamily="34" charset="-122"/>
                <a:cs typeface="Spline Sans Bold" pitchFamily="34" charset="-120"/>
              </a:rPr>
              <a:t>Potential Complications of Intestinal Obstruction</a:t>
            </a:r>
            <a:endParaRPr lang="en-US" sz="3000" dirty="0">
              <a:solidFill>
                <a:srgbClr val="FFFF00"/>
              </a:solidFill>
            </a:endParaRPr>
          </a:p>
        </p:txBody>
      </p:sp>
      <p:pic>
        <p:nvPicPr>
          <p:cNvPr id="3" name="Image 0" descr="preencoded.png"/>
          <p:cNvPicPr>
            <a:picLocks noChangeAspect="1"/>
          </p:cNvPicPr>
          <p:nvPr/>
        </p:nvPicPr>
        <p:blipFill>
          <a:blip r:embed="rId3"/>
          <a:stretch>
            <a:fillRect/>
          </a:stretch>
        </p:blipFill>
        <p:spPr>
          <a:xfrm>
            <a:off x="3298746" y="2009894"/>
            <a:ext cx="1327547" cy="973693"/>
          </a:xfrm>
          <a:prstGeom prst="rect">
            <a:avLst/>
          </a:prstGeom>
        </p:spPr>
      </p:pic>
      <p:sp>
        <p:nvSpPr>
          <p:cNvPr id="4" name="Text 1"/>
          <p:cNvSpPr/>
          <p:nvPr/>
        </p:nvSpPr>
        <p:spPr>
          <a:xfrm>
            <a:off x="3915251" y="2442329"/>
            <a:ext cx="94298" cy="348615"/>
          </a:xfrm>
          <a:prstGeom prst="rect">
            <a:avLst/>
          </a:prstGeom>
          <a:noFill/>
          <a:ln/>
        </p:spPr>
        <p:txBody>
          <a:bodyPr wrap="none" lIns="0" tIns="0" rIns="0" bIns="0" rtlCol="0" anchor="t"/>
          <a:lstStyle/>
          <a:p>
            <a:pPr marL="0" indent="0" algn="ctr">
              <a:lnSpc>
                <a:spcPts val="2700"/>
              </a:lnSpc>
              <a:buNone/>
            </a:pPr>
            <a:r>
              <a:rPr lang="en-US" sz="1700" b="1" dirty="0">
                <a:solidFill>
                  <a:srgbClr val="E0E4E6"/>
                </a:solidFill>
                <a:latin typeface="Spline Sans Bold" pitchFamily="34" charset="0"/>
                <a:ea typeface="Spline Sans Bold" pitchFamily="34" charset="-122"/>
                <a:cs typeface="Spline Sans Bold" pitchFamily="34" charset="-120"/>
              </a:rPr>
              <a:t>1</a:t>
            </a:r>
            <a:endParaRPr lang="en-US" sz="1700" dirty="0"/>
          </a:p>
        </p:txBody>
      </p:sp>
      <p:sp>
        <p:nvSpPr>
          <p:cNvPr id="5" name="Text 2"/>
          <p:cNvSpPr/>
          <p:nvPr/>
        </p:nvSpPr>
        <p:spPr>
          <a:xfrm>
            <a:off x="4800481" y="2184083"/>
            <a:ext cx="1936313" cy="241935"/>
          </a:xfrm>
          <a:prstGeom prst="rect">
            <a:avLst/>
          </a:prstGeom>
          <a:noFill/>
          <a:ln/>
        </p:spPr>
        <p:txBody>
          <a:bodyPr wrap="none" lIns="0" tIns="0" rIns="0" bIns="0" rtlCol="0" anchor="t"/>
          <a:lstStyle/>
          <a:p>
            <a:pPr marL="0" indent="0" algn="l">
              <a:lnSpc>
                <a:spcPts val="1900"/>
              </a:lnSpc>
              <a:buNone/>
            </a:pPr>
            <a:r>
              <a:rPr lang="en-US" sz="1500" b="1" dirty="0">
                <a:solidFill>
                  <a:srgbClr val="FF0000"/>
                </a:solidFill>
                <a:latin typeface="Spline Sans Bold" pitchFamily="34" charset="0"/>
                <a:ea typeface="Spline Sans Bold" pitchFamily="34" charset="-122"/>
                <a:cs typeface="Spline Sans Bold" pitchFamily="34" charset="-120"/>
              </a:rPr>
              <a:t>Bowel Perforation</a:t>
            </a:r>
            <a:endParaRPr lang="en-US" sz="1500" dirty="0">
              <a:solidFill>
                <a:srgbClr val="FF0000"/>
              </a:solidFill>
            </a:endParaRPr>
          </a:p>
        </p:txBody>
      </p:sp>
      <p:sp>
        <p:nvSpPr>
          <p:cNvPr id="6" name="Text 3"/>
          <p:cNvSpPr/>
          <p:nvPr/>
        </p:nvSpPr>
        <p:spPr>
          <a:xfrm>
            <a:off x="4800481" y="2530554"/>
            <a:ext cx="5879544" cy="278844"/>
          </a:xfrm>
          <a:prstGeom prst="rect">
            <a:avLst/>
          </a:prstGeom>
          <a:noFill/>
          <a:ln/>
        </p:spPr>
        <p:txBody>
          <a:bodyPr wrap="none" lIns="0" tIns="0" rIns="0" bIns="0" rtlCol="0" anchor="t"/>
          <a:lstStyle/>
          <a:p>
            <a:pPr marL="0" indent="0" algn="l">
              <a:lnSpc>
                <a:spcPts val="2150"/>
              </a:lnSpc>
              <a:buNone/>
            </a:pPr>
            <a:r>
              <a:rPr lang="en-US" sz="1350" dirty="0">
                <a:solidFill>
                  <a:srgbClr val="E0E4E6"/>
                </a:solidFill>
                <a:latin typeface="Barlow" pitchFamily="34" charset="0"/>
                <a:ea typeface="Barlow" pitchFamily="34" charset="-122"/>
                <a:cs typeface="Barlow" pitchFamily="34" charset="-120"/>
              </a:rPr>
              <a:t>Rupture of the intestinal wall, leading to leakage of contents into the abdomen.</a:t>
            </a:r>
            <a:endParaRPr lang="en-US" sz="1350" dirty="0"/>
          </a:p>
        </p:txBody>
      </p:sp>
      <p:sp>
        <p:nvSpPr>
          <p:cNvPr id="7" name="Shape 4"/>
          <p:cNvSpPr/>
          <p:nvPr/>
        </p:nvSpPr>
        <p:spPr>
          <a:xfrm>
            <a:off x="4669750" y="2995732"/>
            <a:ext cx="9307235" cy="11430"/>
          </a:xfrm>
          <a:prstGeom prst="roundRect">
            <a:avLst>
              <a:gd name="adj" fmla="val 2287056"/>
            </a:avLst>
          </a:prstGeom>
          <a:solidFill>
            <a:srgbClr val="16FFBB"/>
          </a:solidFill>
          <a:ln/>
        </p:spPr>
      </p:sp>
      <p:pic>
        <p:nvPicPr>
          <p:cNvPr id="8" name="Image 1" descr="preencoded.png"/>
          <p:cNvPicPr>
            <a:picLocks noChangeAspect="1"/>
          </p:cNvPicPr>
          <p:nvPr/>
        </p:nvPicPr>
        <p:blipFill>
          <a:blip r:embed="rId4"/>
          <a:stretch>
            <a:fillRect/>
          </a:stretch>
        </p:blipFill>
        <p:spPr>
          <a:xfrm>
            <a:off x="2634853" y="3027045"/>
            <a:ext cx="2655213" cy="973693"/>
          </a:xfrm>
          <a:prstGeom prst="rect">
            <a:avLst/>
          </a:prstGeom>
        </p:spPr>
      </p:pic>
      <p:sp>
        <p:nvSpPr>
          <p:cNvPr id="9" name="Text 5"/>
          <p:cNvSpPr/>
          <p:nvPr/>
        </p:nvSpPr>
        <p:spPr>
          <a:xfrm>
            <a:off x="3901797" y="3339584"/>
            <a:ext cx="121087" cy="348615"/>
          </a:xfrm>
          <a:prstGeom prst="rect">
            <a:avLst/>
          </a:prstGeom>
          <a:noFill/>
          <a:ln/>
        </p:spPr>
        <p:txBody>
          <a:bodyPr wrap="none" lIns="0" tIns="0" rIns="0" bIns="0" rtlCol="0" anchor="t"/>
          <a:lstStyle/>
          <a:p>
            <a:pPr marL="0" indent="0" algn="ctr">
              <a:lnSpc>
                <a:spcPts val="2700"/>
              </a:lnSpc>
              <a:buNone/>
            </a:pPr>
            <a:r>
              <a:rPr lang="en-US" sz="1700" b="1" dirty="0">
                <a:solidFill>
                  <a:srgbClr val="E0E4E6"/>
                </a:solidFill>
                <a:latin typeface="Spline Sans Bold" pitchFamily="34" charset="0"/>
                <a:ea typeface="Spline Sans Bold" pitchFamily="34" charset="-122"/>
                <a:cs typeface="Spline Sans Bold" pitchFamily="34" charset="-120"/>
              </a:rPr>
              <a:t>2</a:t>
            </a:r>
            <a:endParaRPr lang="en-US" sz="1700" dirty="0"/>
          </a:p>
        </p:txBody>
      </p:sp>
      <p:sp>
        <p:nvSpPr>
          <p:cNvPr id="10" name="Text 6"/>
          <p:cNvSpPr/>
          <p:nvPr/>
        </p:nvSpPr>
        <p:spPr>
          <a:xfrm>
            <a:off x="5464254" y="3201233"/>
            <a:ext cx="1936313" cy="241935"/>
          </a:xfrm>
          <a:prstGeom prst="rect">
            <a:avLst/>
          </a:prstGeom>
          <a:noFill/>
          <a:ln/>
        </p:spPr>
        <p:txBody>
          <a:bodyPr wrap="none" lIns="0" tIns="0" rIns="0" bIns="0" rtlCol="0" anchor="t"/>
          <a:lstStyle/>
          <a:p>
            <a:pPr marL="0" indent="0" algn="l">
              <a:lnSpc>
                <a:spcPts val="1900"/>
              </a:lnSpc>
              <a:buNone/>
            </a:pPr>
            <a:r>
              <a:rPr lang="en-US" sz="1500" b="1" dirty="0">
                <a:solidFill>
                  <a:srgbClr val="FF0000"/>
                </a:solidFill>
                <a:latin typeface="Spline Sans Bold" pitchFamily="34" charset="0"/>
                <a:ea typeface="Spline Sans Bold" pitchFamily="34" charset="-122"/>
                <a:cs typeface="Spline Sans Bold" pitchFamily="34" charset="-120"/>
              </a:rPr>
              <a:t>Peritonitis</a:t>
            </a:r>
            <a:endParaRPr lang="en-US" sz="1500" dirty="0">
              <a:solidFill>
                <a:srgbClr val="FF0000"/>
              </a:solidFill>
            </a:endParaRPr>
          </a:p>
        </p:txBody>
      </p:sp>
      <p:sp>
        <p:nvSpPr>
          <p:cNvPr id="11" name="Text 7"/>
          <p:cNvSpPr/>
          <p:nvPr/>
        </p:nvSpPr>
        <p:spPr>
          <a:xfrm>
            <a:off x="5464254" y="3547705"/>
            <a:ext cx="6513790" cy="278844"/>
          </a:xfrm>
          <a:prstGeom prst="rect">
            <a:avLst/>
          </a:prstGeom>
          <a:noFill/>
          <a:ln/>
        </p:spPr>
        <p:txBody>
          <a:bodyPr wrap="none" lIns="0" tIns="0" rIns="0" bIns="0" rtlCol="0" anchor="t"/>
          <a:lstStyle/>
          <a:p>
            <a:pPr marL="0" indent="0" algn="l">
              <a:lnSpc>
                <a:spcPts val="2150"/>
              </a:lnSpc>
              <a:buNone/>
            </a:pPr>
            <a:r>
              <a:rPr lang="en-US" sz="1350" dirty="0">
                <a:solidFill>
                  <a:srgbClr val="E0E4E6"/>
                </a:solidFill>
                <a:latin typeface="Barlow" pitchFamily="34" charset="0"/>
                <a:ea typeface="Barlow" pitchFamily="34" charset="-122"/>
                <a:cs typeface="Barlow" pitchFamily="34" charset="-120"/>
              </a:rPr>
              <a:t>Inflammation of the peritoneum, the lining of the abdominal cavity, caused by infection.</a:t>
            </a:r>
            <a:endParaRPr lang="en-US" sz="1350" dirty="0"/>
          </a:p>
        </p:txBody>
      </p:sp>
      <p:sp>
        <p:nvSpPr>
          <p:cNvPr id="12" name="Shape 8"/>
          <p:cNvSpPr/>
          <p:nvPr/>
        </p:nvSpPr>
        <p:spPr>
          <a:xfrm>
            <a:off x="5333524" y="4012883"/>
            <a:ext cx="8643461" cy="11430"/>
          </a:xfrm>
          <a:prstGeom prst="roundRect">
            <a:avLst>
              <a:gd name="adj" fmla="val 2287056"/>
            </a:avLst>
          </a:prstGeom>
          <a:solidFill>
            <a:srgbClr val="29DDDA"/>
          </a:solidFill>
          <a:ln/>
        </p:spPr>
      </p:sp>
      <p:pic>
        <p:nvPicPr>
          <p:cNvPr id="13" name="Image 2" descr="preencoded.png"/>
          <p:cNvPicPr>
            <a:picLocks noChangeAspect="1"/>
          </p:cNvPicPr>
          <p:nvPr/>
        </p:nvPicPr>
        <p:blipFill>
          <a:blip r:embed="rId5"/>
          <a:stretch>
            <a:fillRect/>
          </a:stretch>
        </p:blipFill>
        <p:spPr>
          <a:xfrm>
            <a:off x="1971080" y="4044196"/>
            <a:ext cx="3982879" cy="973693"/>
          </a:xfrm>
          <a:prstGeom prst="rect">
            <a:avLst/>
          </a:prstGeom>
        </p:spPr>
      </p:pic>
      <p:sp>
        <p:nvSpPr>
          <p:cNvPr id="14" name="Text 9"/>
          <p:cNvSpPr/>
          <p:nvPr/>
        </p:nvSpPr>
        <p:spPr>
          <a:xfrm>
            <a:off x="3898702" y="4356735"/>
            <a:ext cx="127516" cy="348615"/>
          </a:xfrm>
          <a:prstGeom prst="rect">
            <a:avLst/>
          </a:prstGeom>
          <a:noFill/>
          <a:ln/>
        </p:spPr>
        <p:txBody>
          <a:bodyPr wrap="none" lIns="0" tIns="0" rIns="0" bIns="0" rtlCol="0" anchor="t"/>
          <a:lstStyle/>
          <a:p>
            <a:pPr marL="0" indent="0" algn="ctr">
              <a:lnSpc>
                <a:spcPts val="2700"/>
              </a:lnSpc>
              <a:buNone/>
            </a:pPr>
            <a:r>
              <a:rPr lang="en-US" sz="1700" b="1" dirty="0">
                <a:solidFill>
                  <a:srgbClr val="E0E4E6"/>
                </a:solidFill>
                <a:latin typeface="Spline Sans Bold" pitchFamily="34" charset="0"/>
                <a:ea typeface="Spline Sans Bold" pitchFamily="34" charset="-122"/>
                <a:cs typeface="Spline Sans Bold" pitchFamily="34" charset="-120"/>
              </a:rPr>
              <a:t>3</a:t>
            </a:r>
            <a:endParaRPr lang="en-US" sz="1700" dirty="0"/>
          </a:p>
        </p:txBody>
      </p:sp>
      <p:sp>
        <p:nvSpPr>
          <p:cNvPr id="15" name="Text 10"/>
          <p:cNvSpPr/>
          <p:nvPr/>
        </p:nvSpPr>
        <p:spPr>
          <a:xfrm>
            <a:off x="6128147" y="4218384"/>
            <a:ext cx="1936313" cy="241935"/>
          </a:xfrm>
          <a:prstGeom prst="rect">
            <a:avLst/>
          </a:prstGeom>
          <a:noFill/>
          <a:ln/>
        </p:spPr>
        <p:txBody>
          <a:bodyPr wrap="none" lIns="0" tIns="0" rIns="0" bIns="0" rtlCol="0" anchor="t"/>
          <a:lstStyle/>
          <a:p>
            <a:pPr marL="0" indent="0" algn="l">
              <a:lnSpc>
                <a:spcPts val="1900"/>
              </a:lnSpc>
              <a:buNone/>
            </a:pPr>
            <a:r>
              <a:rPr lang="en-US" sz="1500" b="1" dirty="0">
                <a:solidFill>
                  <a:srgbClr val="FF0000"/>
                </a:solidFill>
                <a:latin typeface="Spline Sans Bold" pitchFamily="34" charset="0"/>
                <a:ea typeface="Spline Sans Bold" pitchFamily="34" charset="-122"/>
                <a:cs typeface="Spline Sans Bold" pitchFamily="34" charset="-120"/>
              </a:rPr>
              <a:t>Sepsis</a:t>
            </a:r>
            <a:endParaRPr lang="en-US" sz="1500" dirty="0">
              <a:solidFill>
                <a:srgbClr val="FF0000"/>
              </a:solidFill>
            </a:endParaRPr>
          </a:p>
        </p:txBody>
      </p:sp>
      <p:sp>
        <p:nvSpPr>
          <p:cNvPr id="16" name="Text 11"/>
          <p:cNvSpPr/>
          <p:nvPr/>
        </p:nvSpPr>
        <p:spPr>
          <a:xfrm>
            <a:off x="6128147" y="4564856"/>
            <a:ext cx="7135892" cy="278844"/>
          </a:xfrm>
          <a:prstGeom prst="rect">
            <a:avLst/>
          </a:prstGeom>
          <a:noFill/>
          <a:ln/>
        </p:spPr>
        <p:txBody>
          <a:bodyPr wrap="none" lIns="0" tIns="0" rIns="0" bIns="0" rtlCol="0" anchor="t"/>
          <a:lstStyle/>
          <a:p>
            <a:pPr marL="0" indent="0" algn="l">
              <a:lnSpc>
                <a:spcPts val="2150"/>
              </a:lnSpc>
              <a:buNone/>
            </a:pPr>
            <a:r>
              <a:rPr lang="en-US" sz="1350" dirty="0">
                <a:solidFill>
                  <a:srgbClr val="E0E4E6"/>
                </a:solidFill>
                <a:latin typeface="Barlow" pitchFamily="34" charset="0"/>
                <a:ea typeface="Barlow" pitchFamily="34" charset="-122"/>
                <a:cs typeface="Barlow" pitchFamily="34" charset="-120"/>
              </a:rPr>
              <a:t>Life-threatening whole-body infection resulting from the spread of bacteria in the bloodstream.</a:t>
            </a:r>
            <a:endParaRPr lang="en-US" sz="1350" dirty="0"/>
          </a:p>
        </p:txBody>
      </p:sp>
      <p:sp>
        <p:nvSpPr>
          <p:cNvPr id="17" name="Shape 12"/>
          <p:cNvSpPr/>
          <p:nvPr/>
        </p:nvSpPr>
        <p:spPr>
          <a:xfrm>
            <a:off x="5997416" y="5030033"/>
            <a:ext cx="7979569" cy="11430"/>
          </a:xfrm>
          <a:prstGeom prst="roundRect">
            <a:avLst>
              <a:gd name="adj" fmla="val 2287056"/>
            </a:avLst>
          </a:prstGeom>
          <a:solidFill>
            <a:srgbClr val="37A7E7"/>
          </a:solidFill>
          <a:ln/>
        </p:spPr>
      </p:sp>
      <p:pic>
        <p:nvPicPr>
          <p:cNvPr id="18" name="Image 3" descr="preencoded.png"/>
          <p:cNvPicPr>
            <a:picLocks noChangeAspect="1"/>
          </p:cNvPicPr>
          <p:nvPr/>
        </p:nvPicPr>
        <p:blipFill>
          <a:blip r:embed="rId6"/>
          <a:stretch>
            <a:fillRect/>
          </a:stretch>
        </p:blipFill>
        <p:spPr>
          <a:xfrm>
            <a:off x="1307187" y="5061347"/>
            <a:ext cx="5310545" cy="973693"/>
          </a:xfrm>
          <a:prstGeom prst="rect">
            <a:avLst/>
          </a:prstGeom>
        </p:spPr>
      </p:pic>
      <p:sp>
        <p:nvSpPr>
          <p:cNvPr id="19" name="Text 13"/>
          <p:cNvSpPr/>
          <p:nvPr/>
        </p:nvSpPr>
        <p:spPr>
          <a:xfrm>
            <a:off x="3900845" y="5373886"/>
            <a:ext cx="123111" cy="348615"/>
          </a:xfrm>
          <a:prstGeom prst="rect">
            <a:avLst/>
          </a:prstGeom>
          <a:noFill/>
          <a:ln/>
        </p:spPr>
        <p:txBody>
          <a:bodyPr wrap="none" lIns="0" tIns="0" rIns="0" bIns="0" rtlCol="0" anchor="t"/>
          <a:lstStyle/>
          <a:p>
            <a:pPr marL="0" indent="0" algn="ctr">
              <a:lnSpc>
                <a:spcPts val="2700"/>
              </a:lnSpc>
              <a:buNone/>
            </a:pPr>
            <a:r>
              <a:rPr lang="en-US" sz="1700" b="1" dirty="0">
                <a:solidFill>
                  <a:srgbClr val="E0E4E6"/>
                </a:solidFill>
                <a:latin typeface="Spline Sans Bold" pitchFamily="34" charset="0"/>
                <a:ea typeface="Spline Sans Bold" pitchFamily="34" charset="-122"/>
                <a:cs typeface="Spline Sans Bold" pitchFamily="34" charset="-120"/>
              </a:rPr>
              <a:t>4</a:t>
            </a:r>
            <a:endParaRPr lang="en-US" sz="1700" dirty="0"/>
          </a:p>
        </p:txBody>
      </p:sp>
      <p:sp>
        <p:nvSpPr>
          <p:cNvPr id="20" name="Text 14"/>
          <p:cNvSpPr/>
          <p:nvPr/>
        </p:nvSpPr>
        <p:spPr>
          <a:xfrm>
            <a:off x="6791920" y="5235535"/>
            <a:ext cx="1936313" cy="241935"/>
          </a:xfrm>
          <a:prstGeom prst="rect">
            <a:avLst/>
          </a:prstGeom>
          <a:noFill/>
          <a:ln/>
        </p:spPr>
        <p:txBody>
          <a:bodyPr wrap="none" lIns="0" tIns="0" rIns="0" bIns="0" rtlCol="0" anchor="t"/>
          <a:lstStyle/>
          <a:p>
            <a:pPr marL="0" indent="0" algn="l">
              <a:lnSpc>
                <a:spcPts val="1900"/>
              </a:lnSpc>
              <a:buNone/>
            </a:pPr>
            <a:r>
              <a:rPr lang="en-US" sz="1500" b="1" dirty="0">
                <a:solidFill>
                  <a:srgbClr val="FF0000"/>
                </a:solidFill>
                <a:latin typeface="Spline Sans Bold" pitchFamily="34" charset="0"/>
                <a:ea typeface="Spline Sans Bold" pitchFamily="34" charset="-122"/>
                <a:cs typeface="Spline Sans Bold" pitchFamily="34" charset="-120"/>
              </a:rPr>
              <a:t>Bowel Ischemia</a:t>
            </a:r>
            <a:endParaRPr lang="en-US" sz="1500" dirty="0">
              <a:solidFill>
                <a:srgbClr val="FF0000"/>
              </a:solidFill>
            </a:endParaRPr>
          </a:p>
        </p:txBody>
      </p:sp>
      <p:sp>
        <p:nvSpPr>
          <p:cNvPr id="21" name="Text 15"/>
          <p:cNvSpPr/>
          <p:nvPr/>
        </p:nvSpPr>
        <p:spPr>
          <a:xfrm>
            <a:off x="6791920" y="5582007"/>
            <a:ext cx="5557361" cy="278844"/>
          </a:xfrm>
          <a:prstGeom prst="rect">
            <a:avLst/>
          </a:prstGeom>
          <a:noFill/>
          <a:ln/>
        </p:spPr>
        <p:txBody>
          <a:bodyPr wrap="none" lIns="0" tIns="0" rIns="0" bIns="0" rtlCol="0" anchor="t"/>
          <a:lstStyle/>
          <a:p>
            <a:pPr marL="0" indent="0" algn="l">
              <a:lnSpc>
                <a:spcPts val="2150"/>
              </a:lnSpc>
              <a:buNone/>
            </a:pPr>
            <a:r>
              <a:rPr lang="en-US" sz="1350" dirty="0">
                <a:solidFill>
                  <a:srgbClr val="E0E4E6"/>
                </a:solidFill>
                <a:latin typeface="Barlow" pitchFamily="34" charset="0"/>
                <a:ea typeface="Barlow" pitchFamily="34" charset="-122"/>
                <a:cs typeface="Barlow" pitchFamily="34" charset="-120"/>
              </a:rPr>
              <a:t>Reduced blood flow to the intestines, potentially leading to tissue damage.</a:t>
            </a:r>
            <a:endParaRPr lang="en-US" sz="1350" dirty="0"/>
          </a:p>
        </p:txBody>
      </p:sp>
      <p:sp>
        <p:nvSpPr>
          <p:cNvPr id="22" name="Shape 16"/>
          <p:cNvSpPr/>
          <p:nvPr/>
        </p:nvSpPr>
        <p:spPr>
          <a:xfrm>
            <a:off x="6661190" y="6047184"/>
            <a:ext cx="7315795" cy="11430"/>
          </a:xfrm>
          <a:prstGeom prst="roundRect">
            <a:avLst>
              <a:gd name="adj" fmla="val 2287056"/>
            </a:avLst>
          </a:prstGeom>
          <a:solidFill>
            <a:srgbClr val="091231"/>
          </a:solidFill>
          <a:ln/>
        </p:spPr>
      </p:sp>
      <p:pic>
        <p:nvPicPr>
          <p:cNvPr id="23" name="Image 4" descr="preencoded.png"/>
          <p:cNvPicPr>
            <a:picLocks noChangeAspect="1"/>
          </p:cNvPicPr>
          <p:nvPr/>
        </p:nvPicPr>
        <p:blipFill>
          <a:blip r:embed="rId7"/>
          <a:stretch>
            <a:fillRect/>
          </a:stretch>
        </p:blipFill>
        <p:spPr>
          <a:xfrm>
            <a:off x="643414" y="6078498"/>
            <a:ext cx="6638092" cy="973693"/>
          </a:xfrm>
          <a:prstGeom prst="rect">
            <a:avLst/>
          </a:prstGeom>
        </p:spPr>
      </p:pic>
      <p:sp>
        <p:nvSpPr>
          <p:cNvPr id="24" name="Text 17"/>
          <p:cNvSpPr/>
          <p:nvPr/>
        </p:nvSpPr>
        <p:spPr>
          <a:xfrm>
            <a:off x="3900964" y="6391037"/>
            <a:ext cx="122753" cy="348615"/>
          </a:xfrm>
          <a:prstGeom prst="rect">
            <a:avLst/>
          </a:prstGeom>
          <a:noFill/>
          <a:ln/>
        </p:spPr>
        <p:txBody>
          <a:bodyPr wrap="none" lIns="0" tIns="0" rIns="0" bIns="0" rtlCol="0" anchor="t"/>
          <a:lstStyle/>
          <a:p>
            <a:pPr marL="0" indent="0" algn="ctr">
              <a:lnSpc>
                <a:spcPts val="2700"/>
              </a:lnSpc>
              <a:buNone/>
            </a:pPr>
            <a:r>
              <a:rPr lang="en-US" sz="1700" b="1" dirty="0">
                <a:solidFill>
                  <a:srgbClr val="E0E4E6"/>
                </a:solidFill>
                <a:latin typeface="Spline Sans Bold" pitchFamily="34" charset="0"/>
                <a:ea typeface="Spline Sans Bold" pitchFamily="34" charset="-122"/>
                <a:cs typeface="Spline Sans Bold" pitchFamily="34" charset="-120"/>
              </a:rPr>
              <a:t>5</a:t>
            </a:r>
            <a:endParaRPr lang="en-US" sz="1700" dirty="0"/>
          </a:p>
        </p:txBody>
      </p:sp>
      <p:sp>
        <p:nvSpPr>
          <p:cNvPr id="25" name="Text 18"/>
          <p:cNvSpPr/>
          <p:nvPr/>
        </p:nvSpPr>
        <p:spPr>
          <a:xfrm>
            <a:off x="7455694" y="6252686"/>
            <a:ext cx="1936313" cy="241935"/>
          </a:xfrm>
          <a:prstGeom prst="rect">
            <a:avLst/>
          </a:prstGeom>
          <a:noFill/>
          <a:ln/>
        </p:spPr>
        <p:txBody>
          <a:bodyPr wrap="none" lIns="0" tIns="0" rIns="0" bIns="0" rtlCol="0" anchor="t"/>
          <a:lstStyle/>
          <a:p>
            <a:pPr marL="0" indent="0" algn="l">
              <a:lnSpc>
                <a:spcPts val="1900"/>
              </a:lnSpc>
              <a:buNone/>
            </a:pPr>
            <a:r>
              <a:rPr lang="en-US" sz="1500" b="1" dirty="0">
                <a:solidFill>
                  <a:srgbClr val="FF0000"/>
                </a:solidFill>
                <a:latin typeface="Spline Sans Bold" pitchFamily="34" charset="0"/>
                <a:ea typeface="Spline Sans Bold" pitchFamily="34" charset="-122"/>
                <a:cs typeface="Spline Sans Bold" pitchFamily="34" charset="-120"/>
              </a:rPr>
              <a:t>Death</a:t>
            </a:r>
            <a:endParaRPr lang="en-US" sz="1500" dirty="0">
              <a:solidFill>
                <a:srgbClr val="FF0000"/>
              </a:solidFill>
            </a:endParaRPr>
          </a:p>
        </p:txBody>
      </p:sp>
      <p:sp>
        <p:nvSpPr>
          <p:cNvPr id="26" name="Text 19"/>
          <p:cNvSpPr/>
          <p:nvPr/>
        </p:nvSpPr>
        <p:spPr>
          <a:xfrm>
            <a:off x="7455694" y="6599158"/>
            <a:ext cx="5550218" cy="278844"/>
          </a:xfrm>
          <a:prstGeom prst="rect">
            <a:avLst/>
          </a:prstGeom>
          <a:noFill/>
          <a:ln/>
        </p:spPr>
        <p:txBody>
          <a:bodyPr wrap="none" lIns="0" tIns="0" rIns="0" bIns="0" rtlCol="0" anchor="t"/>
          <a:lstStyle/>
          <a:p>
            <a:pPr marL="0" indent="0" algn="l">
              <a:lnSpc>
                <a:spcPts val="2150"/>
              </a:lnSpc>
              <a:buNone/>
            </a:pPr>
            <a:r>
              <a:rPr lang="en-US" sz="1350" dirty="0">
                <a:solidFill>
                  <a:srgbClr val="E0E4E6"/>
                </a:solidFill>
                <a:latin typeface="Barlow" pitchFamily="34" charset="0"/>
                <a:ea typeface="Barlow" pitchFamily="34" charset="-122"/>
                <a:cs typeface="Barlow" pitchFamily="34" charset="-120"/>
              </a:rPr>
              <a:t>In severe cases, intestinal obstruction can be fatal, especially if untreated.</a:t>
            </a:r>
            <a:endParaRPr lang="en-US" sz="1350" dirty="0"/>
          </a:p>
        </p:txBody>
      </p:sp>
      <p:pic>
        <p:nvPicPr>
          <p:cNvPr id="27" name="Picture 26"/>
          <p:cNvPicPr>
            <a:picLocks noChangeAspect="1"/>
          </p:cNvPicPr>
          <p:nvPr/>
        </p:nvPicPr>
        <p:blipFill>
          <a:blip r:embed="rId8"/>
          <a:stretch>
            <a:fillRect/>
          </a:stretch>
        </p:blipFill>
        <p:spPr>
          <a:xfrm>
            <a:off x="12903890" y="7702679"/>
            <a:ext cx="1666875" cy="4191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02600" y="648653"/>
            <a:ext cx="10429399" cy="636984"/>
          </a:xfrm>
          <a:prstGeom prst="rect">
            <a:avLst/>
          </a:prstGeom>
          <a:noFill/>
          <a:ln/>
        </p:spPr>
        <p:txBody>
          <a:bodyPr wrap="none" lIns="0" tIns="0" rIns="0" bIns="0" rtlCol="0" anchor="t"/>
          <a:lstStyle/>
          <a:p>
            <a:pPr marL="0" indent="0">
              <a:lnSpc>
                <a:spcPts val="5000"/>
              </a:lnSpc>
              <a:buNone/>
            </a:pPr>
            <a:r>
              <a:rPr lang="en-US" sz="4000" b="1" dirty="0">
                <a:solidFill>
                  <a:srgbClr val="FFFF00"/>
                </a:solidFill>
                <a:latin typeface="Spline Sans Bold" pitchFamily="34" charset="0"/>
                <a:ea typeface="Spline Sans Bold" pitchFamily="34" charset="-122"/>
                <a:cs typeface="Spline Sans Bold" pitchFamily="34" charset="-120"/>
              </a:rPr>
              <a:t>Preventing Recurring Intestinal Obstruction</a:t>
            </a:r>
            <a:endParaRPr lang="en-US" sz="4000" dirty="0">
              <a:solidFill>
                <a:srgbClr val="FFFF00"/>
              </a:solidFill>
            </a:endParaRPr>
          </a:p>
        </p:txBody>
      </p:sp>
      <p:sp>
        <p:nvSpPr>
          <p:cNvPr id="3" name="Shape 1"/>
          <p:cNvSpPr/>
          <p:nvPr/>
        </p:nvSpPr>
        <p:spPr>
          <a:xfrm>
            <a:off x="802600" y="1744266"/>
            <a:ext cx="1628061" cy="1281470"/>
          </a:xfrm>
          <a:prstGeom prst="roundRect">
            <a:avLst>
              <a:gd name="adj" fmla="val 26843"/>
            </a:avLst>
          </a:prstGeom>
          <a:solidFill>
            <a:srgbClr val="0A081B"/>
          </a:solidFill>
          <a:ln w="22860">
            <a:solidFill>
              <a:srgbClr val="16FFBB"/>
            </a:solidFill>
            <a:prstDash val="solid"/>
          </a:ln>
        </p:spPr>
      </p:sp>
      <p:sp>
        <p:nvSpPr>
          <p:cNvPr id="4" name="Text 2"/>
          <p:cNvSpPr/>
          <p:nvPr/>
        </p:nvSpPr>
        <p:spPr>
          <a:xfrm>
            <a:off x="1054775" y="2155627"/>
            <a:ext cx="124063" cy="458629"/>
          </a:xfrm>
          <a:prstGeom prst="rect">
            <a:avLst/>
          </a:prstGeom>
          <a:noFill/>
          <a:ln/>
        </p:spPr>
        <p:txBody>
          <a:bodyPr wrap="none" lIns="0" tIns="0" rIns="0" bIns="0" rtlCol="0" anchor="t"/>
          <a:lstStyle/>
          <a:p>
            <a:pPr marL="0" indent="0" algn="ctr">
              <a:lnSpc>
                <a:spcPts val="3600"/>
              </a:lnSpc>
              <a:buNone/>
            </a:pPr>
            <a:r>
              <a:rPr lang="en-US" sz="2250" b="1" dirty="0">
                <a:solidFill>
                  <a:srgbClr val="E0E4E6"/>
                </a:solidFill>
                <a:latin typeface="Spline Sans Bold" pitchFamily="34" charset="0"/>
                <a:ea typeface="Spline Sans Bold" pitchFamily="34" charset="-122"/>
                <a:cs typeface="Spline Sans Bold" pitchFamily="34" charset="-120"/>
              </a:rPr>
              <a:t>1</a:t>
            </a:r>
            <a:endParaRPr lang="en-US" sz="2250" dirty="0"/>
          </a:p>
        </p:txBody>
      </p:sp>
      <p:sp>
        <p:nvSpPr>
          <p:cNvPr id="5" name="Text 3"/>
          <p:cNvSpPr/>
          <p:nvPr/>
        </p:nvSpPr>
        <p:spPr>
          <a:xfrm>
            <a:off x="2659975" y="1973580"/>
            <a:ext cx="2596634" cy="318492"/>
          </a:xfrm>
          <a:prstGeom prst="rect">
            <a:avLst/>
          </a:prstGeom>
          <a:noFill/>
          <a:ln/>
        </p:spPr>
        <p:txBody>
          <a:bodyPr wrap="none" lIns="0" tIns="0" rIns="0" bIns="0" rtlCol="0" anchor="t"/>
          <a:lstStyle/>
          <a:p>
            <a:pPr marL="0" indent="0" algn="l">
              <a:lnSpc>
                <a:spcPts val="2500"/>
              </a:lnSpc>
              <a:buNone/>
            </a:pPr>
            <a:r>
              <a:rPr lang="en-US" sz="2000" b="1" dirty="0">
                <a:solidFill>
                  <a:srgbClr val="FF0000"/>
                </a:solidFill>
                <a:latin typeface="Spline Sans Bold" pitchFamily="34" charset="0"/>
                <a:ea typeface="Spline Sans Bold" pitchFamily="34" charset="-122"/>
                <a:cs typeface="Spline Sans Bold" pitchFamily="34" charset="-120"/>
              </a:rPr>
              <a:t>Dietary Modifications</a:t>
            </a:r>
            <a:endParaRPr lang="en-US" sz="2000" dirty="0">
              <a:solidFill>
                <a:srgbClr val="FF0000"/>
              </a:solidFill>
            </a:endParaRPr>
          </a:p>
        </p:txBody>
      </p:sp>
      <p:sp>
        <p:nvSpPr>
          <p:cNvPr id="6" name="Text 4"/>
          <p:cNvSpPr/>
          <p:nvPr/>
        </p:nvSpPr>
        <p:spPr>
          <a:xfrm>
            <a:off x="2659975" y="2429589"/>
            <a:ext cx="7495699" cy="366832"/>
          </a:xfrm>
          <a:prstGeom prst="rect">
            <a:avLst/>
          </a:prstGeom>
          <a:noFill/>
          <a:ln/>
        </p:spPr>
        <p:txBody>
          <a:bodyPr wrap="none" lIns="0" tIns="0" rIns="0" bIns="0" rtlCol="0" anchor="t"/>
          <a:lstStyle/>
          <a:p>
            <a:pPr marL="0" indent="0" algn="l">
              <a:lnSpc>
                <a:spcPts val="2850"/>
              </a:lnSpc>
              <a:buNone/>
            </a:pPr>
            <a:r>
              <a:rPr lang="en-US" sz="1800" dirty="0">
                <a:solidFill>
                  <a:srgbClr val="E0E4E6"/>
                </a:solidFill>
                <a:latin typeface="Barlow" pitchFamily="34" charset="0"/>
                <a:ea typeface="Barlow" pitchFamily="34" charset="-122"/>
                <a:cs typeface="Barlow" pitchFamily="34" charset="-120"/>
              </a:rPr>
              <a:t>High-fiber diet to promote regular bowel movements and prevent impaction.</a:t>
            </a:r>
            <a:endParaRPr lang="en-US" sz="1800" dirty="0"/>
          </a:p>
        </p:txBody>
      </p:sp>
      <p:sp>
        <p:nvSpPr>
          <p:cNvPr id="7" name="Shape 5"/>
          <p:cNvSpPr/>
          <p:nvPr/>
        </p:nvSpPr>
        <p:spPr>
          <a:xfrm>
            <a:off x="2545318" y="3010495"/>
            <a:ext cx="11167824" cy="15240"/>
          </a:xfrm>
          <a:prstGeom prst="roundRect">
            <a:avLst>
              <a:gd name="adj" fmla="val 2257146"/>
            </a:avLst>
          </a:prstGeom>
          <a:solidFill>
            <a:srgbClr val="16FFBB"/>
          </a:solidFill>
          <a:ln/>
        </p:spPr>
      </p:sp>
      <p:sp>
        <p:nvSpPr>
          <p:cNvPr id="8" name="Shape 6"/>
          <p:cNvSpPr/>
          <p:nvPr/>
        </p:nvSpPr>
        <p:spPr>
          <a:xfrm>
            <a:off x="802600" y="3140393"/>
            <a:ext cx="3256240" cy="1281470"/>
          </a:xfrm>
          <a:prstGeom prst="roundRect">
            <a:avLst>
              <a:gd name="adj" fmla="val 26843"/>
            </a:avLst>
          </a:prstGeom>
          <a:solidFill>
            <a:srgbClr val="0A081B"/>
          </a:solidFill>
          <a:ln w="22860">
            <a:solidFill>
              <a:srgbClr val="29DDDA"/>
            </a:solidFill>
            <a:prstDash val="solid"/>
          </a:ln>
        </p:spPr>
      </p:sp>
      <p:sp>
        <p:nvSpPr>
          <p:cNvPr id="9" name="Text 7"/>
          <p:cNvSpPr/>
          <p:nvPr/>
        </p:nvSpPr>
        <p:spPr>
          <a:xfrm>
            <a:off x="1054775" y="3551753"/>
            <a:ext cx="159425" cy="458629"/>
          </a:xfrm>
          <a:prstGeom prst="rect">
            <a:avLst/>
          </a:prstGeom>
          <a:noFill/>
          <a:ln/>
        </p:spPr>
        <p:txBody>
          <a:bodyPr wrap="none" lIns="0" tIns="0" rIns="0" bIns="0" rtlCol="0" anchor="t"/>
          <a:lstStyle/>
          <a:p>
            <a:pPr marL="0" indent="0" algn="ctr">
              <a:lnSpc>
                <a:spcPts val="3600"/>
              </a:lnSpc>
              <a:buNone/>
            </a:pPr>
            <a:r>
              <a:rPr lang="en-US" sz="2250" b="1" dirty="0">
                <a:solidFill>
                  <a:srgbClr val="E0E4E6"/>
                </a:solidFill>
                <a:latin typeface="Spline Sans Bold" pitchFamily="34" charset="0"/>
                <a:ea typeface="Spline Sans Bold" pitchFamily="34" charset="-122"/>
                <a:cs typeface="Spline Sans Bold" pitchFamily="34" charset="-120"/>
              </a:rPr>
              <a:t>2</a:t>
            </a:r>
            <a:endParaRPr lang="en-US" sz="2250" dirty="0"/>
          </a:p>
        </p:txBody>
      </p:sp>
      <p:sp>
        <p:nvSpPr>
          <p:cNvPr id="10" name="Text 8"/>
          <p:cNvSpPr/>
          <p:nvPr/>
        </p:nvSpPr>
        <p:spPr>
          <a:xfrm>
            <a:off x="4288155" y="3369707"/>
            <a:ext cx="2548057" cy="318492"/>
          </a:xfrm>
          <a:prstGeom prst="rect">
            <a:avLst/>
          </a:prstGeom>
          <a:noFill/>
          <a:ln/>
        </p:spPr>
        <p:txBody>
          <a:bodyPr wrap="none" lIns="0" tIns="0" rIns="0" bIns="0" rtlCol="0" anchor="t"/>
          <a:lstStyle/>
          <a:p>
            <a:pPr marL="0" indent="0" algn="l">
              <a:lnSpc>
                <a:spcPts val="2500"/>
              </a:lnSpc>
              <a:buNone/>
            </a:pPr>
            <a:r>
              <a:rPr lang="en-US" sz="2000" b="1" dirty="0">
                <a:solidFill>
                  <a:srgbClr val="FF0000"/>
                </a:solidFill>
                <a:latin typeface="Spline Sans Bold" pitchFamily="34" charset="0"/>
                <a:ea typeface="Spline Sans Bold" pitchFamily="34" charset="-122"/>
                <a:cs typeface="Spline Sans Bold" pitchFamily="34" charset="-120"/>
              </a:rPr>
              <a:t>Fluid Intake</a:t>
            </a:r>
            <a:endParaRPr lang="en-US" sz="2000" dirty="0">
              <a:solidFill>
                <a:srgbClr val="FF0000"/>
              </a:solidFill>
            </a:endParaRPr>
          </a:p>
        </p:txBody>
      </p:sp>
      <p:sp>
        <p:nvSpPr>
          <p:cNvPr id="11" name="Text 9"/>
          <p:cNvSpPr/>
          <p:nvPr/>
        </p:nvSpPr>
        <p:spPr>
          <a:xfrm>
            <a:off x="4288155" y="3825716"/>
            <a:ext cx="7118152" cy="366832"/>
          </a:xfrm>
          <a:prstGeom prst="rect">
            <a:avLst/>
          </a:prstGeom>
          <a:noFill/>
          <a:ln/>
        </p:spPr>
        <p:txBody>
          <a:bodyPr wrap="none" lIns="0" tIns="0" rIns="0" bIns="0" rtlCol="0" anchor="t"/>
          <a:lstStyle/>
          <a:p>
            <a:pPr marL="0" indent="0" algn="l">
              <a:lnSpc>
                <a:spcPts val="2850"/>
              </a:lnSpc>
              <a:buNone/>
            </a:pPr>
            <a:r>
              <a:rPr lang="en-US" sz="1800" dirty="0">
                <a:solidFill>
                  <a:srgbClr val="E0E4E6"/>
                </a:solidFill>
                <a:latin typeface="Barlow" pitchFamily="34" charset="0"/>
                <a:ea typeface="Barlow" pitchFamily="34" charset="-122"/>
                <a:cs typeface="Barlow" pitchFamily="34" charset="-120"/>
              </a:rPr>
              <a:t>Adequate hydration to prevent dehydration and maintain bowel function.</a:t>
            </a:r>
            <a:endParaRPr lang="en-US" sz="1800" dirty="0"/>
          </a:p>
        </p:txBody>
      </p:sp>
      <p:sp>
        <p:nvSpPr>
          <p:cNvPr id="12" name="Shape 10"/>
          <p:cNvSpPr/>
          <p:nvPr/>
        </p:nvSpPr>
        <p:spPr>
          <a:xfrm>
            <a:off x="4173498" y="4406622"/>
            <a:ext cx="9539645" cy="15240"/>
          </a:xfrm>
          <a:prstGeom prst="roundRect">
            <a:avLst>
              <a:gd name="adj" fmla="val 2257146"/>
            </a:avLst>
          </a:prstGeom>
          <a:solidFill>
            <a:srgbClr val="29DDDA"/>
          </a:solidFill>
          <a:ln/>
        </p:spPr>
      </p:sp>
      <p:sp>
        <p:nvSpPr>
          <p:cNvPr id="13" name="Shape 11"/>
          <p:cNvSpPr/>
          <p:nvPr/>
        </p:nvSpPr>
        <p:spPr>
          <a:xfrm>
            <a:off x="802600" y="4536519"/>
            <a:ext cx="4884420" cy="1281470"/>
          </a:xfrm>
          <a:prstGeom prst="roundRect">
            <a:avLst>
              <a:gd name="adj" fmla="val 26843"/>
            </a:avLst>
          </a:prstGeom>
          <a:solidFill>
            <a:srgbClr val="0A081B"/>
          </a:solidFill>
          <a:ln w="22860">
            <a:solidFill>
              <a:srgbClr val="37A7E7"/>
            </a:solidFill>
            <a:prstDash val="solid"/>
          </a:ln>
        </p:spPr>
      </p:sp>
      <p:sp>
        <p:nvSpPr>
          <p:cNvPr id="14" name="Text 12"/>
          <p:cNvSpPr/>
          <p:nvPr/>
        </p:nvSpPr>
        <p:spPr>
          <a:xfrm>
            <a:off x="1054775" y="4947880"/>
            <a:ext cx="167878" cy="458629"/>
          </a:xfrm>
          <a:prstGeom prst="rect">
            <a:avLst/>
          </a:prstGeom>
          <a:noFill/>
          <a:ln/>
        </p:spPr>
        <p:txBody>
          <a:bodyPr wrap="none" lIns="0" tIns="0" rIns="0" bIns="0" rtlCol="0" anchor="t"/>
          <a:lstStyle/>
          <a:p>
            <a:pPr marL="0" indent="0" algn="ctr">
              <a:lnSpc>
                <a:spcPts val="3600"/>
              </a:lnSpc>
              <a:buNone/>
            </a:pPr>
            <a:r>
              <a:rPr lang="en-US" sz="2250" b="1" dirty="0">
                <a:solidFill>
                  <a:srgbClr val="E0E4E6"/>
                </a:solidFill>
                <a:latin typeface="Spline Sans Bold" pitchFamily="34" charset="0"/>
                <a:ea typeface="Spline Sans Bold" pitchFamily="34" charset="-122"/>
                <a:cs typeface="Spline Sans Bold" pitchFamily="34" charset="-120"/>
              </a:rPr>
              <a:t>3</a:t>
            </a:r>
            <a:endParaRPr lang="en-US" sz="2250" dirty="0"/>
          </a:p>
        </p:txBody>
      </p:sp>
      <p:sp>
        <p:nvSpPr>
          <p:cNvPr id="15" name="Text 13"/>
          <p:cNvSpPr/>
          <p:nvPr/>
        </p:nvSpPr>
        <p:spPr>
          <a:xfrm>
            <a:off x="5916335" y="4765834"/>
            <a:ext cx="2548057" cy="318492"/>
          </a:xfrm>
          <a:prstGeom prst="rect">
            <a:avLst/>
          </a:prstGeom>
          <a:noFill/>
          <a:ln/>
        </p:spPr>
        <p:txBody>
          <a:bodyPr wrap="none" lIns="0" tIns="0" rIns="0" bIns="0" rtlCol="0" anchor="t"/>
          <a:lstStyle/>
          <a:p>
            <a:pPr marL="0" indent="0" algn="l">
              <a:lnSpc>
                <a:spcPts val="2500"/>
              </a:lnSpc>
              <a:buNone/>
            </a:pPr>
            <a:r>
              <a:rPr lang="en-US" sz="2000" b="1" dirty="0">
                <a:solidFill>
                  <a:srgbClr val="FF0000"/>
                </a:solidFill>
                <a:latin typeface="Spline Sans Bold" pitchFamily="34" charset="0"/>
                <a:ea typeface="Spline Sans Bold" pitchFamily="34" charset="-122"/>
                <a:cs typeface="Spline Sans Bold" pitchFamily="34" charset="-120"/>
              </a:rPr>
              <a:t>Regular Exercise</a:t>
            </a:r>
            <a:endParaRPr lang="en-US" sz="2000" dirty="0">
              <a:solidFill>
                <a:srgbClr val="FF0000"/>
              </a:solidFill>
            </a:endParaRPr>
          </a:p>
        </p:txBody>
      </p:sp>
      <p:sp>
        <p:nvSpPr>
          <p:cNvPr id="16" name="Text 14"/>
          <p:cNvSpPr/>
          <p:nvPr/>
        </p:nvSpPr>
        <p:spPr>
          <a:xfrm>
            <a:off x="5916335" y="5221843"/>
            <a:ext cx="7262574" cy="366832"/>
          </a:xfrm>
          <a:prstGeom prst="rect">
            <a:avLst/>
          </a:prstGeom>
          <a:noFill/>
          <a:ln/>
        </p:spPr>
        <p:txBody>
          <a:bodyPr wrap="none" lIns="0" tIns="0" rIns="0" bIns="0" rtlCol="0" anchor="t"/>
          <a:lstStyle/>
          <a:p>
            <a:pPr marL="0" indent="0" algn="l">
              <a:lnSpc>
                <a:spcPts val="2850"/>
              </a:lnSpc>
              <a:buNone/>
            </a:pPr>
            <a:r>
              <a:rPr lang="en-US" sz="1800" dirty="0">
                <a:solidFill>
                  <a:srgbClr val="E0E4E6"/>
                </a:solidFill>
                <a:latin typeface="Barlow" pitchFamily="34" charset="0"/>
                <a:ea typeface="Barlow" pitchFamily="34" charset="-122"/>
                <a:cs typeface="Barlow" pitchFamily="34" charset="-120"/>
              </a:rPr>
              <a:t>Physical activity stimulates bowel motility and helps prevent constipation.</a:t>
            </a:r>
            <a:endParaRPr lang="en-US" sz="1800" dirty="0"/>
          </a:p>
        </p:txBody>
      </p:sp>
      <p:sp>
        <p:nvSpPr>
          <p:cNvPr id="17" name="Shape 15"/>
          <p:cNvSpPr/>
          <p:nvPr/>
        </p:nvSpPr>
        <p:spPr>
          <a:xfrm>
            <a:off x="5801678" y="5802749"/>
            <a:ext cx="7911465" cy="15240"/>
          </a:xfrm>
          <a:prstGeom prst="roundRect">
            <a:avLst>
              <a:gd name="adj" fmla="val 2257146"/>
            </a:avLst>
          </a:prstGeom>
          <a:solidFill>
            <a:srgbClr val="37A7E7"/>
          </a:solidFill>
          <a:ln/>
        </p:spPr>
      </p:sp>
      <p:sp>
        <p:nvSpPr>
          <p:cNvPr id="18" name="Shape 16"/>
          <p:cNvSpPr/>
          <p:nvPr/>
        </p:nvSpPr>
        <p:spPr>
          <a:xfrm>
            <a:off x="802600" y="5932646"/>
            <a:ext cx="6512600" cy="1648301"/>
          </a:xfrm>
          <a:prstGeom prst="roundRect">
            <a:avLst>
              <a:gd name="adj" fmla="val 20869"/>
            </a:avLst>
          </a:prstGeom>
          <a:solidFill>
            <a:srgbClr val="0A081B"/>
          </a:solidFill>
          <a:ln w="22860">
            <a:solidFill>
              <a:srgbClr val="091231"/>
            </a:solidFill>
            <a:prstDash val="solid"/>
          </a:ln>
        </p:spPr>
      </p:sp>
      <p:sp>
        <p:nvSpPr>
          <p:cNvPr id="19" name="Text 17"/>
          <p:cNvSpPr/>
          <p:nvPr/>
        </p:nvSpPr>
        <p:spPr>
          <a:xfrm>
            <a:off x="1054775" y="6527483"/>
            <a:ext cx="161925" cy="458629"/>
          </a:xfrm>
          <a:prstGeom prst="rect">
            <a:avLst/>
          </a:prstGeom>
          <a:noFill/>
          <a:ln/>
        </p:spPr>
        <p:txBody>
          <a:bodyPr wrap="none" lIns="0" tIns="0" rIns="0" bIns="0" rtlCol="0" anchor="t"/>
          <a:lstStyle/>
          <a:p>
            <a:pPr marL="0" indent="0" algn="ctr">
              <a:lnSpc>
                <a:spcPts val="3600"/>
              </a:lnSpc>
              <a:buNone/>
            </a:pPr>
            <a:r>
              <a:rPr lang="en-US" sz="2250" b="1" dirty="0">
                <a:solidFill>
                  <a:srgbClr val="E0E4E6"/>
                </a:solidFill>
                <a:latin typeface="Spline Sans Bold" pitchFamily="34" charset="0"/>
                <a:ea typeface="Spline Sans Bold" pitchFamily="34" charset="-122"/>
                <a:cs typeface="Spline Sans Bold" pitchFamily="34" charset="-120"/>
              </a:rPr>
              <a:t>4</a:t>
            </a:r>
            <a:endParaRPr lang="en-US" sz="2250" dirty="0"/>
          </a:p>
        </p:txBody>
      </p:sp>
      <p:sp>
        <p:nvSpPr>
          <p:cNvPr id="20" name="Text 18"/>
          <p:cNvSpPr/>
          <p:nvPr/>
        </p:nvSpPr>
        <p:spPr>
          <a:xfrm>
            <a:off x="7544514" y="6161961"/>
            <a:ext cx="3088243" cy="318492"/>
          </a:xfrm>
          <a:prstGeom prst="rect">
            <a:avLst/>
          </a:prstGeom>
          <a:noFill/>
          <a:ln/>
        </p:spPr>
        <p:txBody>
          <a:bodyPr wrap="none" lIns="0" tIns="0" rIns="0" bIns="0" rtlCol="0" anchor="t"/>
          <a:lstStyle/>
          <a:p>
            <a:pPr marL="0" indent="0" algn="l">
              <a:lnSpc>
                <a:spcPts val="2500"/>
              </a:lnSpc>
              <a:buNone/>
            </a:pPr>
            <a:r>
              <a:rPr lang="en-US" sz="2000" b="1" dirty="0">
                <a:solidFill>
                  <a:srgbClr val="FF0000"/>
                </a:solidFill>
                <a:latin typeface="Spline Sans Bold" pitchFamily="34" charset="0"/>
                <a:ea typeface="Spline Sans Bold" pitchFamily="34" charset="-122"/>
                <a:cs typeface="Spline Sans Bold" pitchFamily="34" charset="-120"/>
              </a:rPr>
              <a:t>Prompt Medical Attention</a:t>
            </a:r>
            <a:endParaRPr lang="en-US" sz="2000" dirty="0">
              <a:solidFill>
                <a:srgbClr val="FF0000"/>
              </a:solidFill>
            </a:endParaRPr>
          </a:p>
        </p:txBody>
      </p:sp>
      <p:sp>
        <p:nvSpPr>
          <p:cNvPr id="21" name="Text 19"/>
          <p:cNvSpPr/>
          <p:nvPr/>
        </p:nvSpPr>
        <p:spPr>
          <a:xfrm>
            <a:off x="7544514" y="6617970"/>
            <a:ext cx="6053971" cy="733663"/>
          </a:xfrm>
          <a:prstGeom prst="rect">
            <a:avLst/>
          </a:prstGeom>
          <a:noFill/>
          <a:ln/>
        </p:spPr>
        <p:txBody>
          <a:bodyPr wrap="square" lIns="0" tIns="0" rIns="0" bIns="0" rtlCol="0" anchor="t"/>
          <a:lstStyle/>
          <a:p>
            <a:pPr marL="0" indent="0" algn="l">
              <a:lnSpc>
                <a:spcPts val="2850"/>
              </a:lnSpc>
              <a:buNone/>
            </a:pPr>
            <a:r>
              <a:rPr lang="en-US" sz="1800" dirty="0">
                <a:solidFill>
                  <a:srgbClr val="E0E4E6"/>
                </a:solidFill>
                <a:latin typeface="Barlow" pitchFamily="34" charset="0"/>
                <a:ea typeface="Barlow" pitchFamily="34" charset="-122"/>
                <a:cs typeface="Barlow" pitchFamily="34" charset="-120"/>
              </a:rPr>
              <a:t>Early intervention is crucial for effective management of intestinal obstruction.</a:t>
            </a:r>
            <a:endParaRPr lang="en-US" sz="1800" dirty="0"/>
          </a:p>
        </p:txBody>
      </p:sp>
      <p:pic>
        <p:nvPicPr>
          <p:cNvPr id="22" name="Picture 21"/>
          <p:cNvPicPr>
            <a:picLocks noChangeAspect="1"/>
          </p:cNvPicPr>
          <p:nvPr/>
        </p:nvPicPr>
        <p:blipFill>
          <a:blip r:embed="rId3"/>
          <a:stretch>
            <a:fillRect/>
          </a:stretch>
        </p:blipFill>
        <p:spPr>
          <a:xfrm>
            <a:off x="12903890" y="7702679"/>
            <a:ext cx="1666875" cy="4191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774073" y="4114800"/>
            <a:ext cx="5440085" cy="627102"/>
          </a:xfrm>
          <a:prstGeom prst="rect">
            <a:avLst/>
          </a:prstGeom>
          <a:noFill/>
          <a:ln/>
        </p:spPr>
        <p:txBody>
          <a:bodyPr wrap="none" lIns="0" tIns="0" rIns="0" bIns="0" rtlCol="0" anchor="t"/>
          <a:lstStyle/>
          <a:p>
            <a:pPr marL="0" indent="0">
              <a:lnSpc>
                <a:spcPts val="4900"/>
              </a:lnSpc>
              <a:buNone/>
            </a:pPr>
            <a:r>
              <a:rPr lang="en-US" sz="15000" b="1" dirty="0">
                <a:solidFill>
                  <a:srgbClr val="F0FCFF"/>
                </a:solidFill>
                <a:latin typeface="Spline Sans Bold" pitchFamily="34" charset="0"/>
                <a:ea typeface="Spline Sans Bold" pitchFamily="34" charset="-122"/>
                <a:cs typeface="Spline Sans Bold" pitchFamily="34" charset="-120"/>
              </a:rPr>
              <a:t>MCQs</a:t>
            </a:r>
            <a:endParaRPr lang="en-US" sz="15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2179439"/>
            <a:ext cx="7956113" cy="685800"/>
          </a:xfrm>
          <a:prstGeom prst="rect">
            <a:avLst/>
          </a:prstGeom>
          <a:noFill/>
          <a:ln/>
        </p:spPr>
        <p:txBody>
          <a:bodyPr wrap="none" lIns="0" tIns="0" rIns="0" bIns="0" rtlCol="0" anchor="t"/>
          <a:lstStyle/>
          <a:p>
            <a:pPr marL="0" indent="0">
              <a:lnSpc>
                <a:spcPts val="5400"/>
              </a:lnSpc>
              <a:buNone/>
            </a:pPr>
            <a:r>
              <a:rPr lang="en-US" sz="4300" b="1" dirty="0">
                <a:solidFill>
                  <a:srgbClr val="FFFF00"/>
                </a:solidFill>
                <a:latin typeface="Spline Sans Bold" pitchFamily="34" charset="0"/>
                <a:ea typeface="Spline Sans Bold" pitchFamily="34" charset="-122"/>
                <a:cs typeface="Spline Sans Bold" pitchFamily="34" charset="-120"/>
              </a:rPr>
              <a:t>What is Intestinal Obstruction?</a:t>
            </a:r>
            <a:endParaRPr lang="en-US" sz="4300" dirty="0">
              <a:solidFill>
                <a:srgbClr val="FFFF00"/>
              </a:solidFill>
            </a:endParaRPr>
          </a:p>
        </p:txBody>
      </p:sp>
      <p:sp>
        <p:nvSpPr>
          <p:cNvPr id="3" name="Text 1"/>
          <p:cNvSpPr/>
          <p:nvPr/>
        </p:nvSpPr>
        <p:spPr>
          <a:xfrm>
            <a:off x="864037" y="3457694"/>
            <a:ext cx="6150054" cy="1975247"/>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Intestinal obstruction is a condition where the flow of digestive contents through the small or large intestines is completely or partially blocked. This can be caused by a variety of factors, including adhesions, tumors, hernias, and fecal impaction.</a:t>
            </a:r>
            <a:endParaRPr lang="en-US" sz="1900" dirty="0"/>
          </a:p>
        </p:txBody>
      </p:sp>
      <p:sp>
        <p:nvSpPr>
          <p:cNvPr id="4" name="Text 2"/>
          <p:cNvSpPr/>
          <p:nvPr/>
        </p:nvSpPr>
        <p:spPr>
          <a:xfrm>
            <a:off x="7623929" y="3457694"/>
            <a:ext cx="6150054" cy="2370296"/>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When the intestinal tract is blocked, it prevents food and waste from moving through the digestive system, potentially leading to serious health complications. Understanding the nature and causes of intestinal obstruction is essential for prompt diagnosis and effective treatment.</a:t>
            </a:r>
            <a:endParaRPr lang="en-US" sz="1900" dirty="0"/>
          </a:p>
        </p:txBody>
      </p:sp>
      <p:sp>
        <p:nvSpPr>
          <p:cNvPr id="5" name="Rectangle 4"/>
          <p:cNvSpPr/>
          <p:nvPr/>
        </p:nvSpPr>
        <p:spPr>
          <a:xfrm>
            <a:off x="12809887" y="7812156"/>
            <a:ext cx="1669774" cy="417444"/>
          </a:xfrm>
          <a:prstGeom prst="rect">
            <a:avLst/>
          </a:prstGeom>
          <a:solidFill>
            <a:srgbClr val="070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3" name="Text 0"/>
          <p:cNvSpPr/>
          <p:nvPr/>
        </p:nvSpPr>
        <p:spPr>
          <a:xfrm>
            <a:off x="842248" y="664131"/>
            <a:ext cx="9463802" cy="1337072"/>
          </a:xfrm>
          <a:prstGeom prst="rect">
            <a:avLst/>
          </a:prstGeom>
          <a:noFill/>
          <a:ln/>
        </p:spPr>
        <p:txBody>
          <a:bodyPr wrap="square" lIns="0" tIns="0" rIns="0" bIns="0" rtlCol="0" anchor="t"/>
          <a:lstStyle/>
          <a:p>
            <a:pPr marL="0" indent="0">
              <a:lnSpc>
                <a:spcPts val="5250"/>
              </a:lnSpc>
              <a:buNone/>
            </a:pPr>
            <a:r>
              <a:rPr lang="en-US" sz="4200" b="1" dirty="0">
                <a:solidFill>
                  <a:srgbClr val="FFFF00"/>
                </a:solidFill>
                <a:latin typeface="Spline Sans Bold" pitchFamily="34" charset="0"/>
                <a:ea typeface="Spline Sans Bold" pitchFamily="34" charset="-122"/>
                <a:cs typeface="Spline Sans Bold" pitchFamily="34" charset="-120"/>
              </a:rPr>
              <a:t>Causes of Intestinal Obstruction</a:t>
            </a:r>
            <a:endParaRPr lang="en-US" sz="4200" dirty="0">
              <a:solidFill>
                <a:srgbClr val="FFFF00"/>
              </a:solidFill>
            </a:endParaRPr>
          </a:p>
        </p:txBody>
      </p:sp>
      <p:sp>
        <p:nvSpPr>
          <p:cNvPr id="4" name="Shape 1"/>
          <p:cNvSpPr/>
          <p:nvPr/>
        </p:nvSpPr>
        <p:spPr>
          <a:xfrm>
            <a:off x="842248" y="2632710"/>
            <a:ext cx="541377" cy="541377"/>
          </a:xfrm>
          <a:prstGeom prst="roundRect">
            <a:avLst>
              <a:gd name="adj" fmla="val 66677"/>
            </a:avLst>
          </a:prstGeom>
          <a:solidFill>
            <a:srgbClr val="0A081B"/>
          </a:solidFill>
          <a:ln w="22860">
            <a:solidFill>
              <a:srgbClr val="16FFBB"/>
            </a:solidFill>
            <a:prstDash val="solid"/>
          </a:ln>
        </p:spPr>
      </p:sp>
      <p:sp>
        <p:nvSpPr>
          <p:cNvPr id="5" name="Text 2"/>
          <p:cNvSpPr/>
          <p:nvPr/>
        </p:nvSpPr>
        <p:spPr>
          <a:xfrm>
            <a:off x="1043464" y="2742962"/>
            <a:ext cx="138827" cy="320873"/>
          </a:xfrm>
          <a:prstGeom prst="rect">
            <a:avLst/>
          </a:prstGeom>
          <a:noFill/>
          <a:ln/>
        </p:spPr>
        <p:txBody>
          <a:bodyPr wrap="none" lIns="0" tIns="0" rIns="0" bIns="0" rtlCol="0" anchor="t"/>
          <a:lstStyle/>
          <a:p>
            <a:pPr marL="0" indent="0" algn="ctr">
              <a:lnSpc>
                <a:spcPts val="2500"/>
              </a:lnSpc>
              <a:buNone/>
            </a:pPr>
            <a:r>
              <a:rPr lang="en-US" sz="2500" b="1" dirty="0">
                <a:solidFill>
                  <a:srgbClr val="E0E4E6"/>
                </a:solidFill>
                <a:latin typeface="Spline Sans Bold" pitchFamily="34" charset="0"/>
                <a:ea typeface="Spline Sans Bold" pitchFamily="34" charset="-122"/>
                <a:cs typeface="Spline Sans Bold" pitchFamily="34" charset="-120"/>
              </a:rPr>
              <a:t>1</a:t>
            </a:r>
            <a:endParaRPr lang="en-US" sz="2500" dirty="0"/>
          </a:p>
        </p:txBody>
      </p:sp>
      <p:sp>
        <p:nvSpPr>
          <p:cNvPr id="6" name="Text 3"/>
          <p:cNvSpPr/>
          <p:nvPr/>
        </p:nvSpPr>
        <p:spPr>
          <a:xfrm>
            <a:off x="1624251" y="2632710"/>
            <a:ext cx="2673787" cy="334208"/>
          </a:xfrm>
          <a:prstGeom prst="rect">
            <a:avLst/>
          </a:prstGeom>
          <a:noFill/>
          <a:ln/>
        </p:spPr>
        <p:txBody>
          <a:bodyPr wrap="none" lIns="0" tIns="0" rIns="0" bIns="0" rtlCol="0" anchor="t"/>
          <a:lstStyle/>
          <a:p>
            <a:pPr marL="0" indent="0">
              <a:lnSpc>
                <a:spcPts val="2600"/>
              </a:lnSpc>
              <a:buNone/>
            </a:pPr>
            <a:r>
              <a:rPr lang="en-US" sz="2100" b="1" dirty="0">
                <a:solidFill>
                  <a:srgbClr val="FF0000"/>
                </a:solidFill>
                <a:latin typeface="Spline Sans Bold" pitchFamily="34" charset="0"/>
                <a:ea typeface="Spline Sans Bold" pitchFamily="34" charset="-122"/>
                <a:cs typeface="Spline Sans Bold" pitchFamily="34" charset="-120"/>
              </a:rPr>
              <a:t>Adhesions</a:t>
            </a:r>
            <a:endParaRPr lang="en-US" sz="2100" dirty="0">
              <a:solidFill>
                <a:srgbClr val="FF0000"/>
              </a:solidFill>
            </a:endParaRPr>
          </a:p>
        </p:txBody>
      </p:sp>
      <p:sp>
        <p:nvSpPr>
          <p:cNvPr id="7" name="Text 4"/>
          <p:cNvSpPr/>
          <p:nvPr/>
        </p:nvSpPr>
        <p:spPr>
          <a:xfrm>
            <a:off x="1624251" y="3111222"/>
            <a:ext cx="2827496" cy="1539716"/>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Scar tissue from previous surgeries can bind intestinal loops together, restricting passage.</a:t>
            </a:r>
            <a:endParaRPr lang="en-US" sz="1850" dirty="0"/>
          </a:p>
        </p:txBody>
      </p:sp>
      <p:sp>
        <p:nvSpPr>
          <p:cNvPr id="8" name="Shape 5"/>
          <p:cNvSpPr/>
          <p:nvPr/>
        </p:nvSpPr>
        <p:spPr>
          <a:xfrm>
            <a:off x="4692372" y="2632710"/>
            <a:ext cx="541377" cy="541377"/>
          </a:xfrm>
          <a:prstGeom prst="roundRect">
            <a:avLst>
              <a:gd name="adj" fmla="val 66677"/>
            </a:avLst>
          </a:prstGeom>
          <a:solidFill>
            <a:srgbClr val="0A081B"/>
          </a:solidFill>
          <a:ln w="22860">
            <a:solidFill>
              <a:srgbClr val="29DDDA"/>
            </a:solidFill>
            <a:prstDash val="solid"/>
          </a:ln>
        </p:spPr>
      </p:sp>
      <p:sp>
        <p:nvSpPr>
          <p:cNvPr id="9" name="Text 6"/>
          <p:cNvSpPr/>
          <p:nvPr/>
        </p:nvSpPr>
        <p:spPr>
          <a:xfrm>
            <a:off x="4873823" y="2742962"/>
            <a:ext cx="178356" cy="320873"/>
          </a:xfrm>
          <a:prstGeom prst="rect">
            <a:avLst/>
          </a:prstGeom>
          <a:noFill/>
          <a:ln/>
        </p:spPr>
        <p:txBody>
          <a:bodyPr wrap="none" lIns="0" tIns="0" rIns="0" bIns="0" rtlCol="0" anchor="t"/>
          <a:lstStyle/>
          <a:p>
            <a:pPr marL="0" indent="0" algn="ctr">
              <a:lnSpc>
                <a:spcPts val="2500"/>
              </a:lnSpc>
              <a:buNone/>
            </a:pPr>
            <a:r>
              <a:rPr lang="en-US" sz="2500" b="1" dirty="0">
                <a:solidFill>
                  <a:srgbClr val="E0E4E6"/>
                </a:solidFill>
                <a:latin typeface="Spline Sans Bold" pitchFamily="34" charset="0"/>
                <a:ea typeface="Spline Sans Bold" pitchFamily="34" charset="-122"/>
                <a:cs typeface="Spline Sans Bold" pitchFamily="34" charset="-120"/>
              </a:rPr>
              <a:t>2</a:t>
            </a:r>
            <a:endParaRPr lang="en-US" sz="2500" dirty="0"/>
          </a:p>
        </p:txBody>
      </p:sp>
      <p:sp>
        <p:nvSpPr>
          <p:cNvPr id="10" name="Text 7"/>
          <p:cNvSpPr/>
          <p:nvPr/>
        </p:nvSpPr>
        <p:spPr>
          <a:xfrm>
            <a:off x="5474375" y="2632710"/>
            <a:ext cx="2673787" cy="334208"/>
          </a:xfrm>
          <a:prstGeom prst="rect">
            <a:avLst/>
          </a:prstGeom>
          <a:noFill/>
          <a:ln/>
        </p:spPr>
        <p:txBody>
          <a:bodyPr wrap="none" lIns="0" tIns="0" rIns="0" bIns="0" rtlCol="0" anchor="t"/>
          <a:lstStyle/>
          <a:p>
            <a:pPr marL="0" indent="0">
              <a:lnSpc>
                <a:spcPts val="2600"/>
              </a:lnSpc>
              <a:buNone/>
            </a:pPr>
            <a:r>
              <a:rPr lang="en-US" sz="2100" b="1" dirty="0">
                <a:solidFill>
                  <a:srgbClr val="FF0000"/>
                </a:solidFill>
                <a:latin typeface="Spline Sans Bold" pitchFamily="34" charset="0"/>
                <a:ea typeface="Spline Sans Bold" pitchFamily="34" charset="-122"/>
                <a:cs typeface="Spline Sans Bold" pitchFamily="34" charset="-120"/>
              </a:rPr>
              <a:t>Tumors</a:t>
            </a:r>
            <a:endParaRPr lang="en-US" sz="2100" dirty="0">
              <a:solidFill>
                <a:srgbClr val="FF0000"/>
              </a:solidFill>
            </a:endParaRPr>
          </a:p>
        </p:txBody>
      </p:sp>
      <p:sp>
        <p:nvSpPr>
          <p:cNvPr id="11" name="Text 8"/>
          <p:cNvSpPr/>
          <p:nvPr/>
        </p:nvSpPr>
        <p:spPr>
          <a:xfrm>
            <a:off x="5474375" y="3111222"/>
            <a:ext cx="2827496" cy="1539716"/>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Benign or cancerous growths can obstruct the intestinal lumen, affecting the flow.</a:t>
            </a:r>
            <a:endParaRPr lang="en-US" sz="1850" dirty="0"/>
          </a:p>
        </p:txBody>
      </p:sp>
      <p:sp>
        <p:nvSpPr>
          <p:cNvPr id="12" name="Shape 9"/>
          <p:cNvSpPr/>
          <p:nvPr/>
        </p:nvSpPr>
        <p:spPr>
          <a:xfrm>
            <a:off x="842248" y="5162193"/>
            <a:ext cx="541377" cy="541377"/>
          </a:xfrm>
          <a:prstGeom prst="roundRect">
            <a:avLst>
              <a:gd name="adj" fmla="val 66677"/>
            </a:avLst>
          </a:prstGeom>
          <a:solidFill>
            <a:srgbClr val="0A081B"/>
          </a:solidFill>
          <a:ln w="22860">
            <a:solidFill>
              <a:srgbClr val="37A7E7"/>
            </a:solidFill>
            <a:prstDash val="solid"/>
          </a:ln>
        </p:spPr>
      </p:sp>
      <p:sp>
        <p:nvSpPr>
          <p:cNvPr id="13" name="Text 10"/>
          <p:cNvSpPr/>
          <p:nvPr/>
        </p:nvSpPr>
        <p:spPr>
          <a:xfrm>
            <a:off x="1018937" y="5272445"/>
            <a:ext cx="187881" cy="320873"/>
          </a:xfrm>
          <a:prstGeom prst="rect">
            <a:avLst/>
          </a:prstGeom>
          <a:noFill/>
          <a:ln/>
        </p:spPr>
        <p:txBody>
          <a:bodyPr wrap="none" lIns="0" tIns="0" rIns="0" bIns="0" rtlCol="0" anchor="t"/>
          <a:lstStyle/>
          <a:p>
            <a:pPr marL="0" indent="0" algn="ctr">
              <a:lnSpc>
                <a:spcPts val="2500"/>
              </a:lnSpc>
              <a:buNone/>
            </a:pPr>
            <a:r>
              <a:rPr lang="en-US" sz="2500" b="1" dirty="0">
                <a:solidFill>
                  <a:srgbClr val="E0E4E6"/>
                </a:solidFill>
                <a:latin typeface="Spline Sans Bold" pitchFamily="34" charset="0"/>
                <a:ea typeface="Spline Sans Bold" pitchFamily="34" charset="-122"/>
                <a:cs typeface="Spline Sans Bold" pitchFamily="34" charset="-120"/>
              </a:rPr>
              <a:t>3</a:t>
            </a:r>
            <a:endParaRPr lang="en-US" sz="2500" dirty="0"/>
          </a:p>
        </p:txBody>
      </p:sp>
      <p:sp>
        <p:nvSpPr>
          <p:cNvPr id="14" name="Text 11"/>
          <p:cNvSpPr/>
          <p:nvPr/>
        </p:nvSpPr>
        <p:spPr>
          <a:xfrm>
            <a:off x="1624251" y="5162193"/>
            <a:ext cx="2673787" cy="334208"/>
          </a:xfrm>
          <a:prstGeom prst="rect">
            <a:avLst/>
          </a:prstGeom>
          <a:noFill/>
          <a:ln/>
        </p:spPr>
        <p:txBody>
          <a:bodyPr wrap="none" lIns="0" tIns="0" rIns="0" bIns="0" rtlCol="0" anchor="t"/>
          <a:lstStyle/>
          <a:p>
            <a:pPr marL="0" indent="0">
              <a:lnSpc>
                <a:spcPts val="2600"/>
              </a:lnSpc>
              <a:buNone/>
            </a:pPr>
            <a:r>
              <a:rPr lang="en-US" sz="2100" b="1" dirty="0">
                <a:solidFill>
                  <a:srgbClr val="FF0000"/>
                </a:solidFill>
                <a:latin typeface="Spline Sans Bold" pitchFamily="34" charset="0"/>
                <a:ea typeface="Spline Sans Bold" pitchFamily="34" charset="-122"/>
                <a:cs typeface="Spline Sans Bold" pitchFamily="34" charset="-120"/>
              </a:rPr>
              <a:t>Hernias</a:t>
            </a:r>
            <a:endParaRPr lang="en-US" sz="2100" dirty="0">
              <a:solidFill>
                <a:srgbClr val="FF0000"/>
              </a:solidFill>
            </a:endParaRPr>
          </a:p>
        </p:txBody>
      </p:sp>
      <p:sp>
        <p:nvSpPr>
          <p:cNvPr id="15" name="Text 12"/>
          <p:cNvSpPr/>
          <p:nvPr/>
        </p:nvSpPr>
        <p:spPr>
          <a:xfrm>
            <a:off x="1624251" y="5640705"/>
            <a:ext cx="2827496" cy="1924645"/>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A portion of the intestine protrudes through a weak spot in the abdominal wall, potentially causing blockage.</a:t>
            </a:r>
            <a:endParaRPr lang="en-US" sz="1850" dirty="0"/>
          </a:p>
        </p:txBody>
      </p:sp>
      <p:sp>
        <p:nvSpPr>
          <p:cNvPr id="16" name="Shape 13"/>
          <p:cNvSpPr/>
          <p:nvPr/>
        </p:nvSpPr>
        <p:spPr>
          <a:xfrm>
            <a:off x="4692372" y="5162193"/>
            <a:ext cx="541377" cy="541377"/>
          </a:xfrm>
          <a:prstGeom prst="roundRect">
            <a:avLst>
              <a:gd name="adj" fmla="val 66677"/>
            </a:avLst>
          </a:prstGeom>
          <a:solidFill>
            <a:srgbClr val="0A081B"/>
          </a:solidFill>
          <a:ln w="22860">
            <a:solidFill>
              <a:srgbClr val="091231"/>
            </a:solidFill>
            <a:prstDash val="solid"/>
          </a:ln>
        </p:spPr>
      </p:sp>
      <p:sp>
        <p:nvSpPr>
          <p:cNvPr id="17" name="Text 14"/>
          <p:cNvSpPr/>
          <p:nvPr/>
        </p:nvSpPr>
        <p:spPr>
          <a:xfrm>
            <a:off x="4872395" y="5272445"/>
            <a:ext cx="181332" cy="320873"/>
          </a:xfrm>
          <a:prstGeom prst="rect">
            <a:avLst/>
          </a:prstGeom>
          <a:noFill/>
          <a:ln/>
        </p:spPr>
        <p:txBody>
          <a:bodyPr wrap="none" lIns="0" tIns="0" rIns="0" bIns="0" rtlCol="0" anchor="t"/>
          <a:lstStyle/>
          <a:p>
            <a:pPr marL="0" indent="0" algn="ctr">
              <a:lnSpc>
                <a:spcPts val="2500"/>
              </a:lnSpc>
              <a:buNone/>
            </a:pPr>
            <a:r>
              <a:rPr lang="en-US" sz="2500" b="1" dirty="0">
                <a:solidFill>
                  <a:srgbClr val="E0E4E6"/>
                </a:solidFill>
                <a:latin typeface="Spline Sans Bold" pitchFamily="34" charset="0"/>
                <a:ea typeface="Spline Sans Bold" pitchFamily="34" charset="-122"/>
                <a:cs typeface="Spline Sans Bold" pitchFamily="34" charset="-120"/>
              </a:rPr>
              <a:t>4</a:t>
            </a:r>
            <a:endParaRPr lang="en-US" sz="2500" dirty="0"/>
          </a:p>
        </p:txBody>
      </p:sp>
      <p:sp>
        <p:nvSpPr>
          <p:cNvPr id="18" name="Text 15"/>
          <p:cNvSpPr/>
          <p:nvPr/>
        </p:nvSpPr>
        <p:spPr>
          <a:xfrm>
            <a:off x="5474375" y="5162193"/>
            <a:ext cx="2673787" cy="334208"/>
          </a:xfrm>
          <a:prstGeom prst="rect">
            <a:avLst/>
          </a:prstGeom>
          <a:noFill/>
          <a:ln/>
        </p:spPr>
        <p:txBody>
          <a:bodyPr wrap="none" lIns="0" tIns="0" rIns="0" bIns="0" rtlCol="0" anchor="t"/>
          <a:lstStyle/>
          <a:p>
            <a:pPr marL="0" indent="0">
              <a:lnSpc>
                <a:spcPts val="2600"/>
              </a:lnSpc>
              <a:buNone/>
            </a:pPr>
            <a:r>
              <a:rPr lang="en-US" sz="2100" b="1" dirty="0">
                <a:solidFill>
                  <a:srgbClr val="FF0000"/>
                </a:solidFill>
                <a:latin typeface="Spline Sans Bold" pitchFamily="34" charset="0"/>
                <a:ea typeface="Spline Sans Bold" pitchFamily="34" charset="-122"/>
                <a:cs typeface="Spline Sans Bold" pitchFamily="34" charset="-120"/>
              </a:rPr>
              <a:t>Fecal Impaction</a:t>
            </a:r>
            <a:endParaRPr lang="en-US" sz="2100" dirty="0">
              <a:solidFill>
                <a:srgbClr val="FF0000"/>
              </a:solidFill>
            </a:endParaRPr>
          </a:p>
        </p:txBody>
      </p:sp>
      <p:sp>
        <p:nvSpPr>
          <p:cNvPr id="19" name="Text 16"/>
          <p:cNvSpPr/>
          <p:nvPr/>
        </p:nvSpPr>
        <p:spPr>
          <a:xfrm>
            <a:off x="5474375" y="5640705"/>
            <a:ext cx="2827496" cy="1539716"/>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Hardened stool buildup can create a blockage, particularly in the rectum and colon.</a:t>
            </a:r>
            <a:endParaRPr lang="en-US" sz="1850" dirty="0"/>
          </a:p>
        </p:txBody>
      </p:sp>
      <p:sp>
        <p:nvSpPr>
          <p:cNvPr id="21" name="Text 3"/>
          <p:cNvSpPr/>
          <p:nvPr/>
        </p:nvSpPr>
        <p:spPr>
          <a:xfrm>
            <a:off x="10977801" y="2632710"/>
            <a:ext cx="2673787" cy="334208"/>
          </a:xfrm>
          <a:prstGeom prst="rect">
            <a:avLst/>
          </a:prstGeom>
          <a:noFill/>
          <a:ln/>
        </p:spPr>
        <p:txBody>
          <a:bodyPr wrap="none" lIns="0" tIns="0" rIns="0" bIns="0" rtlCol="0" anchor="t"/>
          <a:lstStyle/>
          <a:p>
            <a:pPr>
              <a:lnSpc>
                <a:spcPts val="2600"/>
              </a:lnSpc>
            </a:pPr>
            <a:r>
              <a:rPr lang="en-US" sz="2100" b="1" dirty="0">
                <a:solidFill>
                  <a:srgbClr val="FF0000"/>
                </a:solidFill>
                <a:latin typeface="Spline Sans Bold" pitchFamily="34" charset="0"/>
                <a:ea typeface="Spline Sans Bold" pitchFamily="34" charset="-122"/>
                <a:cs typeface="Spline Sans Bold" pitchFamily="34" charset="-120"/>
              </a:rPr>
              <a:t>intussusception</a:t>
            </a:r>
            <a:endParaRPr lang="en-US" sz="2100" dirty="0">
              <a:solidFill>
                <a:srgbClr val="FF0000"/>
              </a:solidFill>
            </a:endParaRPr>
          </a:p>
        </p:txBody>
      </p:sp>
      <p:sp>
        <p:nvSpPr>
          <p:cNvPr id="22" name="Text 4"/>
          <p:cNvSpPr/>
          <p:nvPr/>
        </p:nvSpPr>
        <p:spPr>
          <a:xfrm>
            <a:off x="10824092" y="3111222"/>
            <a:ext cx="2827496" cy="1539716"/>
          </a:xfrm>
          <a:prstGeom prst="rect">
            <a:avLst/>
          </a:prstGeom>
          <a:noFill/>
          <a:ln/>
        </p:spPr>
        <p:txBody>
          <a:bodyPr wrap="square" lIns="0" tIns="0" rIns="0" bIns="0" rtlCol="0" anchor="t"/>
          <a:lstStyle/>
          <a:p>
            <a:pPr>
              <a:lnSpc>
                <a:spcPts val="3000"/>
              </a:lnSpc>
            </a:pPr>
            <a:r>
              <a:rPr lang="en-US" dirty="0">
                <a:solidFill>
                  <a:schemeClr val="bg1"/>
                </a:solidFill>
              </a:rPr>
              <a:t>Intussusception is a rare, serious disorder in which one part of the intestine slides inside an adjacent part</a:t>
            </a:r>
            <a:endParaRPr lang="en-US" sz="1850" dirty="0">
              <a:solidFill>
                <a:schemeClr val="bg1"/>
              </a:solidFill>
            </a:endParaRPr>
          </a:p>
        </p:txBody>
      </p:sp>
      <p:sp>
        <p:nvSpPr>
          <p:cNvPr id="25" name="Shape 5"/>
          <p:cNvSpPr/>
          <p:nvPr/>
        </p:nvSpPr>
        <p:spPr>
          <a:xfrm>
            <a:off x="9562025" y="2629495"/>
            <a:ext cx="541377" cy="541377"/>
          </a:xfrm>
          <a:prstGeom prst="roundRect">
            <a:avLst>
              <a:gd name="adj" fmla="val 66677"/>
            </a:avLst>
          </a:prstGeom>
          <a:solidFill>
            <a:srgbClr val="0A081B"/>
          </a:solidFill>
          <a:ln w="22860">
            <a:solidFill>
              <a:srgbClr val="29DDDA"/>
            </a:solidFill>
            <a:prstDash val="solid"/>
          </a:ln>
        </p:spPr>
        <p:txBody>
          <a:bodyPr/>
          <a:lstStyle/>
          <a:p>
            <a:r>
              <a:rPr lang="en-US" sz="2400" b="1" dirty="0">
                <a:solidFill>
                  <a:schemeClr val="bg1"/>
                </a:solidFill>
              </a:rPr>
              <a:t>5</a:t>
            </a:r>
          </a:p>
        </p:txBody>
      </p:sp>
      <p:sp>
        <p:nvSpPr>
          <p:cNvPr id="26" name="Shape 5"/>
          <p:cNvSpPr/>
          <p:nvPr/>
        </p:nvSpPr>
        <p:spPr>
          <a:xfrm>
            <a:off x="9575243" y="5115163"/>
            <a:ext cx="541377" cy="541377"/>
          </a:xfrm>
          <a:prstGeom prst="roundRect">
            <a:avLst>
              <a:gd name="adj" fmla="val 66677"/>
            </a:avLst>
          </a:prstGeom>
          <a:solidFill>
            <a:srgbClr val="0A081B"/>
          </a:solidFill>
          <a:ln w="22860">
            <a:solidFill>
              <a:srgbClr val="29DDDA"/>
            </a:solidFill>
            <a:prstDash val="solid"/>
          </a:ln>
        </p:spPr>
        <p:txBody>
          <a:bodyPr/>
          <a:lstStyle/>
          <a:p>
            <a:r>
              <a:rPr lang="en-US" sz="2400" b="1" dirty="0">
                <a:solidFill>
                  <a:schemeClr val="bg1"/>
                </a:solidFill>
              </a:rPr>
              <a:t>6</a:t>
            </a:r>
          </a:p>
        </p:txBody>
      </p:sp>
      <p:sp>
        <p:nvSpPr>
          <p:cNvPr id="31" name="Text 3"/>
          <p:cNvSpPr/>
          <p:nvPr/>
        </p:nvSpPr>
        <p:spPr>
          <a:xfrm>
            <a:off x="10824092" y="5218747"/>
            <a:ext cx="2673787" cy="334208"/>
          </a:xfrm>
          <a:prstGeom prst="rect">
            <a:avLst/>
          </a:prstGeom>
          <a:noFill/>
          <a:ln/>
        </p:spPr>
        <p:txBody>
          <a:bodyPr wrap="none" lIns="0" tIns="0" rIns="0" bIns="0" rtlCol="0" anchor="t"/>
          <a:lstStyle/>
          <a:p>
            <a:pPr>
              <a:lnSpc>
                <a:spcPts val="2600"/>
              </a:lnSpc>
            </a:pPr>
            <a:r>
              <a:rPr lang="en-US" sz="2400" b="1" dirty="0">
                <a:solidFill>
                  <a:srgbClr val="FF0000"/>
                </a:solidFill>
              </a:rPr>
              <a:t>Volvulus</a:t>
            </a:r>
            <a:endParaRPr lang="en-US" sz="2100" b="1" dirty="0">
              <a:solidFill>
                <a:srgbClr val="FF0000"/>
              </a:solidFill>
            </a:endParaRPr>
          </a:p>
        </p:txBody>
      </p:sp>
      <p:sp>
        <p:nvSpPr>
          <p:cNvPr id="32" name="Text 4"/>
          <p:cNvSpPr/>
          <p:nvPr/>
        </p:nvSpPr>
        <p:spPr>
          <a:xfrm>
            <a:off x="10712174" y="5593318"/>
            <a:ext cx="3099075" cy="1539716"/>
          </a:xfrm>
          <a:prstGeom prst="rect">
            <a:avLst/>
          </a:prstGeom>
          <a:noFill/>
          <a:ln/>
        </p:spPr>
        <p:txBody>
          <a:bodyPr wrap="square" lIns="0" tIns="0" rIns="0" bIns="0" rtlCol="0" anchor="t"/>
          <a:lstStyle/>
          <a:p>
            <a:pPr>
              <a:lnSpc>
                <a:spcPts val="3000"/>
              </a:lnSpc>
            </a:pPr>
            <a:r>
              <a:rPr lang="en-US" dirty="0">
                <a:solidFill>
                  <a:schemeClr val="bg1"/>
                </a:solidFill>
              </a:rPr>
              <a:t> occurs when a loop of intestine twists around itself and the mesentery that supplies it, causing a bowel obstruction</a:t>
            </a:r>
            <a:endParaRPr lang="en-US" sz="1850" dirty="0">
              <a:solidFill>
                <a:schemeClr val="bg1"/>
              </a:solidFill>
            </a:endParaRPr>
          </a:p>
        </p:txBody>
      </p:sp>
      <p:sp>
        <p:nvSpPr>
          <p:cNvPr id="33" name="Rectangle 32"/>
          <p:cNvSpPr/>
          <p:nvPr/>
        </p:nvSpPr>
        <p:spPr>
          <a:xfrm>
            <a:off x="12809887" y="7812156"/>
            <a:ext cx="1669774" cy="417444"/>
          </a:xfrm>
          <a:prstGeom prst="rect">
            <a:avLst/>
          </a:prstGeom>
          <a:solidFill>
            <a:srgbClr val="070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wel obstruction: Symptoms, causes, treatment, and d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225981"/>
            <a:ext cx="14249400" cy="786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8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3" name="Text 0"/>
          <p:cNvSpPr/>
          <p:nvPr/>
        </p:nvSpPr>
        <p:spPr>
          <a:xfrm>
            <a:off x="5734878" y="889635"/>
            <a:ext cx="8744783" cy="1371600"/>
          </a:xfrm>
          <a:prstGeom prst="rect">
            <a:avLst/>
          </a:prstGeom>
          <a:noFill/>
          <a:ln/>
        </p:spPr>
        <p:txBody>
          <a:bodyPr wrap="square" lIns="0" tIns="0" rIns="0" bIns="0" rtlCol="0" anchor="t"/>
          <a:lstStyle/>
          <a:p>
            <a:pPr marL="0" indent="0">
              <a:lnSpc>
                <a:spcPts val="5400"/>
              </a:lnSpc>
              <a:buNone/>
            </a:pPr>
            <a:r>
              <a:rPr lang="en-US" sz="4000" b="1" dirty="0">
                <a:solidFill>
                  <a:srgbClr val="FFFF00"/>
                </a:solidFill>
                <a:latin typeface="Spline Sans Bold" pitchFamily="34" charset="0"/>
                <a:ea typeface="Spline Sans Bold" pitchFamily="34" charset="-122"/>
                <a:cs typeface="Spline Sans Bold" pitchFamily="34" charset="-120"/>
              </a:rPr>
              <a:t>Symptoms of Intestinal Obstruction</a:t>
            </a:r>
            <a:endParaRPr lang="en-US" sz="4000" dirty="0">
              <a:solidFill>
                <a:srgbClr val="FFFF00"/>
              </a:solidFill>
            </a:endParaRPr>
          </a:p>
        </p:txBody>
      </p:sp>
      <p:sp>
        <p:nvSpPr>
          <p:cNvPr id="4" name="Shape 1"/>
          <p:cNvSpPr/>
          <p:nvPr/>
        </p:nvSpPr>
        <p:spPr>
          <a:xfrm>
            <a:off x="6350437" y="2631519"/>
            <a:ext cx="3584615" cy="2230755"/>
          </a:xfrm>
          <a:prstGeom prst="roundRect">
            <a:avLst>
              <a:gd name="adj" fmla="val 16601"/>
            </a:avLst>
          </a:prstGeom>
          <a:solidFill>
            <a:srgbClr val="0A081B"/>
          </a:solidFill>
          <a:ln w="30480">
            <a:solidFill>
              <a:srgbClr val="16FFBB"/>
            </a:solidFill>
            <a:prstDash val="solid"/>
          </a:ln>
        </p:spPr>
      </p:sp>
      <p:sp>
        <p:nvSpPr>
          <p:cNvPr id="5" name="Text 2"/>
          <p:cNvSpPr/>
          <p:nvPr/>
        </p:nvSpPr>
        <p:spPr>
          <a:xfrm>
            <a:off x="6627733" y="2908816"/>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E0E4E6"/>
                </a:solidFill>
                <a:latin typeface="Spline Sans Bold" pitchFamily="34" charset="0"/>
                <a:ea typeface="Spline Sans Bold" pitchFamily="34" charset="-122"/>
                <a:cs typeface="Spline Sans Bold" pitchFamily="34" charset="-120"/>
              </a:rPr>
              <a:t>Abdominal Pain</a:t>
            </a:r>
            <a:endParaRPr lang="en-US" sz="2150" dirty="0"/>
          </a:p>
        </p:txBody>
      </p:sp>
      <p:sp>
        <p:nvSpPr>
          <p:cNvPr id="6" name="Text 3"/>
          <p:cNvSpPr/>
          <p:nvPr/>
        </p:nvSpPr>
        <p:spPr>
          <a:xfrm>
            <a:off x="6627733" y="3399830"/>
            <a:ext cx="3030022" cy="1185148"/>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Often severe and cramping, may be localized or generalized.</a:t>
            </a:r>
            <a:endParaRPr lang="en-US" sz="1900" dirty="0"/>
          </a:p>
        </p:txBody>
      </p:sp>
      <p:sp>
        <p:nvSpPr>
          <p:cNvPr id="7" name="Shape 4"/>
          <p:cNvSpPr/>
          <p:nvPr/>
        </p:nvSpPr>
        <p:spPr>
          <a:xfrm>
            <a:off x="10181868" y="2631519"/>
            <a:ext cx="3584615" cy="2230755"/>
          </a:xfrm>
          <a:prstGeom prst="roundRect">
            <a:avLst>
              <a:gd name="adj" fmla="val 16601"/>
            </a:avLst>
          </a:prstGeom>
          <a:solidFill>
            <a:srgbClr val="0A081B"/>
          </a:solidFill>
          <a:ln w="30480">
            <a:solidFill>
              <a:srgbClr val="29DDDA"/>
            </a:solidFill>
            <a:prstDash val="solid"/>
          </a:ln>
        </p:spPr>
      </p:sp>
      <p:sp>
        <p:nvSpPr>
          <p:cNvPr id="8" name="Text 5"/>
          <p:cNvSpPr/>
          <p:nvPr/>
        </p:nvSpPr>
        <p:spPr>
          <a:xfrm>
            <a:off x="10459164" y="2908816"/>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E0E4E6"/>
                </a:solidFill>
                <a:latin typeface="Spline Sans Bold" pitchFamily="34" charset="0"/>
                <a:ea typeface="Spline Sans Bold" pitchFamily="34" charset="-122"/>
                <a:cs typeface="Spline Sans Bold" pitchFamily="34" charset="-120"/>
              </a:rPr>
              <a:t>Nausea and Vomiting</a:t>
            </a:r>
            <a:endParaRPr lang="en-US" sz="2150" dirty="0"/>
          </a:p>
        </p:txBody>
      </p:sp>
      <p:sp>
        <p:nvSpPr>
          <p:cNvPr id="9" name="Text 6"/>
          <p:cNvSpPr/>
          <p:nvPr/>
        </p:nvSpPr>
        <p:spPr>
          <a:xfrm>
            <a:off x="10459164" y="3399830"/>
            <a:ext cx="3030022" cy="790099"/>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May be projectile and contain bile or fecal matter.</a:t>
            </a:r>
            <a:endParaRPr lang="en-US" sz="1900" dirty="0"/>
          </a:p>
        </p:txBody>
      </p:sp>
      <p:sp>
        <p:nvSpPr>
          <p:cNvPr id="10" name="Shape 7"/>
          <p:cNvSpPr/>
          <p:nvPr/>
        </p:nvSpPr>
        <p:spPr>
          <a:xfrm>
            <a:off x="6350437" y="5109091"/>
            <a:ext cx="3584615" cy="2230755"/>
          </a:xfrm>
          <a:prstGeom prst="roundRect">
            <a:avLst>
              <a:gd name="adj" fmla="val 16601"/>
            </a:avLst>
          </a:prstGeom>
          <a:solidFill>
            <a:srgbClr val="0A081B"/>
          </a:solidFill>
          <a:ln w="30480">
            <a:solidFill>
              <a:srgbClr val="37A7E7"/>
            </a:solidFill>
            <a:prstDash val="solid"/>
          </a:ln>
        </p:spPr>
      </p:sp>
      <p:sp>
        <p:nvSpPr>
          <p:cNvPr id="11" name="Text 8"/>
          <p:cNvSpPr/>
          <p:nvPr/>
        </p:nvSpPr>
        <p:spPr>
          <a:xfrm>
            <a:off x="6627733" y="5386388"/>
            <a:ext cx="2799636" cy="342900"/>
          </a:xfrm>
          <a:prstGeom prst="rect">
            <a:avLst/>
          </a:prstGeom>
          <a:noFill/>
          <a:ln/>
        </p:spPr>
        <p:txBody>
          <a:bodyPr wrap="none" lIns="0" tIns="0" rIns="0" bIns="0" rtlCol="0" anchor="t"/>
          <a:lstStyle/>
          <a:p>
            <a:pPr marL="0" indent="0">
              <a:lnSpc>
                <a:spcPts val="2700"/>
              </a:lnSpc>
              <a:buNone/>
            </a:pPr>
            <a:r>
              <a:rPr lang="en-US" sz="2150" b="1" dirty="0">
                <a:solidFill>
                  <a:srgbClr val="E0E4E6"/>
                </a:solidFill>
                <a:latin typeface="Spline Sans Bold" pitchFamily="34" charset="0"/>
                <a:ea typeface="Spline Sans Bold" pitchFamily="34" charset="-122"/>
                <a:cs typeface="Spline Sans Bold" pitchFamily="34" charset="-120"/>
              </a:rPr>
              <a:t>Abdominal Distention</a:t>
            </a:r>
            <a:endParaRPr lang="en-US" sz="2150" dirty="0"/>
          </a:p>
        </p:txBody>
      </p:sp>
      <p:sp>
        <p:nvSpPr>
          <p:cNvPr id="12" name="Text 9"/>
          <p:cNvSpPr/>
          <p:nvPr/>
        </p:nvSpPr>
        <p:spPr>
          <a:xfrm>
            <a:off x="6627733" y="5877401"/>
            <a:ext cx="3030022" cy="1185148"/>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Swelling of the abdomen due to gas buildup and fluid retention.</a:t>
            </a:r>
            <a:endParaRPr lang="en-US" sz="1900" dirty="0"/>
          </a:p>
        </p:txBody>
      </p:sp>
      <p:sp>
        <p:nvSpPr>
          <p:cNvPr id="13" name="Shape 10"/>
          <p:cNvSpPr/>
          <p:nvPr/>
        </p:nvSpPr>
        <p:spPr>
          <a:xfrm>
            <a:off x="10181868" y="5109091"/>
            <a:ext cx="3584615" cy="2230755"/>
          </a:xfrm>
          <a:prstGeom prst="roundRect">
            <a:avLst>
              <a:gd name="adj" fmla="val 16601"/>
            </a:avLst>
          </a:prstGeom>
          <a:solidFill>
            <a:srgbClr val="0A081B"/>
          </a:solidFill>
          <a:ln w="30480">
            <a:solidFill>
              <a:schemeClr val="accent4">
                <a:lumMod val="40000"/>
                <a:lumOff val="60000"/>
              </a:schemeClr>
            </a:solidFill>
            <a:prstDash val="solid"/>
          </a:ln>
        </p:spPr>
      </p:sp>
      <p:sp>
        <p:nvSpPr>
          <p:cNvPr id="14" name="Text 11"/>
          <p:cNvSpPr/>
          <p:nvPr/>
        </p:nvSpPr>
        <p:spPr>
          <a:xfrm>
            <a:off x="10459164" y="5386388"/>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E0E4E6"/>
                </a:solidFill>
                <a:latin typeface="Spline Sans Bold" pitchFamily="34" charset="0"/>
                <a:ea typeface="Spline Sans Bold" pitchFamily="34" charset="-122"/>
                <a:cs typeface="Spline Sans Bold" pitchFamily="34" charset="-120"/>
              </a:rPr>
              <a:t>Constipation</a:t>
            </a:r>
            <a:endParaRPr lang="en-US" sz="2150" dirty="0"/>
          </a:p>
        </p:txBody>
      </p:sp>
      <p:sp>
        <p:nvSpPr>
          <p:cNvPr id="15" name="Text 12"/>
          <p:cNvSpPr/>
          <p:nvPr/>
        </p:nvSpPr>
        <p:spPr>
          <a:xfrm>
            <a:off x="10459164" y="5877401"/>
            <a:ext cx="3030022" cy="1185148"/>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Inability to pass stool, sometimes with gas or watery discharge.</a:t>
            </a:r>
            <a:endParaRPr lang="en-US" sz="1900" dirty="0"/>
          </a:p>
        </p:txBody>
      </p:sp>
      <p:pic>
        <p:nvPicPr>
          <p:cNvPr id="16" name="Image 0" descr="preencoded.png"/>
          <p:cNvPicPr>
            <a:picLocks noChangeAspect="1"/>
          </p:cNvPicPr>
          <p:nvPr/>
        </p:nvPicPr>
        <p:blipFill>
          <a:blip r:embed="rId3"/>
          <a:stretch>
            <a:fillRect/>
          </a:stretch>
        </p:blipFill>
        <p:spPr>
          <a:xfrm>
            <a:off x="0" y="0"/>
            <a:ext cx="5486400" cy="8232458"/>
          </a:xfrm>
          <a:prstGeom prst="rect">
            <a:avLst/>
          </a:prstGeom>
        </p:spPr>
      </p:pic>
      <p:sp>
        <p:nvSpPr>
          <p:cNvPr id="17" name="Rectangle 16"/>
          <p:cNvSpPr/>
          <p:nvPr/>
        </p:nvSpPr>
        <p:spPr>
          <a:xfrm>
            <a:off x="12809887" y="7812156"/>
            <a:ext cx="1669774" cy="417444"/>
          </a:xfrm>
          <a:prstGeom prst="rect">
            <a:avLst/>
          </a:prstGeom>
          <a:solidFill>
            <a:srgbClr val="070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532328" y="625435"/>
            <a:ext cx="8478203" cy="669131"/>
          </a:xfrm>
          <a:prstGeom prst="rect">
            <a:avLst/>
          </a:prstGeom>
          <a:noFill/>
          <a:ln/>
        </p:spPr>
        <p:txBody>
          <a:bodyPr wrap="none" lIns="0" tIns="0" rIns="0" bIns="0" rtlCol="0" anchor="t"/>
          <a:lstStyle/>
          <a:p>
            <a:pPr marL="0" indent="0">
              <a:lnSpc>
                <a:spcPts val="5250"/>
              </a:lnSpc>
              <a:buNone/>
            </a:pPr>
            <a:r>
              <a:rPr lang="en-US" sz="4200" b="1" dirty="0">
                <a:solidFill>
                  <a:srgbClr val="FFFF00"/>
                </a:solidFill>
                <a:latin typeface="Spline Sans Bold" pitchFamily="34" charset="0"/>
                <a:ea typeface="Spline Sans Bold" pitchFamily="34" charset="-122"/>
                <a:cs typeface="Spline Sans Bold" pitchFamily="34" charset="-120"/>
              </a:rPr>
              <a:t>Diagnosing Intestinal Obstruction</a:t>
            </a:r>
            <a:endParaRPr lang="en-US" sz="4200" dirty="0">
              <a:solidFill>
                <a:srgbClr val="FFFF00"/>
              </a:solidFill>
            </a:endParaRPr>
          </a:p>
        </p:txBody>
      </p:sp>
      <p:pic>
        <p:nvPicPr>
          <p:cNvPr id="4" name="Image 1" descr="preencoded.png"/>
          <p:cNvPicPr>
            <a:picLocks noChangeAspect="1"/>
          </p:cNvPicPr>
          <p:nvPr/>
        </p:nvPicPr>
        <p:blipFill>
          <a:blip r:embed="rId3"/>
          <a:stretch>
            <a:fillRect/>
          </a:stretch>
        </p:blipFill>
        <p:spPr>
          <a:xfrm>
            <a:off x="842963" y="4703802"/>
            <a:ext cx="602099" cy="602099"/>
          </a:xfrm>
          <a:prstGeom prst="rect">
            <a:avLst/>
          </a:prstGeom>
        </p:spPr>
      </p:pic>
      <p:sp>
        <p:nvSpPr>
          <p:cNvPr id="5" name="Text 1"/>
          <p:cNvSpPr/>
          <p:nvPr/>
        </p:nvSpPr>
        <p:spPr>
          <a:xfrm>
            <a:off x="842963" y="5546765"/>
            <a:ext cx="2676287" cy="334566"/>
          </a:xfrm>
          <a:prstGeom prst="rect">
            <a:avLst/>
          </a:prstGeom>
          <a:noFill/>
          <a:ln/>
        </p:spPr>
        <p:txBody>
          <a:bodyPr wrap="none" lIns="0" tIns="0" rIns="0" bIns="0" rtlCol="0" anchor="t"/>
          <a:lstStyle/>
          <a:p>
            <a:pPr marL="0" indent="0" algn="l">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X-ray</a:t>
            </a:r>
            <a:endParaRPr lang="en-US" sz="2100" dirty="0"/>
          </a:p>
        </p:txBody>
      </p:sp>
      <p:sp>
        <p:nvSpPr>
          <p:cNvPr id="6" name="Text 2"/>
          <p:cNvSpPr/>
          <p:nvPr/>
        </p:nvSpPr>
        <p:spPr>
          <a:xfrm>
            <a:off x="842963" y="6025753"/>
            <a:ext cx="2965133" cy="770572"/>
          </a:xfrm>
          <a:prstGeom prst="rect">
            <a:avLst/>
          </a:prstGeom>
          <a:noFill/>
          <a:ln/>
        </p:spPr>
        <p:txBody>
          <a:bodyPr wrap="square" lIns="0" tIns="0" rIns="0" bIns="0" rtlCol="0" anchor="t"/>
          <a:lstStyle/>
          <a:p>
            <a:pPr marL="0" indent="0" algn="l">
              <a:lnSpc>
                <a:spcPts val="3000"/>
              </a:lnSpc>
              <a:buNone/>
            </a:pPr>
            <a:r>
              <a:rPr lang="en-US" sz="1850" dirty="0">
                <a:solidFill>
                  <a:srgbClr val="E0E4E6"/>
                </a:solidFill>
                <a:latin typeface="Barlow" pitchFamily="34" charset="0"/>
                <a:ea typeface="Barlow" pitchFamily="34" charset="-122"/>
                <a:cs typeface="Barlow" pitchFamily="34" charset="-120"/>
              </a:rPr>
              <a:t>Used to identify the location and extent of the blockage.</a:t>
            </a:r>
            <a:endParaRPr lang="en-US" sz="1850" dirty="0"/>
          </a:p>
        </p:txBody>
      </p:sp>
      <p:pic>
        <p:nvPicPr>
          <p:cNvPr id="7" name="Image 2" descr="preencoded.png"/>
          <p:cNvPicPr>
            <a:picLocks noChangeAspect="1"/>
          </p:cNvPicPr>
          <p:nvPr/>
        </p:nvPicPr>
        <p:blipFill>
          <a:blip r:embed="rId4"/>
          <a:stretch>
            <a:fillRect/>
          </a:stretch>
        </p:blipFill>
        <p:spPr>
          <a:xfrm>
            <a:off x="4169331" y="4703802"/>
            <a:ext cx="602099" cy="602099"/>
          </a:xfrm>
          <a:prstGeom prst="rect">
            <a:avLst/>
          </a:prstGeom>
        </p:spPr>
      </p:pic>
      <p:sp>
        <p:nvSpPr>
          <p:cNvPr id="8" name="Text 3"/>
          <p:cNvSpPr/>
          <p:nvPr/>
        </p:nvSpPr>
        <p:spPr>
          <a:xfrm>
            <a:off x="4169331" y="5546765"/>
            <a:ext cx="2676287" cy="334566"/>
          </a:xfrm>
          <a:prstGeom prst="rect">
            <a:avLst/>
          </a:prstGeom>
          <a:noFill/>
          <a:ln/>
        </p:spPr>
        <p:txBody>
          <a:bodyPr wrap="none" lIns="0" tIns="0" rIns="0" bIns="0" rtlCol="0" anchor="t"/>
          <a:lstStyle/>
          <a:p>
            <a:pPr marL="0" indent="0" algn="l">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Ultrasound</a:t>
            </a:r>
            <a:endParaRPr lang="en-US" sz="2100" dirty="0"/>
          </a:p>
        </p:txBody>
      </p:sp>
      <p:sp>
        <p:nvSpPr>
          <p:cNvPr id="9" name="Text 4"/>
          <p:cNvSpPr/>
          <p:nvPr/>
        </p:nvSpPr>
        <p:spPr>
          <a:xfrm>
            <a:off x="4169331" y="6025753"/>
            <a:ext cx="2965252" cy="1155859"/>
          </a:xfrm>
          <a:prstGeom prst="rect">
            <a:avLst/>
          </a:prstGeom>
          <a:noFill/>
          <a:ln/>
        </p:spPr>
        <p:txBody>
          <a:bodyPr wrap="square" lIns="0" tIns="0" rIns="0" bIns="0" rtlCol="0" anchor="t"/>
          <a:lstStyle/>
          <a:p>
            <a:pPr marL="0" indent="0" algn="l">
              <a:lnSpc>
                <a:spcPts val="3000"/>
              </a:lnSpc>
              <a:buNone/>
            </a:pPr>
            <a:r>
              <a:rPr lang="en-US" sz="1850" dirty="0">
                <a:solidFill>
                  <a:srgbClr val="E0E4E6"/>
                </a:solidFill>
                <a:latin typeface="Barlow" pitchFamily="34" charset="0"/>
                <a:ea typeface="Barlow" pitchFamily="34" charset="-122"/>
                <a:cs typeface="Barlow" pitchFamily="34" charset="-120"/>
              </a:rPr>
              <a:t>Provides a visual image of the intestines and surrounding structures.</a:t>
            </a:r>
            <a:endParaRPr lang="en-US" sz="1850" dirty="0"/>
          </a:p>
        </p:txBody>
      </p:sp>
      <p:pic>
        <p:nvPicPr>
          <p:cNvPr id="10" name="Image 3" descr="preencoded.png"/>
          <p:cNvPicPr>
            <a:picLocks noChangeAspect="1"/>
          </p:cNvPicPr>
          <p:nvPr/>
        </p:nvPicPr>
        <p:blipFill>
          <a:blip r:embed="rId5"/>
          <a:stretch>
            <a:fillRect/>
          </a:stretch>
        </p:blipFill>
        <p:spPr>
          <a:xfrm>
            <a:off x="7495818" y="4703802"/>
            <a:ext cx="602099" cy="602099"/>
          </a:xfrm>
          <a:prstGeom prst="rect">
            <a:avLst/>
          </a:prstGeom>
        </p:spPr>
      </p:pic>
      <p:sp>
        <p:nvSpPr>
          <p:cNvPr id="11" name="Text 5"/>
          <p:cNvSpPr/>
          <p:nvPr/>
        </p:nvSpPr>
        <p:spPr>
          <a:xfrm>
            <a:off x="7495818" y="5546765"/>
            <a:ext cx="2676287" cy="334566"/>
          </a:xfrm>
          <a:prstGeom prst="rect">
            <a:avLst/>
          </a:prstGeom>
          <a:noFill/>
          <a:ln/>
        </p:spPr>
        <p:txBody>
          <a:bodyPr wrap="none" lIns="0" tIns="0" rIns="0" bIns="0" rtlCol="0" anchor="t"/>
          <a:lstStyle/>
          <a:p>
            <a:pPr marL="0" indent="0" algn="l">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CT Scan</a:t>
            </a:r>
            <a:endParaRPr lang="en-US" sz="2100" dirty="0"/>
          </a:p>
        </p:txBody>
      </p:sp>
      <p:sp>
        <p:nvSpPr>
          <p:cNvPr id="12" name="Text 6"/>
          <p:cNvSpPr/>
          <p:nvPr/>
        </p:nvSpPr>
        <p:spPr>
          <a:xfrm>
            <a:off x="7495818" y="6025753"/>
            <a:ext cx="2965133" cy="1155859"/>
          </a:xfrm>
          <a:prstGeom prst="rect">
            <a:avLst/>
          </a:prstGeom>
          <a:noFill/>
          <a:ln/>
        </p:spPr>
        <p:txBody>
          <a:bodyPr wrap="square" lIns="0" tIns="0" rIns="0" bIns="0" rtlCol="0" anchor="t"/>
          <a:lstStyle/>
          <a:p>
            <a:pPr marL="0" indent="0" algn="l">
              <a:lnSpc>
                <a:spcPts val="3000"/>
              </a:lnSpc>
              <a:buNone/>
            </a:pPr>
            <a:r>
              <a:rPr lang="en-US" sz="1850" dirty="0">
                <a:solidFill>
                  <a:srgbClr val="E0E4E6"/>
                </a:solidFill>
                <a:latin typeface="Barlow" pitchFamily="34" charset="0"/>
                <a:ea typeface="Barlow" pitchFamily="34" charset="-122"/>
                <a:cs typeface="Barlow" pitchFamily="34" charset="-120"/>
              </a:rPr>
              <a:t>Creates detailed images of the abdomen, revealing the nature of the blockage.</a:t>
            </a:r>
            <a:endParaRPr lang="en-US" sz="1850" dirty="0"/>
          </a:p>
        </p:txBody>
      </p:sp>
      <p:pic>
        <p:nvPicPr>
          <p:cNvPr id="13" name="Image 4" descr="preencoded.png"/>
          <p:cNvPicPr>
            <a:picLocks noChangeAspect="1"/>
          </p:cNvPicPr>
          <p:nvPr/>
        </p:nvPicPr>
        <p:blipFill>
          <a:blip r:embed="rId6"/>
          <a:stretch>
            <a:fillRect/>
          </a:stretch>
        </p:blipFill>
        <p:spPr>
          <a:xfrm>
            <a:off x="10822186" y="4703802"/>
            <a:ext cx="602099" cy="602099"/>
          </a:xfrm>
          <a:prstGeom prst="rect">
            <a:avLst/>
          </a:prstGeom>
        </p:spPr>
      </p:pic>
      <p:sp>
        <p:nvSpPr>
          <p:cNvPr id="14" name="Text 7"/>
          <p:cNvSpPr/>
          <p:nvPr/>
        </p:nvSpPr>
        <p:spPr>
          <a:xfrm>
            <a:off x="10822186" y="5546765"/>
            <a:ext cx="2676287" cy="334566"/>
          </a:xfrm>
          <a:prstGeom prst="rect">
            <a:avLst/>
          </a:prstGeom>
          <a:noFill/>
          <a:ln/>
        </p:spPr>
        <p:txBody>
          <a:bodyPr wrap="none" lIns="0" tIns="0" rIns="0" bIns="0" rtlCol="0" anchor="t"/>
          <a:lstStyle/>
          <a:p>
            <a:pPr marL="0" indent="0" algn="l">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Colonoscopy</a:t>
            </a:r>
            <a:endParaRPr lang="en-US" sz="2100" dirty="0"/>
          </a:p>
        </p:txBody>
      </p:sp>
      <p:sp>
        <p:nvSpPr>
          <p:cNvPr id="15" name="Text 8"/>
          <p:cNvSpPr/>
          <p:nvPr/>
        </p:nvSpPr>
        <p:spPr>
          <a:xfrm>
            <a:off x="10822186" y="6025753"/>
            <a:ext cx="2965252" cy="1541145"/>
          </a:xfrm>
          <a:prstGeom prst="rect">
            <a:avLst/>
          </a:prstGeom>
          <a:noFill/>
          <a:ln/>
        </p:spPr>
        <p:txBody>
          <a:bodyPr wrap="square" lIns="0" tIns="0" rIns="0" bIns="0" rtlCol="0" anchor="t"/>
          <a:lstStyle/>
          <a:p>
            <a:pPr marL="0" indent="0" algn="l">
              <a:lnSpc>
                <a:spcPts val="3000"/>
              </a:lnSpc>
              <a:buNone/>
            </a:pPr>
            <a:r>
              <a:rPr lang="en-US" sz="1850" dirty="0">
                <a:solidFill>
                  <a:srgbClr val="E0E4E6"/>
                </a:solidFill>
                <a:latin typeface="Barlow" pitchFamily="34" charset="0"/>
                <a:ea typeface="Barlow" pitchFamily="34" charset="-122"/>
                <a:cs typeface="Barlow" pitchFamily="34" charset="-120"/>
              </a:rPr>
              <a:t>Used to visualize the large intestine, enabling direct assessment of the obstruction.</a:t>
            </a:r>
            <a:endParaRPr lang="en-US" sz="1850" dirty="0"/>
          </a:p>
        </p:txBody>
      </p:sp>
      <p:sp>
        <p:nvSpPr>
          <p:cNvPr id="16" name="Text 2"/>
          <p:cNvSpPr/>
          <p:nvPr/>
        </p:nvSpPr>
        <p:spPr>
          <a:xfrm>
            <a:off x="796828" y="1717833"/>
            <a:ext cx="3974602" cy="699373"/>
          </a:xfrm>
          <a:prstGeom prst="rect">
            <a:avLst/>
          </a:prstGeom>
          <a:noFill/>
          <a:ln/>
        </p:spPr>
        <p:txBody>
          <a:bodyPr wrap="square" lIns="0" tIns="0" rIns="0" bIns="0" rtlCol="0" anchor="t"/>
          <a:lstStyle/>
          <a:p>
            <a:pPr marL="0" indent="0">
              <a:lnSpc>
                <a:spcPts val="2750"/>
              </a:lnSpc>
              <a:buNone/>
            </a:pPr>
            <a:r>
              <a:rPr lang="en-US" sz="2200" b="1" dirty="0">
                <a:solidFill>
                  <a:srgbClr val="FF0000"/>
                </a:solidFill>
                <a:latin typeface="Spline Sans Bold" pitchFamily="34" charset="0"/>
                <a:ea typeface="Spline Sans Bold" pitchFamily="34" charset="-122"/>
                <a:cs typeface="Spline Sans Bold" pitchFamily="34" charset="-120"/>
              </a:rPr>
              <a:t>History and Physical Examination</a:t>
            </a:r>
            <a:endParaRPr lang="en-US" sz="2200" dirty="0">
              <a:solidFill>
                <a:srgbClr val="FF0000"/>
              </a:solidFill>
            </a:endParaRPr>
          </a:p>
        </p:txBody>
      </p:sp>
      <p:sp>
        <p:nvSpPr>
          <p:cNvPr id="17" name="Text 3"/>
          <p:cNvSpPr/>
          <p:nvPr/>
        </p:nvSpPr>
        <p:spPr>
          <a:xfrm>
            <a:off x="796828" y="2668905"/>
            <a:ext cx="3879532" cy="1611630"/>
          </a:xfrm>
          <a:prstGeom prst="rect">
            <a:avLst/>
          </a:prstGeom>
          <a:noFill/>
          <a:ln/>
        </p:spPr>
        <p:txBody>
          <a:bodyPr wrap="square" lIns="0" tIns="0" rIns="0" bIns="0" rtlCol="0" anchor="t"/>
          <a:lstStyle/>
          <a:p>
            <a:pPr marL="0" indent="0">
              <a:lnSpc>
                <a:spcPts val="3150"/>
              </a:lnSpc>
              <a:buNone/>
            </a:pPr>
            <a:r>
              <a:rPr lang="en-US" sz="1950" dirty="0">
                <a:solidFill>
                  <a:srgbClr val="E0E4E6"/>
                </a:solidFill>
                <a:latin typeface="Barlow" pitchFamily="34" charset="0"/>
                <a:ea typeface="Barlow" pitchFamily="34" charset="-122"/>
                <a:cs typeface="Barlow" pitchFamily="34" charset="-120"/>
              </a:rPr>
              <a:t>Detailed history of pain, vomiting, bowel habits, and previous surgeries. Look for hernias, scars, or masses on examination.</a:t>
            </a:r>
            <a:endParaRPr lang="en-US" sz="1950" dirty="0"/>
          </a:p>
        </p:txBody>
      </p:sp>
      <p:sp>
        <p:nvSpPr>
          <p:cNvPr id="18" name="Text 6"/>
          <p:cNvSpPr/>
          <p:nvPr/>
        </p:nvSpPr>
        <p:spPr>
          <a:xfrm>
            <a:off x="5778075" y="1794687"/>
            <a:ext cx="2797373" cy="349687"/>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Spline Sans Bold" pitchFamily="34" charset="0"/>
                <a:ea typeface="Spline Sans Bold" pitchFamily="34" charset="-122"/>
                <a:cs typeface="Spline Sans Bold" pitchFamily="34" charset="-120"/>
              </a:rPr>
              <a:t>Laboratory Tests</a:t>
            </a:r>
            <a:endParaRPr lang="en-US" sz="2200" dirty="0">
              <a:solidFill>
                <a:srgbClr val="FF0000"/>
              </a:solidFill>
            </a:endParaRPr>
          </a:p>
        </p:txBody>
      </p:sp>
      <p:sp>
        <p:nvSpPr>
          <p:cNvPr id="19" name="Text 7"/>
          <p:cNvSpPr/>
          <p:nvPr/>
        </p:nvSpPr>
        <p:spPr>
          <a:xfrm>
            <a:off x="5778075" y="2396072"/>
            <a:ext cx="3879532" cy="805815"/>
          </a:xfrm>
          <a:prstGeom prst="rect">
            <a:avLst/>
          </a:prstGeom>
          <a:noFill/>
          <a:ln/>
        </p:spPr>
        <p:txBody>
          <a:bodyPr wrap="square" lIns="0" tIns="0" rIns="0" bIns="0" rtlCol="0" anchor="t"/>
          <a:lstStyle/>
          <a:p>
            <a:pPr marL="0" indent="0">
              <a:lnSpc>
                <a:spcPts val="3150"/>
              </a:lnSpc>
              <a:buNone/>
            </a:pPr>
            <a:r>
              <a:rPr lang="en-US" sz="1950" dirty="0">
                <a:solidFill>
                  <a:srgbClr val="E0E4E6"/>
                </a:solidFill>
                <a:latin typeface="Barlow" pitchFamily="34" charset="0"/>
                <a:ea typeface="Barlow" pitchFamily="34" charset="-122"/>
                <a:cs typeface="Barlow" pitchFamily="34" charset="-120"/>
              </a:rPr>
              <a:t>CBC, electrolytes, lactate, and renal function tests.</a:t>
            </a:r>
            <a:endParaRPr lang="en-US" sz="1950" dirty="0"/>
          </a:p>
        </p:txBody>
      </p:sp>
      <p:sp>
        <p:nvSpPr>
          <p:cNvPr id="20" name="Text 4"/>
          <p:cNvSpPr/>
          <p:nvPr/>
        </p:nvSpPr>
        <p:spPr>
          <a:xfrm>
            <a:off x="10707887" y="1542989"/>
            <a:ext cx="2797373" cy="349687"/>
          </a:xfrm>
          <a:prstGeom prst="rect">
            <a:avLst/>
          </a:prstGeom>
          <a:noFill/>
          <a:ln/>
        </p:spPr>
        <p:txBody>
          <a:bodyPr wrap="none" lIns="0" tIns="0" rIns="0" bIns="0" rtlCol="0" anchor="t"/>
          <a:lstStyle/>
          <a:p>
            <a:pPr marL="0" indent="0">
              <a:lnSpc>
                <a:spcPts val="2750"/>
              </a:lnSpc>
              <a:buNone/>
            </a:pPr>
            <a:r>
              <a:rPr lang="en-US" sz="2200" b="1" dirty="0">
                <a:solidFill>
                  <a:srgbClr val="FF0000"/>
                </a:solidFill>
                <a:latin typeface="Spline Sans Bold" pitchFamily="34" charset="0"/>
                <a:ea typeface="Spline Sans Bold" pitchFamily="34" charset="-122"/>
                <a:cs typeface="Spline Sans Bold" pitchFamily="34" charset="-120"/>
              </a:rPr>
              <a:t>Imaging</a:t>
            </a:r>
            <a:endParaRPr lang="en-US" sz="2200" dirty="0">
              <a:solidFill>
                <a:srgbClr val="FF0000"/>
              </a:solidFill>
            </a:endParaRPr>
          </a:p>
        </p:txBody>
      </p:sp>
      <p:sp>
        <p:nvSpPr>
          <p:cNvPr id="21" name="Text 5"/>
          <p:cNvSpPr/>
          <p:nvPr/>
        </p:nvSpPr>
        <p:spPr>
          <a:xfrm>
            <a:off x="10707887" y="2144374"/>
            <a:ext cx="3879532" cy="1208723"/>
          </a:xfrm>
          <a:prstGeom prst="rect">
            <a:avLst/>
          </a:prstGeom>
          <a:noFill/>
          <a:ln/>
        </p:spPr>
        <p:txBody>
          <a:bodyPr wrap="square" lIns="0" tIns="0" rIns="0" bIns="0" rtlCol="0" anchor="t"/>
          <a:lstStyle/>
          <a:p>
            <a:pPr marL="0" indent="0">
              <a:lnSpc>
                <a:spcPts val="3150"/>
              </a:lnSpc>
              <a:buNone/>
            </a:pPr>
            <a:r>
              <a:rPr lang="en-US" sz="1950" dirty="0">
                <a:solidFill>
                  <a:srgbClr val="E0E4E6"/>
                </a:solidFill>
                <a:latin typeface="Barlow" pitchFamily="34" charset="0"/>
                <a:ea typeface="Barlow" pitchFamily="34" charset="-122"/>
                <a:cs typeface="Barlow" pitchFamily="34" charset="-120"/>
              </a:rPr>
              <a:t>Abdominal X-ray (erect and supine), CT scan with contrast, and water-soluble contrast studies.</a:t>
            </a:r>
            <a:endParaRPr lang="en-US" sz="1950" dirty="0"/>
          </a:p>
        </p:txBody>
      </p:sp>
      <p:sp>
        <p:nvSpPr>
          <p:cNvPr id="22" name="Rectangle 21"/>
          <p:cNvSpPr/>
          <p:nvPr/>
        </p:nvSpPr>
        <p:spPr>
          <a:xfrm>
            <a:off x="12809887" y="7812156"/>
            <a:ext cx="1669774" cy="417444"/>
          </a:xfrm>
          <a:prstGeom prst="rect">
            <a:avLst/>
          </a:prstGeom>
          <a:solidFill>
            <a:srgbClr val="070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6249" y="578525"/>
            <a:ext cx="4443770" cy="555427"/>
          </a:xfrm>
          <a:prstGeom prst="rect">
            <a:avLst/>
          </a:prstGeom>
          <a:noFill/>
          <a:ln/>
        </p:spPr>
        <p:txBody>
          <a:bodyPr wrap="none" lIns="0" tIns="0" rIns="0" bIns="0" rtlCol="0" anchor="t"/>
          <a:lstStyle/>
          <a:p>
            <a:pPr marL="0" indent="0">
              <a:lnSpc>
                <a:spcPts val="4350"/>
              </a:lnSpc>
              <a:buNone/>
            </a:pPr>
            <a:r>
              <a:rPr lang="en-US" sz="3450" b="1" dirty="0">
                <a:solidFill>
                  <a:srgbClr val="FFFF00"/>
                </a:solidFill>
                <a:latin typeface="Spline Sans Bold" pitchFamily="34" charset="0"/>
                <a:ea typeface="Spline Sans Bold" pitchFamily="34" charset="-122"/>
                <a:cs typeface="Spline Sans Bold" pitchFamily="34" charset="-120"/>
              </a:rPr>
              <a:t>Management</a:t>
            </a:r>
            <a:endParaRPr lang="en-US" sz="3450" dirty="0">
              <a:solidFill>
                <a:srgbClr val="FFFF00"/>
              </a:solidFill>
            </a:endParaRPr>
          </a:p>
        </p:txBody>
      </p:sp>
      <p:sp>
        <p:nvSpPr>
          <p:cNvPr id="4" name="Text 1"/>
          <p:cNvSpPr/>
          <p:nvPr/>
        </p:nvSpPr>
        <p:spPr>
          <a:xfrm>
            <a:off x="6186249" y="1433870"/>
            <a:ext cx="7744301" cy="960120"/>
          </a:xfrm>
          <a:prstGeom prst="rect">
            <a:avLst/>
          </a:prstGeom>
          <a:noFill/>
          <a:ln/>
        </p:spPr>
        <p:txBody>
          <a:bodyPr wrap="square" lIns="0" tIns="0" rIns="0" bIns="0" rtlCol="0" anchor="t"/>
          <a:lstStyle/>
          <a:p>
            <a:pPr marL="0" indent="0">
              <a:lnSpc>
                <a:spcPts val="2500"/>
              </a:lnSpc>
              <a:buNone/>
            </a:pPr>
            <a:r>
              <a:rPr lang="en-US" sz="1550" dirty="0">
                <a:solidFill>
                  <a:srgbClr val="E0E4E6"/>
                </a:solidFill>
                <a:latin typeface="Barlow" pitchFamily="34" charset="0"/>
                <a:ea typeface="Barlow" pitchFamily="34" charset="-122"/>
                <a:cs typeface="Barlow" pitchFamily="34" charset="-120"/>
              </a:rPr>
              <a:t>The management of intestinal obstruction depends on the cause, severity, and presence of complications. Initial resuscitation includes nil per os (NPO), IV fluids, nasogastric tube (NGT), and antibiotics.</a:t>
            </a:r>
            <a:endParaRPr lang="en-US" sz="1550" dirty="0"/>
          </a:p>
        </p:txBody>
      </p:sp>
      <p:sp>
        <p:nvSpPr>
          <p:cNvPr id="5" name="Shape 2"/>
          <p:cNvSpPr/>
          <p:nvPr/>
        </p:nvSpPr>
        <p:spPr>
          <a:xfrm>
            <a:off x="6474738" y="2618899"/>
            <a:ext cx="22860" cy="5032177"/>
          </a:xfrm>
          <a:prstGeom prst="roundRect">
            <a:avLst>
              <a:gd name="adj" fmla="val 1312160"/>
            </a:avLst>
          </a:prstGeom>
          <a:solidFill>
            <a:srgbClr val="FFFFFF">
              <a:alpha val="24000"/>
            </a:srgbClr>
          </a:solidFill>
          <a:ln/>
        </p:spPr>
      </p:sp>
      <p:sp>
        <p:nvSpPr>
          <p:cNvPr id="6" name="Shape 3"/>
          <p:cNvSpPr/>
          <p:nvPr/>
        </p:nvSpPr>
        <p:spPr>
          <a:xfrm>
            <a:off x="6688276" y="3057287"/>
            <a:ext cx="699849" cy="22860"/>
          </a:xfrm>
          <a:prstGeom prst="roundRect">
            <a:avLst>
              <a:gd name="adj" fmla="val 1312160"/>
            </a:avLst>
          </a:prstGeom>
          <a:solidFill>
            <a:srgbClr val="16FFBB"/>
          </a:solidFill>
          <a:ln/>
        </p:spPr>
      </p:sp>
      <p:sp>
        <p:nvSpPr>
          <p:cNvPr id="7" name="Shape 4"/>
          <p:cNvSpPr/>
          <p:nvPr/>
        </p:nvSpPr>
        <p:spPr>
          <a:xfrm>
            <a:off x="6261199" y="2843808"/>
            <a:ext cx="449937" cy="449937"/>
          </a:xfrm>
          <a:prstGeom prst="roundRect">
            <a:avLst>
              <a:gd name="adj" fmla="val 66667"/>
            </a:avLst>
          </a:prstGeom>
          <a:solidFill>
            <a:srgbClr val="0A081B"/>
          </a:solidFill>
          <a:ln w="22860">
            <a:solidFill>
              <a:srgbClr val="16FFBB"/>
            </a:solidFill>
            <a:prstDash val="solid"/>
          </a:ln>
        </p:spPr>
      </p:sp>
      <p:sp>
        <p:nvSpPr>
          <p:cNvPr id="8" name="Text 5"/>
          <p:cNvSpPr/>
          <p:nvPr/>
        </p:nvSpPr>
        <p:spPr>
          <a:xfrm>
            <a:off x="6428482" y="2935486"/>
            <a:ext cx="115372" cy="266581"/>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1</a:t>
            </a:r>
            <a:endParaRPr lang="en-US" sz="2050" dirty="0"/>
          </a:p>
        </p:txBody>
      </p:sp>
      <p:sp>
        <p:nvSpPr>
          <p:cNvPr id="9" name="Text 6"/>
          <p:cNvSpPr/>
          <p:nvPr/>
        </p:nvSpPr>
        <p:spPr>
          <a:xfrm>
            <a:off x="7585948" y="2818805"/>
            <a:ext cx="2826306" cy="277654"/>
          </a:xfrm>
          <a:prstGeom prst="rect">
            <a:avLst/>
          </a:prstGeom>
          <a:noFill/>
          <a:ln/>
        </p:spPr>
        <p:txBody>
          <a:bodyPr wrap="none" lIns="0" tIns="0" rIns="0" bIns="0" rtlCol="0" anchor="t"/>
          <a:lstStyle/>
          <a:p>
            <a:pPr marL="0" indent="0" algn="l">
              <a:lnSpc>
                <a:spcPts val="2150"/>
              </a:lnSpc>
              <a:buNone/>
            </a:pPr>
            <a:r>
              <a:rPr lang="en-US" sz="1700" b="1" dirty="0">
                <a:solidFill>
                  <a:srgbClr val="FF0000"/>
                </a:solidFill>
                <a:latin typeface="Spline Sans Bold" pitchFamily="34" charset="0"/>
                <a:ea typeface="Spline Sans Bold" pitchFamily="34" charset="-122"/>
                <a:cs typeface="Spline Sans Bold" pitchFamily="34" charset="-120"/>
              </a:rPr>
              <a:t>Conservative Management</a:t>
            </a:r>
            <a:endParaRPr lang="en-US" sz="1700" dirty="0">
              <a:solidFill>
                <a:srgbClr val="FF0000"/>
              </a:solidFill>
            </a:endParaRPr>
          </a:p>
        </p:txBody>
      </p:sp>
      <p:sp>
        <p:nvSpPr>
          <p:cNvPr id="10" name="Text 7"/>
          <p:cNvSpPr/>
          <p:nvPr/>
        </p:nvSpPr>
        <p:spPr>
          <a:xfrm>
            <a:off x="7585948" y="3216354"/>
            <a:ext cx="6344603" cy="640080"/>
          </a:xfrm>
          <a:prstGeom prst="rect">
            <a:avLst/>
          </a:prstGeom>
          <a:noFill/>
          <a:ln/>
        </p:spPr>
        <p:txBody>
          <a:bodyPr wrap="squar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Indicated for partial SBO without signs of strangulation. Monitor closely for resolution or progression.</a:t>
            </a:r>
            <a:endParaRPr lang="en-US" sz="1550" dirty="0"/>
          </a:p>
        </p:txBody>
      </p:sp>
      <p:sp>
        <p:nvSpPr>
          <p:cNvPr id="11" name="Shape 8"/>
          <p:cNvSpPr/>
          <p:nvPr/>
        </p:nvSpPr>
        <p:spPr>
          <a:xfrm>
            <a:off x="6688276" y="4694634"/>
            <a:ext cx="699849" cy="22860"/>
          </a:xfrm>
          <a:prstGeom prst="roundRect">
            <a:avLst>
              <a:gd name="adj" fmla="val 1312160"/>
            </a:avLst>
          </a:prstGeom>
          <a:solidFill>
            <a:srgbClr val="29DDDA"/>
          </a:solidFill>
          <a:ln/>
        </p:spPr>
      </p:sp>
      <p:sp>
        <p:nvSpPr>
          <p:cNvPr id="12" name="Shape 9"/>
          <p:cNvSpPr/>
          <p:nvPr/>
        </p:nvSpPr>
        <p:spPr>
          <a:xfrm>
            <a:off x="6261199" y="4481155"/>
            <a:ext cx="449937" cy="449937"/>
          </a:xfrm>
          <a:prstGeom prst="roundRect">
            <a:avLst>
              <a:gd name="adj" fmla="val 66667"/>
            </a:avLst>
          </a:prstGeom>
          <a:solidFill>
            <a:srgbClr val="0A081B"/>
          </a:solidFill>
          <a:ln w="22860">
            <a:solidFill>
              <a:srgbClr val="29DDDA"/>
            </a:solidFill>
            <a:prstDash val="solid"/>
          </a:ln>
        </p:spPr>
      </p:sp>
      <p:sp>
        <p:nvSpPr>
          <p:cNvPr id="13" name="Text 10"/>
          <p:cNvSpPr/>
          <p:nvPr/>
        </p:nvSpPr>
        <p:spPr>
          <a:xfrm>
            <a:off x="6412051" y="4572833"/>
            <a:ext cx="148233" cy="266581"/>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2</a:t>
            </a:r>
            <a:endParaRPr lang="en-US" sz="2050" dirty="0"/>
          </a:p>
        </p:txBody>
      </p:sp>
      <p:sp>
        <p:nvSpPr>
          <p:cNvPr id="14" name="Text 11"/>
          <p:cNvSpPr/>
          <p:nvPr/>
        </p:nvSpPr>
        <p:spPr>
          <a:xfrm>
            <a:off x="7585948" y="4456152"/>
            <a:ext cx="2303859" cy="277654"/>
          </a:xfrm>
          <a:prstGeom prst="rect">
            <a:avLst/>
          </a:prstGeom>
          <a:noFill/>
          <a:ln/>
        </p:spPr>
        <p:txBody>
          <a:bodyPr wrap="none" lIns="0" tIns="0" rIns="0" bIns="0" rtlCol="0" anchor="t"/>
          <a:lstStyle/>
          <a:p>
            <a:pPr marL="0" indent="0" algn="l">
              <a:lnSpc>
                <a:spcPts val="2150"/>
              </a:lnSpc>
              <a:buNone/>
            </a:pPr>
            <a:r>
              <a:rPr lang="en-US" sz="1700" b="1" dirty="0">
                <a:solidFill>
                  <a:srgbClr val="FF0000"/>
                </a:solidFill>
                <a:latin typeface="Spline Sans Bold" pitchFamily="34" charset="0"/>
                <a:ea typeface="Spline Sans Bold" pitchFamily="34" charset="-122"/>
                <a:cs typeface="Spline Sans Bold" pitchFamily="34" charset="-120"/>
              </a:rPr>
              <a:t>Surgical Management</a:t>
            </a:r>
            <a:endParaRPr lang="en-US" sz="1700" dirty="0">
              <a:solidFill>
                <a:srgbClr val="FF0000"/>
              </a:solidFill>
            </a:endParaRPr>
          </a:p>
        </p:txBody>
      </p:sp>
      <p:sp>
        <p:nvSpPr>
          <p:cNvPr id="15" name="Text 12"/>
          <p:cNvSpPr/>
          <p:nvPr/>
        </p:nvSpPr>
        <p:spPr>
          <a:xfrm>
            <a:off x="7585948" y="4853702"/>
            <a:ext cx="6344603" cy="960120"/>
          </a:xfrm>
          <a:prstGeom prst="rect">
            <a:avLst/>
          </a:prstGeom>
          <a:noFill/>
          <a:ln/>
        </p:spPr>
        <p:txBody>
          <a:bodyPr wrap="squar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Indicated for complete obstruction, strangulation, or failure of conservative management. Procedures include adhesiolysis, resection of necrotic bowel, hernia repair, tumor resection or stenting.</a:t>
            </a:r>
            <a:endParaRPr lang="en-US" sz="1550" dirty="0"/>
          </a:p>
        </p:txBody>
      </p:sp>
      <p:sp>
        <p:nvSpPr>
          <p:cNvPr id="16" name="Shape 13"/>
          <p:cNvSpPr/>
          <p:nvPr/>
        </p:nvSpPr>
        <p:spPr>
          <a:xfrm>
            <a:off x="6688276" y="6652022"/>
            <a:ext cx="699849" cy="22860"/>
          </a:xfrm>
          <a:prstGeom prst="roundRect">
            <a:avLst>
              <a:gd name="adj" fmla="val 1312160"/>
            </a:avLst>
          </a:prstGeom>
          <a:solidFill>
            <a:srgbClr val="37A7E7"/>
          </a:solidFill>
          <a:ln/>
        </p:spPr>
      </p:sp>
      <p:sp>
        <p:nvSpPr>
          <p:cNvPr id="17" name="Shape 14"/>
          <p:cNvSpPr/>
          <p:nvPr/>
        </p:nvSpPr>
        <p:spPr>
          <a:xfrm>
            <a:off x="6261199" y="6438543"/>
            <a:ext cx="449937" cy="449937"/>
          </a:xfrm>
          <a:prstGeom prst="roundRect">
            <a:avLst>
              <a:gd name="adj" fmla="val 66667"/>
            </a:avLst>
          </a:prstGeom>
          <a:solidFill>
            <a:srgbClr val="0A081B"/>
          </a:solidFill>
          <a:ln w="22860">
            <a:solidFill>
              <a:srgbClr val="37A7E7"/>
            </a:solidFill>
            <a:prstDash val="solid"/>
          </a:ln>
        </p:spPr>
      </p:sp>
      <p:sp>
        <p:nvSpPr>
          <p:cNvPr id="18" name="Text 15"/>
          <p:cNvSpPr/>
          <p:nvPr/>
        </p:nvSpPr>
        <p:spPr>
          <a:xfrm>
            <a:off x="6408122" y="6530221"/>
            <a:ext cx="156091" cy="266581"/>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3</a:t>
            </a:r>
            <a:endParaRPr lang="en-US" sz="2050" dirty="0"/>
          </a:p>
        </p:txBody>
      </p:sp>
      <p:sp>
        <p:nvSpPr>
          <p:cNvPr id="19" name="Text 16"/>
          <p:cNvSpPr/>
          <p:nvPr/>
        </p:nvSpPr>
        <p:spPr>
          <a:xfrm>
            <a:off x="7585948" y="6413540"/>
            <a:ext cx="2221825" cy="277654"/>
          </a:xfrm>
          <a:prstGeom prst="rect">
            <a:avLst/>
          </a:prstGeom>
          <a:noFill/>
          <a:ln/>
        </p:spPr>
        <p:txBody>
          <a:bodyPr wrap="none" lIns="0" tIns="0" rIns="0" bIns="0" rtlCol="0" anchor="t"/>
          <a:lstStyle/>
          <a:p>
            <a:pPr marL="0" indent="0" algn="l">
              <a:lnSpc>
                <a:spcPts val="2150"/>
              </a:lnSpc>
              <a:buNone/>
            </a:pPr>
            <a:r>
              <a:rPr lang="en-US" sz="1700" b="1" dirty="0">
                <a:solidFill>
                  <a:srgbClr val="FF0000"/>
                </a:solidFill>
                <a:latin typeface="Spline Sans Bold" pitchFamily="34" charset="0"/>
                <a:ea typeface="Spline Sans Bold" pitchFamily="34" charset="-122"/>
                <a:cs typeface="Spline Sans Bold" pitchFamily="34" charset="-120"/>
              </a:rPr>
              <a:t>Post-operative Care</a:t>
            </a:r>
            <a:endParaRPr lang="en-US" sz="1700" dirty="0">
              <a:solidFill>
                <a:srgbClr val="FF0000"/>
              </a:solidFill>
            </a:endParaRPr>
          </a:p>
        </p:txBody>
      </p:sp>
      <p:sp>
        <p:nvSpPr>
          <p:cNvPr id="20" name="Text 17"/>
          <p:cNvSpPr/>
          <p:nvPr/>
        </p:nvSpPr>
        <p:spPr>
          <a:xfrm>
            <a:off x="7585948" y="6811089"/>
            <a:ext cx="6344603" cy="640080"/>
          </a:xfrm>
          <a:prstGeom prst="rect">
            <a:avLst/>
          </a:prstGeom>
          <a:noFill/>
          <a:ln/>
        </p:spPr>
        <p:txBody>
          <a:bodyPr wrap="squar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Monitor for return of bowel function, gradual reintroduction of oral intake, and prevention of complications.</a:t>
            </a:r>
            <a:endParaRPr lang="en-US" sz="1550" dirty="0"/>
          </a:p>
        </p:txBody>
      </p:sp>
      <p:sp>
        <p:nvSpPr>
          <p:cNvPr id="21" name="Rectangle 20"/>
          <p:cNvSpPr/>
          <p:nvPr/>
        </p:nvSpPr>
        <p:spPr>
          <a:xfrm>
            <a:off x="12809887" y="7812156"/>
            <a:ext cx="1669774" cy="417444"/>
          </a:xfrm>
          <a:prstGeom prst="rect">
            <a:avLst/>
          </a:prstGeom>
          <a:solidFill>
            <a:srgbClr val="070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85292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28794" y="651510"/>
            <a:ext cx="7486412" cy="1315641"/>
          </a:xfrm>
          <a:prstGeom prst="rect">
            <a:avLst/>
          </a:prstGeom>
          <a:noFill/>
          <a:ln/>
        </p:spPr>
        <p:txBody>
          <a:bodyPr wrap="square" lIns="0" tIns="0" rIns="0" bIns="0" rtlCol="0" anchor="t"/>
          <a:lstStyle/>
          <a:p>
            <a:pPr marL="0" indent="0">
              <a:lnSpc>
                <a:spcPts val="5150"/>
              </a:lnSpc>
              <a:buNone/>
            </a:pPr>
            <a:r>
              <a:rPr lang="en-US" sz="4100" b="1" dirty="0">
                <a:solidFill>
                  <a:srgbClr val="FFFF00"/>
                </a:solidFill>
                <a:latin typeface="Spline Sans Bold" pitchFamily="34" charset="0"/>
                <a:ea typeface="Spline Sans Bold" pitchFamily="34" charset="-122"/>
                <a:cs typeface="Spline Sans Bold" pitchFamily="34" charset="-120"/>
              </a:rPr>
              <a:t>Conservative Treatment Approaches</a:t>
            </a:r>
            <a:endParaRPr lang="en-US" sz="4100" dirty="0">
              <a:solidFill>
                <a:srgbClr val="FFFF00"/>
              </a:solidFill>
            </a:endParaRPr>
          </a:p>
        </p:txBody>
      </p:sp>
      <p:sp>
        <p:nvSpPr>
          <p:cNvPr id="4" name="Shape 1"/>
          <p:cNvSpPr/>
          <p:nvPr/>
        </p:nvSpPr>
        <p:spPr>
          <a:xfrm>
            <a:off x="1168718" y="2322314"/>
            <a:ext cx="30480" cy="5255657"/>
          </a:xfrm>
          <a:prstGeom prst="roundRect">
            <a:avLst>
              <a:gd name="adj" fmla="val 1165365"/>
            </a:avLst>
          </a:prstGeom>
          <a:solidFill>
            <a:srgbClr val="FFFFFF">
              <a:alpha val="24000"/>
            </a:srgbClr>
          </a:solidFill>
          <a:ln/>
        </p:spPr>
      </p:sp>
      <p:sp>
        <p:nvSpPr>
          <p:cNvPr id="5" name="Shape 2"/>
          <p:cNvSpPr/>
          <p:nvPr/>
        </p:nvSpPr>
        <p:spPr>
          <a:xfrm>
            <a:off x="1419820" y="2839760"/>
            <a:ext cx="828794" cy="30480"/>
          </a:xfrm>
          <a:prstGeom prst="roundRect">
            <a:avLst>
              <a:gd name="adj" fmla="val 1165365"/>
            </a:avLst>
          </a:prstGeom>
          <a:solidFill>
            <a:srgbClr val="16FFBB"/>
          </a:solidFill>
          <a:ln/>
        </p:spPr>
      </p:sp>
      <p:sp>
        <p:nvSpPr>
          <p:cNvPr id="6" name="Shape 3"/>
          <p:cNvSpPr/>
          <p:nvPr/>
        </p:nvSpPr>
        <p:spPr>
          <a:xfrm>
            <a:off x="917615" y="2588657"/>
            <a:ext cx="532686" cy="532686"/>
          </a:xfrm>
          <a:prstGeom prst="roundRect">
            <a:avLst>
              <a:gd name="adj" fmla="val 66682"/>
            </a:avLst>
          </a:prstGeom>
          <a:solidFill>
            <a:srgbClr val="0A081B"/>
          </a:solidFill>
          <a:ln w="22860">
            <a:solidFill>
              <a:srgbClr val="16FFBB"/>
            </a:solidFill>
            <a:prstDash val="solid"/>
          </a:ln>
        </p:spPr>
      </p:sp>
      <p:sp>
        <p:nvSpPr>
          <p:cNvPr id="7" name="Text 4"/>
          <p:cNvSpPr/>
          <p:nvPr/>
        </p:nvSpPr>
        <p:spPr>
          <a:xfrm>
            <a:off x="1115616" y="2697123"/>
            <a:ext cx="136565" cy="315754"/>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1</a:t>
            </a:r>
            <a:endParaRPr lang="en-US" sz="2450" dirty="0"/>
          </a:p>
        </p:txBody>
      </p:sp>
      <p:sp>
        <p:nvSpPr>
          <p:cNvPr id="8" name="Text 5"/>
          <p:cNvSpPr/>
          <p:nvPr/>
        </p:nvSpPr>
        <p:spPr>
          <a:xfrm>
            <a:off x="2486263" y="2559010"/>
            <a:ext cx="5828943" cy="757714"/>
          </a:xfrm>
          <a:prstGeom prst="rect">
            <a:avLst/>
          </a:prstGeom>
          <a:noFill/>
          <a:ln/>
        </p:spPr>
        <p:txBody>
          <a:bodyPr wrap="square" lIns="0" tIns="0" rIns="0" bIns="0" rtlCol="0" anchor="t"/>
          <a:lstStyle/>
          <a:p>
            <a:pPr marL="0" indent="0" algn="l">
              <a:lnSpc>
                <a:spcPts val="2950"/>
              </a:lnSpc>
              <a:buNone/>
            </a:pPr>
            <a:r>
              <a:rPr lang="en-US" sz="1850" dirty="0">
                <a:solidFill>
                  <a:srgbClr val="E0E4E6"/>
                </a:solidFill>
                <a:latin typeface="Barlow" pitchFamily="34" charset="0"/>
                <a:ea typeface="Barlow" pitchFamily="34" charset="-122"/>
                <a:cs typeface="Barlow" pitchFamily="34" charset="-120"/>
              </a:rPr>
              <a:t>Nasogastric Tube Insertion: To drain gastric contents and relieve pressure on the stomach.</a:t>
            </a:r>
            <a:endParaRPr lang="en-US" sz="1850" dirty="0"/>
          </a:p>
        </p:txBody>
      </p:sp>
      <p:sp>
        <p:nvSpPr>
          <p:cNvPr id="9" name="Shape 6"/>
          <p:cNvSpPr/>
          <p:nvPr/>
        </p:nvSpPr>
        <p:spPr>
          <a:xfrm>
            <a:off x="1419820" y="4307562"/>
            <a:ext cx="828794" cy="30480"/>
          </a:xfrm>
          <a:prstGeom prst="roundRect">
            <a:avLst>
              <a:gd name="adj" fmla="val 1165365"/>
            </a:avLst>
          </a:prstGeom>
          <a:solidFill>
            <a:srgbClr val="29DDDA"/>
          </a:solidFill>
          <a:ln/>
        </p:spPr>
      </p:sp>
      <p:sp>
        <p:nvSpPr>
          <p:cNvPr id="10" name="Shape 7"/>
          <p:cNvSpPr/>
          <p:nvPr/>
        </p:nvSpPr>
        <p:spPr>
          <a:xfrm>
            <a:off x="917615" y="4056459"/>
            <a:ext cx="532686" cy="532686"/>
          </a:xfrm>
          <a:prstGeom prst="roundRect">
            <a:avLst>
              <a:gd name="adj" fmla="val 66682"/>
            </a:avLst>
          </a:prstGeom>
          <a:solidFill>
            <a:srgbClr val="0A081B"/>
          </a:solidFill>
          <a:ln w="22860">
            <a:solidFill>
              <a:srgbClr val="29DDDA"/>
            </a:solidFill>
            <a:prstDash val="solid"/>
          </a:ln>
        </p:spPr>
      </p:sp>
      <p:sp>
        <p:nvSpPr>
          <p:cNvPr id="11" name="Text 8"/>
          <p:cNvSpPr/>
          <p:nvPr/>
        </p:nvSpPr>
        <p:spPr>
          <a:xfrm>
            <a:off x="1096208" y="4164925"/>
            <a:ext cx="175498" cy="315754"/>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2</a:t>
            </a:r>
            <a:endParaRPr lang="en-US" sz="2450" dirty="0"/>
          </a:p>
        </p:txBody>
      </p:sp>
      <p:sp>
        <p:nvSpPr>
          <p:cNvPr id="12" name="Text 9"/>
          <p:cNvSpPr/>
          <p:nvPr/>
        </p:nvSpPr>
        <p:spPr>
          <a:xfrm>
            <a:off x="2486263" y="4026813"/>
            <a:ext cx="5828943" cy="757714"/>
          </a:xfrm>
          <a:prstGeom prst="rect">
            <a:avLst/>
          </a:prstGeom>
          <a:noFill/>
          <a:ln/>
        </p:spPr>
        <p:txBody>
          <a:bodyPr wrap="square" lIns="0" tIns="0" rIns="0" bIns="0" rtlCol="0" anchor="t"/>
          <a:lstStyle/>
          <a:p>
            <a:pPr marL="0" indent="0" algn="l">
              <a:lnSpc>
                <a:spcPts val="2950"/>
              </a:lnSpc>
              <a:buNone/>
            </a:pPr>
            <a:r>
              <a:rPr lang="en-US" sz="1850" dirty="0">
                <a:solidFill>
                  <a:srgbClr val="E0E4E6"/>
                </a:solidFill>
                <a:latin typeface="Barlow" pitchFamily="34" charset="0"/>
                <a:ea typeface="Barlow" pitchFamily="34" charset="-122"/>
                <a:cs typeface="Barlow" pitchFamily="34" charset="-120"/>
              </a:rPr>
              <a:t>Fluid and Electrolyte Replacement: To prevent dehydration and electrolyte imbalances.</a:t>
            </a:r>
            <a:endParaRPr lang="en-US" sz="1850" dirty="0"/>
          </a:p>
        </p:txBody>
      </p:sp>
      <p:sp>
        <p:nvSpPr>
          <p:cNvPr id="13" name="Shape 10"/>
          <p:cNvSpPr/>
          <p:nvPr/>
        </p:nvSpPr>
        <p:spPr>
          <a:xfrm>
            <a:off x="1419820" y="5775365"/>
            <a:ext cx="828794" cy="30480"/>
          </a:xfrm>
          <a:prstGeom prst="roundRect">
            <a:avLst>
              <a:gd name="adj" fmla="val 1165365"/>
            </a:avLst>
          </a:prstGeom>
          <a:solidFill>
            <a:srgbClr val="37A7E7"/>
          </a:solidFill>
          <a:ln/>
        </p:spPr>
      </p:sp>
      <p:sp>
        <p:nvSpPr>
          <p:cNvPr id="14" name="Shape 11"/>
          <p:cNvSpPr/>
          <p:nvPr/>
        </p:nvSpPr>
        <p:spPr>
          <a:xfrm>
            <a:off x="917615" y="5524262"/>
            <a:ext cx="532686" cy="532686"/>
          </a:xfrm>
          <a:prstGeom prst="roundRect">
            <a:avLst>
              <a:gd name="adj" fmla="val 66682"/>
            </a:avLst>
          </a:prstGeom>
          <a:solidFill>
            <a:srgbClr val="0A081B"/>
          </a:solidFill>
          <a:ln w="22860">
            <a:solidFill>
              <a:srgbClr val="37A7E7"/>
            </a:solidFill>
            <a:prstDash val="solid"/>
          </a:ln>
        </p:spPr>
      </p:sp>
      <p:sp>
        <p:nvSpPr>
          <p:cNvPr id="15" name="Text 12"/>
          <p:cNvSpPr/>
          <p:nvPr/>
        </p:nvSpPr>
        <p:spPr>
          <a:xfrm>
            <a:off x="1091446" y="5632728"/>
            <a:ext cx="184904" cy="315754"/>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3</a:t>
            </a:r>
            <a:endParaRPr lang="en-US" sz="2450" dirty="0"/>
          </a:p>
        </p:txBody>
      </p:sp>
      <p:sp>
        <p:nvSpPr>
          <p:cNvPr id="16" name="Text 13"/>
          <p:cNvSpPr/>
          <p:nvPr/>
        </p:nvSpPr>
        <p:spPr>
          <a:xfrm>
            <a:off x="2486263" y="5494615"/>
            <a:ext cx="5828943" cy="378857"/>
          </a:xfrm>
          <a:prstGeom prst="rect">
            <a:avLst/>
          </a:prstGeom>
          <a:noFill/>
          <a:ln/>
        </p:spPr>
        <p:txBody>
          <a:bodyPr wrap="none" lIns="0" tIns="0" rIns="0" bIns="0" rtlCol="0" anchor="t"/>
          <a:lstStyle/>
          <a:p>
            <a:pPr marL="0" indent="0" algn="l">
              <a:lnSpc>
                <a:spcPts val="2950"/>
              </a:lnSpc>
              <a:buNone/>
            </a:pPr>
            <a:r>
              <a:rPr lang="en-US" sz="1850" dirty="0">
                <a:solidFill>
                  <a:srgbClr val="E0E4E6"/>
                </a:solidFill>
                <a:latin typeface="Barlow" pitchFamily="34" charset="0"/>
                <a:ea typeface="Barlow" pitchFamily="34" charset="-122"/>
                <a:cs typeface="Barlow" pitchFamily="34" charset="-120"/>
              </a:rPr>
              <a:t>Medications: To control pain, nausea, and vomiting.</a:t>
            </a:r>
            <a:endParaRPr lang="en-US" sz="1850" dirty="0"/>
          </a:p>
        </p:txBody>
      </p:sp>
      <p:sp>
        <p:nvSpPr>
          <p:cNvPr id="17" name="Shape 14"/>
          <p:cNvSpPr/>
          <p:nvPr/>
        </p:nvSpPr>
        <p:spPr>
          <a:xfrm>
            <a:off x="1419820" y="6864310"/>
            <a:ext cx="828794" cy="30480"/>
          </a:xfrm>
          <a:prstGeom prst="roundRect">
            <a:avLst>
              <a:gd name="adj" fmla="val 1165365"/>
            </a:avLst>
          </a:prstGeom>
          <a:solidFill>
            <a:srgbClr val="091231"/>
          </a:solidFill>
          <a:ln/>
        </p:spPr>
      </p:sp>
      <p:sp>
        <p:nvSpPr>
          <p:cNvPr id="18" name="Shape 15"/>
          <p:cNvSpPr/>
          <p:nvPr/>
        </p:nvSpPr>
        <p:spPr>
          <a:xfrm>
            <a:off x="917615" y="6613207"/>
            <a:ext cx="532686" cy="532686"/>
          </a:xfrm>
          <a:prstGeom prst="roundRect">
            <a:avLst>
              <a:gd name="adj" fmla="val 66682"/>
            </a:avLst>
          </a:prstGeom>
          <a:solidFill>
            <a:srgbClr val="0A081B"/>
          </a:solidFill>
          <a:ln w="22860">
            <a:solidFill>
              <a:srgbClr val="091231"/>
            </a:solidFill>
            <a:prstDash val="solid"/>
          </a:ln>
        </p:spPr>
      </p:sp>
      <p:sp>
        <p:nvSpPr>
          <p:cNvPr id="19" name="Text 16"/>
          <p:cNvSpPr/>
          <p:nvPr/>
        </p:nvSpPr>
        <p:spPr>
          <a:xfrm>
            <a:off x="1094780" y="6721673"/>
            <a:ext cx="178356" cy="315754"/>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4</a:t>
            </a:r>
            <a:endParaRPr lang="en-US" sz="2450" dirty="0"/>
          </a:p>
        </p:txBody>
      </p:sp>
      <p:sp>
        <p:nvSpPr>
          <p:cNvPr id="20" name="Text 17"/>
          <p:cNvSpPr/>
          <p:nvPr/>
        </p:nvSpPr>
        <p:spPr>
          <a:xfrm>
            <a:off x="2486263" y="6583561"/>
            <a:ext cx="5828943" cy="757714"/>
          </a:xfrm>
          <a:prstGeom prst="rect">
            <a:avLst/>
          </a:prstGeom>
          <a:noFill/>
          <a:ln/>
        </p:spPr>
        <p:txBody>
          <a:bodyPr wrap="square" lIns="0" tIns="0" rIns="0" bIns="0" rtlCol="0" anchor="t"/>
          <a:lstStyle/>
          <a:p>
            <a:pPr marL="0" indent="0" algn="l">
              <a:lnSpc>
                <a:spcPts val="2950"/>
              </a:lnSpc>
              <a:buNone/>
            </a:pPr>
            <a:r>
              <a:rPr lang="en-US" sz="1850" dirty="0">
                <a:solidFill>
                  <a:srgbClr val="E0E4E6"/>
                </a:solidFill>
                <a:latin typeface="Barlow" pitchFamily="34" charset="0"/>
                <a:ea typeface="Barlow" pitchFamily="34" charset="-122"/>
                <a:cs typeface="Barlow" pitchFamily="34" charset="-120"/>
              </a:rPr>
              <a:t>Bowel Rest: To allow the intestines to recover and potentially relieve the obstruction.</a:t>
            </a:r>
            <a:endParaRPr lang="en-US" sz="18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52832"/>
          </a:xfrm>
          <a:prstGeom prst="rect">
            <a:avLst/>
          </a:prstGeom>
        </p:spPr>
      </p:pic>
      <p:sp>
        <p:nvSpPr>
          <p:cNvPr id="3" name="Text 0"/>
          <p:cNvSpPr/>
          <p:nvPr/>
        </p:nvSpPr>
        <p:spPr>
          <a:xfrm>
            <a:off x="742712" y="3407450"/>
            <a:ext cx="10373439" cy="589478"/>
          </a:xfrm>
          <a:prstGeom prst="rect">
            <a:avLst/>
          </a:prstGeom>
          <a:noFill/>
          <a:ln/>
        </p:spPr>
        <p:txBody>
          <a:bodyPr wrap="none" lIns="0" tIns="0" rIns="0" bIns="0" rtlCol="0" anchor="t"/>
          <a:lstStyle/>
          <a:p>
            <a:pPr marL="0" indent="0">
              <a:lnSpc>
                <a:spcPts val="4600"/>
              </a:lnSpc>
              <a:buNone/>
            </a:pPr>
            <a:r>
              <a:rPr lang="en-US" sz="3700" b="1" dirty="0">
                <a:solidFill>
                  <a:srgbClr val="FFFF00"/>
                </a:solidFill>
                <a:latin typeface="Spline Sans Bold" pitchFamily="34" charset="0"/>
                <a:ea typeface="Spline Sans Bold" pitchFamily="34" charset="-122"/>
                <a:cs typeface="Spline Sans Bold" pitchFamily="34" charset="-120"/>
              </a:rPr>
              <a:t>Surgical Management of Intestinal Obstruction</a:t>
            </a:r>
            <a:endParaRPr lang="en-US" sz="3700" dirty="0">
              <a:solidFill>
                <a:srgbClr val="FFFF00"/>
              </a:solidFill>
            </a:endParaRPr>
          </a:p>
        </p:txBody>
      </p:sp>
      <p:pic>
        <p:nvPicPr>
          <p:cNvPr id="4" name="Image 1" descr="preencoded.png"/>
          <p:cNvPicPr>
            <a:picLocks noChangeAspect="1"/>
          </p:cNvPicPr>
          <p:nvPr/>
        </p:nvPicPr>
        <p:blipFill>
          <a:blip r:embed="rId4"/>
          <a:stretch>
            <a:fillRect/>
          </a:stretch>
        </p:blipFill>
        <p:spPr>
          <a:xfrm>
            <a:off x="742712" y="4315182"/>
            <a:ext cx="3286244" cy="848916"/>
          </a:xfrm>
          <a:prstGeom prst="rect">
            <a:avLst/>
          </a:prstGeom>
        </p:spPr>
      </p:pic>
      <p:sp>
        <p:nvSpPr>
          <p:cNvPr id="5" name="Text 1"/>
          <p:cNvSpPr/>
          <p:nvPr/>
        </p:nvSpPr>
        <p:spPr>
          <a:xfrm>
            <a:off x="954881" y="5482352"/>
            <a:ext cx="2445187" cy="294799"/>
          </a:xfrm>
          <a:prstGeom prst="rect">
            <a:avLst/>
          </a:prstGeom>
          <a:noFill/>
          <a:ln/>
        </p:spPr>
        <p:txBody>
          <a:bodyPr wrap="none" lIns="0" tIns="0" rIns="0" bIns="0" rtlCol="0" anchor="t"/>
          <a:lstStyle/>
          <a:p>
            <a:pPr marL="0" indent="0" algn="l">
              <a:lnSpc>
                <a:spcPts val="2300"/>
              </a:lnSpc>
              <a:buNone/>
            </a:pPr>
            <a:r>
              <a:rPr lang="en-US" sz="1850" b="1" dirty="0">
                <a:solidFill>
                  <a:srgbClr val="FF0000"/>
                </a:solidFill>
                <a:latin typeface="Spline Sans Bold" pitchFamily="34" charset="0"/>
                <a:ea typeface="Spline Sans Bold" pitchFamily="34" charset="-122"/>
                <a:cs typeface="Spline Sans Bold" pitchFamily="34" charset="-120"/>
              </a:rPr>
              <a:t>Laparoscopic Surgery</a:t>
            </a:r>
            <a:endParaRPr lang="en-US" sz="1850" dirty="0">
              <a:solidFill>
                <a:srgbClr val="FF0000"/>
              </a:solidFill>
            </a:endParaRPr>
          </a:p>
        </p:txBody>
      </p:sp>
      <p:sp>
        <p:nvSpPr>
          <p:cNvPr id="6" name="Text 2"/>
          <p:cNvSpPr/>
          <p:nvPr/>
        </p:nvSpPr>
        <p:spPr>
          <a:xfrm>
            <a:off x="954881" y="5904428"/>
            <a:ext cx="2861905" cy="1018699"/>
          </a:xfrm>
          <a:prstGeom prst="rect">
            <a:avLst/>
          </a:prstGeom>
          <a:noFill/>
          <a:ln/>
        </p:spPr>
        <p:txBody>
          <a:bodyPr wrap="square" lIns="0" tIns="0" rIns="0" bIns="0" rtlCol="0" anchor="t"/>
          <a:lstStyle/>
          <a:p>
            <a:pPr marL="0" indent="0" algn="l">
              <a:lnSpc>
                <a:spcPts val="2650"/>
              </a:lnSpc>
              <a:buNone/>
            </a:pPr>
            <a:r>
              <a:rPr lang="en-US" sz="1650" dirty="0">
                <a:solidFill>
                  <a:srgbClr val="E0E4E6"/>
                </a:solidFill>
                <a:latin typeface="Barlow" pitchFamily="34" charset="0"/>
                <a:ea typeface="Barlow" pitchFamily="34" charset="-122"/>
                <a:cs typeface="Barlow" pitchFamily="34" charset="-120"/>
              </a:rPr>
              <a:t>Minimally invasive approach using small incisions to access and repair the blockage.</a:t>
            </a:r>
            <a:endParaRPr lang="en-US" sz="1650" dirty="0"/>
          </a:p>
        </p:txBody>
      </p:sp>
      <p:pic>
        <p:nvPicPr>
          <p:cNvPr id="7" name="Image 2" descr="preencoded.png"/>
          <p:cNvPicPr>
            <a:picLocks noChangeAspect="1"/>
          </p:cNvPicPr>
          <p:nvPr/>
        </p:nvPicPr>
        <p:blipFill>
          <a:blip r:embed="rId5"/>
          <a:stretch>
            <a:fillRect/>
          </a:stretch>
        </p:blipFill>
        <p:spPr>
          <a:xfrm>
            <a:off x="4028956" y="4315182"/>
            <a:ext cx="3286244" cy="848916"/>
          </a:xfrm>
          <a:prstGeom prst="rect">
            <a:avLst/>
          </a:prstGeom>
        </p:spPr>
      </p:pic>
      <p:sp>
        <p:nvSpPr>
          <p:cNvPr id="8" name="Text 3"/>
          <p:cNvSpPr/>
          <p:nvPr/>
        </p:nvSpPr>
        <p:spPr>
          <a:xfrm>
            <a:off x="4241125" y="5482352"/>
            <a:ext cx="2358033" cy="294799"/>
          </a:xfrm>
          <a:prstGeom prst="rect">
            <a:avLst/>
          </a:prstGeom>
          <a:noFill/>
          <a:ln/>
        </p:spPr>
        <p:txBody>
          <a:bodyPr wrap="none" lIns="0" tIns="0" rIns="0" bIns="0" rtlCol="0" anchor="t"/>
          <a:lstStyle/>
          <a:p>
            <a:pPr marL="0" indent="0" algn="l">
              <a:lnSpc>
                <a:spcPts val="2300"/>
              </a:lnSpc>
              <a:buNone/>
            </a:pPr>
            <a:r>
              <a:rPr lang="en-US" sz="1850" b="1" dirty="0">
                <a:solidFill>
                  <a:srgbClr val="FF0000"/>
                </a:solidFill>
                <a:latin typeface="Spline Sans Bold" pitchFamily="34" charset="0"/>
                <a:ea typeface="Spline Sans Bold" pitchFamily="34" charset="-122"/>
                <a:cs typeface="Spline Sans Bold" pitchFamily="34" charset="-120"/>
              </a:rPr>
              <a:t>Open Surgery</a:t>
            </a:r>
            <a:endParaRPr lang="en-US" sz="1850" dirty="0">
              <a:solidFill>
                <a:srgbClr val="FF0000"/>
              </a:solidFill>
            </a:endParaRPr>
          </a:p>
        </p:txBody>
      </p:sp>
      <p:sp>
        <p:nvSpPr>
          <p:cNvPr id="9" name="Text 4"/>
          <p:cNvSpPr/>
          <p:nvPr/>
        </p:nvSpPr>
        <p:spPr>
          <a:xfrm>
            <a:off x="4241125" y="5904428"/>
            <a:ext cx="2861905" cy="1358265"/>
          </a:xfrm>
          <a:prstGeom prst="rect">
            <a:avLst/>
          </a:prstGeom>
          <a:noFill/>
          <a:ln/>
        </p:spPr>
        <p:txBody>
          <a:bodyPr wrap="square" lIns="0" tIns="0" rIns="0" bIns="0" rtlCol="0" anchor="t"/>
          <a:lstStyle/>
          <a:p>
            <a:pPr marL="0" indent="0" algn="l">
              <a:lnSpc>
                <a:spcPts val="2650"/>
              </a:lnSpc>
              <a:buNone/>
            </a:pPr>
            <a:r>
              <a:rPr lang="en-US" sz="1650" dirty="0">
                <a:solidFill>
                  <a:srgbClr val="E0E4E6"/>
                </a:solidFill>
                <a:latin typeface="Barlow" pitchFamily="34" charset="0"/>
                <a:ea typeface="Barlow" pitchFamily="34" charset="-122"/>
                <a:cs typeface="Barlow" pitchFamily="34" charset="-120"/>
              </a:rPr>
              <a:t>Larger incision is necessary to address complex obstructions or those requiring extensive bowel resection.</a:t>
            </a:r>
            <a:endParaRPr lang="en-US" sz="1650" dirty="0"/>
          </a:p>
        </p:txBody>
      </p:sp>
      <p:pic>
        <p:nvPicPr>
          <p:cNvPr id="10" name="Image 3" descr="preencoded.png"/>
          <p:cNvPicPr>
            <a:picLocks noChangeAspect="1"/>
          </p:cNvPicPr>
          <p:nvPr/>
        </p:nvPicPr>
        <p:blipFill>
          <a:blip r:embed="rId6"/>
          <a:stretch>
            <a:fillRect/>
          </a:stretch>
        </p:blipFill>
        <p:spPr>
          <a:xfrm>
            <a:off x="7315200" y="4315182"/>
            <a:ext cx="3286244" cy="848916"/>
          </a:xfrm>
          <a:prstGeom prst="rect">
            <a:avLst/>
          </a:prstGeom>
        </p:spPr>
      </p:pic>
      <p:sp>
        <p:nvSpPr>
          <p:cNvPr id="11" name="Text 5"/>
          <p:cNvSpPr/>
          <p:nvPr/>
        </p:nvSpPr>
        <p:spPr>
          <a:xfrm>
            <a:off x="7527369" y="5482352"/>
            <a:ext cx="2358033" cy="294799"/>
          </a:xfrm>
          <a:prstGeom prst="rect">
            <a:avLst/>
          </a:prstGeom>
          <a:noFill/>
          <a:ln/>
        </p:spPr>
        <p:txBody>
          <a:bodyPr wrap="none" lIns="0" tIns="0" rIns="0" bIns="0" rtlCol="0" anchor="t"/>
          <a:lstStyle/>
          <a:p>
            <a:pPr marL="0" indent="0" algn="l">
              <a:lnSpc>
                <a:spcPts val="2300"/>
              </a:lnSpc>
              <a:buNone/>
            </a:pPr>
            <a:r>
              <a:rPr lang="en-US" sz="1850" b="1" dirty="0">
                <a:solidFill>
                  <a:srgbClr val="FF0000"/>
                </a:solidFill>
                <a:latin typeface="Spline Sans Bold" pitchFamily="34" charset="0"/>
                <a:ea typeface="Spline Sans Bold" pitchFamily="34" charset="-122"/>
                <a:cs typeface="Spline Sans Bold" pitchFamily="34" charset="-120"/>
              </a:rPr>
              <a:t>Bowel Resection</a:t>
            </a:r>
            <a:endParaRPr lang="en-US" sz="1850" dirty="0">
              <a:solidFill>
                <a:srgbClr val="FF0000"/>
              </a:solidFill>
            </a:endParaRPr>
          </a:p>
        </p:txBody>
      </p:sp>
      <p:sp>
        <p:nvSpPr>
          <p:cNvPr id="12" name="Text 6"/>
          <p:cNvSpPr/>
          <p:nvPr/>
        </p:nvSpPr>
        <p:spPr>
          <a:xfrm>
            <a:off x="7527369" y="5904428"/>
            <a:ext cx="2861905" cy="1018699"/>
          </a:xfrm>
          <a:prstGeom prst="rect">
            <a:avLst/>
          </a:prstGeom>
          <a:noFill/>
          <a:ln/>
        </p:spPr>
        <p:txBody>
          <a:bodyPr wrap="square" lIns="0" tIns="0" rIns="0" bIns="0" rtlCol="0" anchor="t"/>
          <a:lstStyle/>
          <a:p>
            <a:pPr marL="0" indent="0" algn="l">
              <a:lnSpc>
                <a:spcPts val="2650"/>
              </a:lnSpc>
              <a:buNone/>
            </a:pPr>
            <a:r>
              <a:rPr lang="en-US" sz="1650" dirty="0">
                <a:solidFill>
                  <a:srgbClr val="E0E4E6"/>
                </a:solidFill>
                <a:latin typeface="Barlow" pitchFamily="34" charset="0"/>
                <a:ea typeface="Barlow" pitchFamily="34" charset="-122"/>
                <a:cs typeface="Barlow" pitchFamily="34" charset="-120"/>
              </a:rPr>
              <a:t>Removal of the affected portion of the intestine and rejoining the healthy ends.</a:t>
            </a:r>
            <a:endParaRPr lang="en-US" sz="1650" dirty="0"/>
          </a:p>
        </p:txBody>
      </p:sp>
      <p:pic>
        <p:nvPicPr>
          <p:cNvPr id="13" name="Image 4" descr="preencoded.png"/>
          <p:cNvPicPr>
            <a:picLocks noChangeAspect="1"/>
          </p:cNvPicPr>
          <p:nvPr/>
        </p:nvPicPr>
        <p:blipFill>
          <a:blip r:embed="rId7"/>
          <a:stretch>
            <a:fillRect/>
          </a:stretch>
        </p:blipFill>
        <p:spPr>
          <a:xfrm>
            <a:off x="10601444" y="4315182"/>
            <a:ext cx="3286244" cy="848916"/>
          </a:xfrm>
          <a:prstGeom prst="rect">
            <a:avLst/>
          </a:prstGeom>
        </p:spPr>
      </p:pic>
      <p:sp>
        <p:nvSpPr>
          <p:cNvPr id="14" name="Text 7"/>
          <p:cNvSpPr/>
          <p:nvPr/>
        </p:nvSpPr>
        <p:spPr>
          <a:xfrm>
            <a:off x="10813613" y="5482352"/>
            <a:ext cx="2358033" cy="294799"/>
          </a:xfrm>
          <a:prstGeom prst="rect">
            <a:avLst/>
          </a:prstGeom>
          <a:noFill/>
          <a:ln/>
        </p:spPr>
        <p:txBody>
          <a:bodyPr wrap="none" lIns="0" tIns="0" rIns="0" bIns="0" rtlCol="0" anchor="t"/>
          <a:lstStyle/>
          <a:p>
            <a:pPr marL="0" indent="0" algn="l">
              <a:lnSpc>
                <a:spcPts val="2300"/>
              </a:lnSpc>
              <a:buNone/>
            </a:pPr>
            <a:r>
              <a:rPr lang="en-US" sz="1850" b="1" dirty="0">
                <a:solidFill>
                  <a:srgbClr val="FF0000"/>
                </a:solidFill>
                <a:latin typeface="Spline Sans Bold" pitchFamily="34" charset="0"/>
                <a:ea typeface="Spline Sans Bold" pitchFamily="34" charset="-122"/>
                <a:cs typeface="Spline Sans Bold" pitchFamily="34" charset="-120"/>
              </a:rPr>
              <a:t>Stoma Creation</a:t>
            </a:r>
            <a:endParaRPr lang="en-US" sz="1850" dirty="0">
              <a:solidFill>
                <a:srgbClr val="FF0000"/>
              </a:solidFill>
            </a:endParaRPr>
          </a:p>
        </p:txBody>
      </p:sp>
      <p:sp>
        <p:nvSpPr>
          <p:cNvPr id="15" name="Text 8"/>
          <p:cNvSpPr/>
          <p:nvPr/>
        </p:nvSpPr>
        <p:spPr>
          <a:xfrm>
            <a:off x="10813613" y="5904428"/>
            <a:ext cx="2861905" cy="1018699"/>
          </a:xfrm>
          <a:prstGeom prst="rect">
            <a:avLst/>
          </a:prstGeom>
          <a:noFill/>
          <a:ln/>
        </p:spPr>
        <p:txBody>
          <a:bodyPr wrap="square" lIns="0" tIns="0" rIns="0" bIns="0" rtlCol="0" anchor="t"/>
          <a:lstStyle/>
          <a:p>
            <a:pPr marL="0" indent="0" algn="l">
              <a:lnSpc>
                <a:spcPts val="2650"/>
              </a:lnSpc>
              <a:buNone/>
            </a:pPr>
            <a:r>
              <a:rPr lang="en-US" sz="1650" dirty="0">
                <a:solidFill>
                  <a:srgbClr val="E0E4E6"/>
                </a:solidFill>
                <a:latin typeface="Barlow" pitchFamily="34" charset="0"/>
                <a:ea typeface="Barlow" pitchFamily="34" charset="-122"/>
                <a:cs typeface="Barlow" pitchFamily="34" charset="-120"/>
              </a:rPr>
              <a:t>Temporary or permanent opening in the abdomen to allow for elimination of waste.</a:t>
            </a:r>
            <a:endParaRPr lang="en-US" sz="1650" dirty="0"/>
          </a:p>
        </p:txBody>
      </p:sp>
      <p:pic>
        <p:nvPicPr>
          <p:cNvPr id="17" name="Picture 16"/>
          <p:cNvPicPr>
            <a:picLocks noChangeAspect="1"/>
          </p:cNvPicPr>
          <p:nvPr/>
        </p:nvPicPr>
        <p:blipFill>
          <a:blip r:embed="rId8"/>
          <a:stretch>
            <a:fillRect/>
          </a:stretch>
        </p:blipFill>
        <p:spPr>
          <a:xfrm>
            <a:off x="12903890" y="7702679"/>
            <a:ext cx="1666875" cy="419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799</Words>
  <Application>Microsoft Office PowerPoint</Application>
  <PresentationFormat>مخصص</PresentationFormat>
  <Paragraphs>118</Paragraphs>
  <Slides>12</Slides>
  <Notes>11</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Dr.Hussein Safaa</dc:creator>
  <cp:lastModifiedBy>saad hussein</cp:lastModifiedBy>
  <cp:revision>8</cp:revision>
  <dcterms:created xsi:type="dcterms:W3CDTF">2025-01-18T14:39:32Z</dcterms:created>
  <dcterms:modified xsi:type="dcterms:W3CDTF">2025-02-02T20:34:35Z</dcterms:modified>
</cp:coreProperties>
</file>