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 id="2147483684" r:id="rId2"/>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91" d="100"/>
          <a:sy n="91" d="100"/>
        </p:scale>
        <p:origin x="34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B84537E-5FD1-4464-A076-811779068316}" type="slidenum">
              <a:rPr lang="en-US" smtClean="0"/>
              <a:t>‹#›</a:t>
            </a:fld>
            <a:endParaRPr lang="en-US"/>
          </a:p>
        </p:txBody>
      </p:sp>
    </p:spTree>
    <p:extLst>
      <p:ext uri="{BB962C8B-B14F-4D97-AF65-F5344CB8AC3E}">
        <p14:creationId xmlns:p14="http://schemas.microsoft.com/office/powerpoint/2010/main" val="131732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53844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892061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3195093" y="802300"/>
            <a:ext cx="7491353" cy="2541431"/>
          </a:xfrm>
        </p:spPr>
        <p:txBody>
          <a:bodyPr bIns="0" anchor="b">
            <a:normAutofit/>
          </a:bodyPr>
          <a:lstStyle>
            <a:lvl1pPr algn="l">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3195093" y="3531206"/>
            <a:ext cx="7491353"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ADBC994B-0F95-4146-B6AE-05CDDC0FCDC3}" type="datetimeFigureOut">
              <a:rPr lang="ar-IQ" smtClean="0"/>
              <a:t>19/04/1446</a:t>
            </a:fld>
            <a:endParaRPr lang="ar-IQ"/>
          </a:p>
        </p:txBody>
      </p:sp>
      <p:sp>
        <p:nvSpPr>
          <p:cNvPr id="5" name="Footer Placeholder 4"/>
          <p:cNvSpPr>
            <a:spLocks noGrp="1"/>
          </p:cNvSpPr>
          <p:nvPr>
            <p:ph type="ftr" sz="quarter" idx="11"/>
          </p:nvPr>
        </p:nvSpPr>
        <p:spPr>
          <a:xfrm>
            <a:off x="3195092" y="329309"/>
            <a:ext cx="4115056" cy="309201"/>
          </a:xfrm>
        </p:spPr>
        <p:txBody>
          <a:bodyPr/>
          <a:lstStyle/>
          <a:p>
            <a:endParaRPr lang="ar-IQ"/>
          </a:p>
        </p:txBody>
      </p:sp>
      <p:sp>
        <p:nvSpPr>
          <p:cNvPr id="6" name="Slide Number Placeholder 5"/>
          <p:cNvSpPr>
            <a:spLocks noGrp="1"/>
          </p:cNvSpPr>
          <p:nvPr>
            <p:ph type="sldNum" sz="quarter" idx="12"/>
          </p:nvPr>
        </p:nvSpPr>
        <p:spPr>
          <a:xfrm>
            <a:off x="1912938" y="798973"/>
            <a:ext cx="1069340" cy="503578"/>
          </a:xfrm>
        </p:spPr>
        <p:txBody>
          <a:bodyPr/>
          <a:lstStyle/>
          <a:p>
            <a:fld id="{8D97B61A-47A9-4C7A-8D76-DA8998B42CC5}" type="slidenum">
              <a:rPr lang="ar-IQ" smtClean="0"/>
              <a:t>‹#›</a:t>
            </a:fld>
            <a:endParaRPr lang="ar-IQ"/>
          </a:p>
        </p:txBody>
      </p:sp>
      <p:cxnSp>
        <p:nvCxnSpPr>
          <p:cNvPr id="15" name="Straight Connector 14"/>
          <p:cNvCxnSpPr/>
          <p:nvPr/>
        </p:nvCxnSpPr>
        <p:spPr>
          <a:xfrm>
            <a:off x="3195093" y="3528542"/>
            <a:ext cx="749135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9072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ADBC994B-0F95-4146-B6AE-05CDDC0FCDC3}" type="datetimeFigureOut">
              <a:rPr lang="ar-IQ" smtClean="0"/>
              <a:t>19/04/1446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D97B61A-47A9-4C7A-8D76-DA8998B42CC5}" type="slidenum">
              <a:rPr lang="ar-IQ" smtClean="0"/>
              <a:t>‹#›</a:t>
            </a:fld>
            <a:endParaRPr lang="ar-IQ"/>
          </a:p>
        </p:txBody>
      </p:sp>
      <p:cxnSp>
        <p:nvCxnSpPr>
          <p:cNvPr id="33" name="Straight Connector 32"/>
          <p:cNvCxnSpPr/>
          <p:nvPr/>
        </p:nvCxnSpPr>
        <p:spPr>
          <a:xfrm>
            <a:off x="1924655" y="1847088"/>
            <a:ext cx="876179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6009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924655" y="1756130"/>
            <a:ext cx="7489336" cy="1887950"/>
          </a:xfrm>
        </p:spPr>
        <p:txBody>
          <a:bodyPr anchor="b">
            <a:normAutofit/>
          </a:bodyPr>
          <a:lstStyle>
            <a:lvl1pPr algn="l">
              <a:defRPr sz="320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924656" y="3806197"/>
            <a:ext cx="7489336"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ADBC994B-0F95-4146-B6AE-05CDDC0FCDC3}" type="datetimeFigureOut">
              <a:rPr lang="ar-IQ" smtClean="0"/>
              <a:t>19/04/1446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D97B61A-47A9-4C7A-8D76-DA8998B42CC5}" type="slidenum">
              <a:rPr lang="ar-IQ" smtClean="0"/>
              <a:t>‹#›</a:t>
            </a:fld>
            <a:endParaRPr lang="ar-IQ"/>
          </a:p>
        </p:txBody>
      </p:sp>
      <p:cxnSp>
        <p:nvCxnSpPr>
          <p:cNvPr id="15" name="Straight Connector 14"/>
          <p:cNvCxnSpPr/>
          <p:nvPr/>
        </p:nvCxnSpPr>
        <p:spPr>
          <a:xfrm>
            <a:off x="1924655" y="3804985"/>
            <a:ext cx="748933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7991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a:xfrm>
            <a:off x="1924655" y="804891"/>
            <a:ext cx="8761791" cy="1059305"/>
          </a:xfrm>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924654" y="2013936"/>
            <a:ext cx="4167828" cy="343756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518909" y="2013937"/>
            <a:ext cx="4167536" cy="3437559"/>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ADBC994B-0F95-4146-B6AE-05CDDC0FCDC3}" type="datetimeFigureOut">
              <a:rPr lang="ar-IQ" smtClean="0"/>
              <a:t>19/04/1446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D97B61A-47A9-4C7A-8D76-DA8998B42CC5}" type="slidenum">
              <a:rPr lang="ar-IQ" smtClean="0"/>
              <a:t>‹#›</a:t>
            </a:fld>
            <a:endParaRPr lang="ar-IQ"/>
          </a:p>
        </p:txBody>
      </p:sp>
      <p:cxnSp>
        <p:nvCxnSpPr>
          <p:cNvPr id="33" name="Straight Connector 32"/>
          <p:cNvCxnSpPr/>
          <p:nvPr/>
        </p:nvCxnSpPr>
        <p:spPr>
          <a:xfrm>
            <a:off x="1924655" y="1847088"/>
            <a:ext cx="876179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98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cxnSp>
        <p:nvCxnSpPr>
          <p:cNvPr id="36" name="Straight Connector 35"/>
          <p:cNvCxnSpPr/>
          <p:nvPr/>
        </p:nvCxnSpPr>
        <p:spPr>
          <a:xfrm>
            <a:off x="1924655" y="1847088"/>
            <a:ext cx="8761791"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924655" y="804165"/>
            <a:ext cx="8761792" cy="1056319"/>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924655" y="2019551"/>
            <a:ext cx="4167688"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4" name="Content Placeholder 3"/>
          <p:cNvSpPr>
            <a:spLocks noGrp="1"/>
          </p:cNvSpPr>
          <p:nvPr>
            <p:ph sz="half" idx="2"/>
          </p:nvPr>
        </p:nvSpPr>
        <p:spPr>
          <a:xfrm>
            <a:off x="1924655" y="2824271"/>
            <a:ext cx="4167688" cy="264445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518909" y="2023005"/>
            <a:ext cx="4167536"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6518909" y="2821491"/>
            <a:ext cx="4167536" cy="2637371"/>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ADBC994B-0F95-4146-B6AE-05CDDC0FCDC3}" type="datetimeFigureOut">
              <a:rPr lang="ar-IQ" smtClean="0"/>
              <a:t>19/04/1446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7731569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cxnSp>
        <p:nvCxnSpPr>
          <p:cNvPr id="32" name="Straight Connector 31"/>
          <p:cNvCxnSpPr/>
          <p:nvPr/>
        </p:nvCxnSpPr>
        <p:spPr>
          <a:xfrm>
            <a:off x="1924655" y="1847088"/>
            <a:ext cx="8761791"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ADBC994B-0F95-4146-B6AE-05CDDC0FCDC3}" type="datetimeFigureOut">
              <a:rPr lang="ar-IQ" smtClean="0"/>
              <a:t>19/04/1446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9728384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BC994B-0F95-4146-B6AE-05CDDC0FCDC3}" type="datetimeFigureOut">
              <a:rPr lang="ar-IQ" smtClean="0"/>
              <a:t>19/04/1446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36679188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918723" y="798973"/>
            <a:ext cx="3234600" cy="2247117"/>
          </a:xfrm>
        </p:spPr>
        <p:txBody>
          <a:bodyPr anchor="b">
            <a:normAutofit/>
          </a:bodyPr>
          <a:lstStyle>
            <a:lvl1pPr algn="l">
              <a:defRPr sz="240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5582208" y="798974"/>
            <a:ext cx="5104237" cy="4658826"/>
          </a:xfrm>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918723" y="3205493"/>
            <a:ext cx="3236492"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ADBC994B-0F95-4146-B6AE-05CDDC0FCDC3}" type="datetimeFigureOut">
              <a:rPr lang="ar-IQ" smtClean="0"/>
              <a:t>19/04/1446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D97B61A-47A9-4C7A-8D76-DA8998B42CC5}" type="slidenum">
              <a:rPr lang="ar-IQ" smtClean="0"/>
              <a:t>‹#›</a:t>
            </a:fld>
            <a:endParaRPr lang="ar-IQ"/>
          </a:p>
        </p:txBody>
      </p:sp>
      <p:cxnSp>
        <p:nvCxnSpPr>
          <p:cNvPr id="17" name="Straight Connector 16"/>
          <p:cNvCxnSpPr/>
          <p:nvPr/>
        </p:nvCxnSpPr>
        <p:spPr>
          <a:xfrm>
            <a:off x="1922331" y="3205491"/>
            <a:ext cx="32310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8153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1BBCC16-1382-4F7C-A59F-8AA960441AD5}"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905164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grpSp>
        <p:nvGrpSpPr>
          <p:cNvPr id="13" name="Group 12"/>
          <p:cNvGrpSpPr/>
          <p:nvPr/>
        </p:nvGrpSpPr>
        <p:grpSpPr>
          <a:xfrm>
            <a:off x="6662002" y="482172"/>
            <a:ext cx="4681849"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925531" y="1129513"/>
            <a:ext cx="4326580" cy="1830584"/>
          </a:xfrm>
        </p:spPr>
        <p:txBody>
          <a:bodyPr anchor="b">
            <a:normAutofit/>
          </a:bodyPr>
          <a:lstStyle>
            <a:lvl1pP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7520171" y="1122544"/>
            <a:ext cx="2979997"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924656" y="3145992"/>
            <a:ext cx="4320381"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ar-SA"/>
              <a:t>انقر لتحرير أنماط نص الشكل الرئيسي</a:t>
            </a:r>
          </a:p>
        </p:txBody>
      </p:sp>
      <p:sp>
        <p:nvSpPr>
          <p:cNvPr id="5" name="Date Placeholder 4"/>
          <p:cNvSpPr>
            <a:spLocks noGrp="1"/>
          </p:cNvSpPr>
          <p:nvPr>
            <p:ph type="dt" sz="half" idx="10"/>
          </p:nvPr>
        </p:nvSpPr>
        <p:spPr>
          <a:xfrm>
            <a:off x="1915552" y="5469858"/>
            <a:ext cx="4336560" cy="320123"/>
          </a:xfrm>
        </p:spPr>
        <p:txBody>
          <a:bodyPr/>
          <a:lstStyle>
            <a:lvl1pPr algn="l">
              <a:defRPr/>
            </a:lvl1pPr>
          </a:lstStyle>
          <a:p>
            <a:fld id="{ADBC994B-0F95-4146-B6AE-05CDDC0FCDC3}" type="datetimeFigureOut">
              <a:rPr lang="ar-IQ" smtClean="0"/>
              <a:t>19/04/1446</a:t>
            </a:fld>
            <a:endParaRPr lang="ar-IQ"/>
          </a:p>
        </p:txBody>
      </p:sp>
      <p:sp>
        <p:nvSpPr>
          <p:cNvPr id="6" name="Footer Placeholder 5"/>
          <p:cNvSpPr>
            <a:spLocks noGrp="1"/>
          </p:cNvSpPr>
          <p:nvPr>
            <p:ph type="ftr" sz="quarter" idx="11"/>
          </p:nvPr>
        </p:nvSpPr>
        <p:spPr>
          <a:xfrm>
            <a:off x="1916707" y="318642"/>
            <a:ext cx="4335404" cy="320931"/>
          </a:xfrm>
        </p:spPr>
        <p:txBody>
          <a:bodyPr/>
          <a:lstStyle/>
          <a:p>
            <a:endParaRPr lang="ar-IQ"/>
          </a:p>
        </p:txBody>
      </p:sp>
      <p:sp>
        <p:nvSpPr>
          <p:cNvPr id="7" name="Slide Number Placeholder 6"/>
          <p:cNvSpPr>
            <a:spLocks noGrp="1"/>
          </p:cNvSpPr>
          <p:nvPr>
            <p:ph type="sldNum" sz="quarter" idx="12"/>
          </p:nvPr>
        </p:nvSpPr>
        <p:spPr/>
        <p:txBody>
          <a:bodyPr/>
          <a:lstStyle/>
          <a:p>
            <a:fld id="{8D97B61A-47A9-4C7A-8D76-DA8998B42CC5}" type="slidenum">
              <a:rPr lang="ar-IQ" smtClean="0"/>
              <a:t>‹#›</a:t>
            </a:fld>
            <a:endParaRPr lang="ar-IQ"/>
          </a:p>
        </p:txBody>
      </p:sp>
      <p:cxnSp>
        <p:nvCxnSpPr>
          <p:cNvPr id="31" name="Straight Connector 30"/>
          <p:cNvCxnSpPr/>
          <p:nvPr/>
        </p:nvCxnSpPr>
        <p:spPr>
          <a:xfrm>
            <a:off x="1921708" y="3143605"/>
            <a:ext cx="432268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541742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cxnSp>
        <p:nvCxnSpPr>
          <p:cNvPr id="33" name="Straight Connector 32"/>
          <p:cNvCxnSpPr/>
          <p:nvPr/>
        </p:nvCxnSpPr>
        <p:spPr>
          <a:xfrm>
            <a:off x="1924655" y="1847088"/>
            <a:ext cx="8761791"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ADBC994B-0F95-4146-B6AE-05CDDC0FCDC3}" type="datetimeFigureOut">
              <a:rPr lang="ar-IQ" smtClean="0"/>
              <a:t>19/04/1446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1923704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24038" y="798975"/>
            <a:ext cx="1470703" cy="4659889"/>
          </a:xfrm>
        </p:spPr>
        <p:txBody>
          <a:bodyPr vert="eaVert"/>
          <a:lstStyle>
            <a:lvl1pPr algn="l">
              <a:defRPr/>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924655" y="798975"/>
            <a:ext cx="7068127" cy="4659889"/>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ADBC994B-0F95-4146-B6AE-05CDDC0FCDC3}" type="datetimeFigureOut">
              <a:rPr lang="ar-IQ" smtClean="0"/>
              <a:t>19/04/1446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D97B61A-47A9-4C7A-8D76-DA8998B42CC5}" type="slidenum">
              <a:rPr lang="ar-IQ" smtClean="0"/>
              <a:t>‹#›</a:t>
            </a:fld>
            <a:endParaRPr lang="ar-IQ"/>
          </a:p>
        </p:txBody>
      </p:sp>
      <p:cxnSp>
        <p:nvCxnSpPr>
          <p:cNvPr id="15" name="Straight Connector 14"/>
          <p:cNvCxnSpPr/>
          <p:nvPr/>
        </p:nvCxnSpPr>
        <p:spPr>
          <a:xfrm>
            <a:off x="9224037" y="798975"/>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010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a:xfrm>
            <a:off x="8593667" y="6272784"/>
            <a:ext cx="2644309" cy="365125"/>
          </a:xfrm>
        </p:spPr>
        <p:txBody>
          <a:bodyPr/>
          <a:lstStyle/>
          <a:p>
            <a:fld id="{61BBCC16-1382-4F7C-A59F-8AA960441AD5}" type="datetimeFigureOut">
              <a:rPr lang="en-US" smtClean="0"/>
              <a:t>10/22/2024</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B84537E-5FD1-4464-A076-811779068316}" type="slidenum">
              <a:rPr lang="en-US" smtClean="0"/>
              <a:t>‹#›</a:t>
            </a:fld>
            <a:endParaRPr lang="en-US"/>
          </a:p>
        </p:txBody>
      </p:sp>
    </p:spTree>
    <p:extLst>
      <p:ext uri="{BB962C8B-B14F-4D97-AF65-F5344CB8AC3E}">
        <p14:creationId xmlns:p14="http://schemas.microsoft.com/office/powerpoint/2010/main" val="3563771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61BBCC16-1382-4F7C-A59F-8AA960441AD5}"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569971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61BBCC16-1382-4F7C-A59F-8AA960441AD5}" type="datetimeFigureOut">
              <a:rPr lang="en-US" smtClean="0"/>
              <a:t>10/22/2024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65733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61BBCC16-1382-4F7C-A59F-8AA960441AD5}" type="datetimeFigureOut">
              <a:rPr lang="en-US" smtClean="0"/>
              <a:t>10/22/2024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120048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BCC16-1382-4F7C-A59F-8AA960441AD5}" type="datetimeFigureOut">
              <a:rPr lang="en-US" smtClean="0"/>
              <a:t>10/22/2024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57082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مع تسمية توضيحية">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1BBCC16-1382-4F7C-A59F-8AA960441AD5}"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6595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1BBCC16-1382-4F7C-A59F-8AA960441AD5}" type="datetimeFigureOut">
              <a:rPr lang="en-US" smtClean="0"/>
              <a:t>10/22/2024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8354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1BBCC16-1382-4F7C-A59F-8AA960441AD5}" type="datetimeFigureOut">
              <a:rPr lang="en-US" smtClean="0"/>
              <a:t>10/22/2024</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B84537E-5FD1-4464-A076-811779068316}" type="slidenum">
              <a:rPr lang="en-US" smtClean="0"/>
              <a:t>‹#›</a:t>
            </a:fld>
            <a:endParaRPr lang="en-US"/>
          </a:p>
        </p:txBody>
      </p:sp>
    </p:spTree>
    <p:extLst>
      <p:ext uri="{BB962C8B-B14F-4D97-AF65-F5344CB8AC3E}">
        <p14:creationId xmlns:p14="http://schemas.microsoft.com/office/powerpoint/2010/main" val="712676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12192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4"/>
            <a:ext cx="12192001" cy="774727"/>
          </a:xfrm>
          <a:prstGeom prst="rect">
            <a:avLst/>
          </a:prstGeom>
        </p:spPr>
      </p:pic>
      <p:cxnSp>
        <p:nvCxnSpPr>
          <p:cNvPr id="13" name="Straight Connector 12"/>
          <p:cNvCxnSpPr/>
          <p:nvPr/>
        </p:nvCxnSpPr>
        <p:spPr>
          <a:xfrm>
            <a:off x="0" y="6101127"/>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924655" y="804521"/>
            <a:ext cx="8761791" cy="1049235"/>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924655" y="2015734"/>
            <a:ext cx="8761791" cy="3450613"/>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528723" y="330370"/>
            <a:ext cx="3157723"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DBC994B-0F95-4146-B6AE-05CDDC0FCDC3}" type="datetimeFigureOut">
              <a:rPr lang="ar-IQ" smtClean="0"/>
              <a:t>19/04/1446</a:t>
            </a:fld>
            <a:endParaRPr lang="ar-IQ"/>
          </a:p>
        </p:txBody>
      </p:sp>
      <p:sp>
        <p:nvSpPr>
          <p:cNvPr id="5" name="Footer Placeholder 4"/>
          <p:cNvSpPr>
            <a:spLocks noGrp="1"/>
          </p:cNvSpPr>
          <p:nvPr>
            <p:ph type="ftr" sz="quarter" idx="3"/>
          </p:nvPr>
        </p:nvSpPr>
        <p:spPr>
          <a:xfrm>
            <a:off x="1924655" y="329309"/>
            <a:ext cx="5378672"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650300" y="798973"/>
            <a:ext cx="1060995" cy="503578"/>
          </a:xfrm>
          <a:prstGeom prst="rect">
            <a:avLst/>
          </a:prstGeom>
        </p:spPr>
        <p:txBody>
          <a:bodyPr vert="horz" lIns="91440" tIns="45720" rIns="91440" bIns="45720" rtlCol="0" anchor="t"/>
          <a:lstStyle>
            <a:lvl1pPr algn="r">
              <a:defRPr sz="2800">
                <a:solidFill>
                  <a:schemeClr val="accent1"/>
                </a:solidFill>
              </a:defRPr>
            </a:lvl1pPr>
          </a:lstStyle>
          <a:p>
            <a:fld id="{8D97B61A-47A9-4C7A-8D76-DA8998B42CC5}" type="slidenum">
              <a:rPr lang="ar-IQ" smtClean="0"/>
              <a:t>‹#›</a:t>
            </a:fld>
            <a:endParaRPr lang="ar-IQ"/>
          </a:p>
        </p:txBody>
      </p:sp>
    </p:spTree>
    <p:extLst>
      <p:ext uri="{BB962C8B-B14F-4D97-AF65-F5344CB8AC3E}">
        <p14:creationId xmlns:p14="http://schemas.microsoft.com/office/powerpoint/2010/main" val="6773678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2292-C389-4A8B-ADB1-1178877C1C4E}"/>
              </a:ext>
            </a:extLst>
          </p:cNvPr>
          <p:cNvSpPr>
            <a:spLocks noGrp="1"/>
          </p:cNvSpPr>
          <p:nvPr>
            <p:ph type="ctrTitle"/>
          </p:nvPr>
        </p:nvSpPr>
        <p:spPr>
          <a:xfrm>
            <a:off x="3494762" y="360928"/>
            <a:ext cx="5423770" cy="1655762"/>
          </a:xfrm>
        </p:spPr>
        <p:txBody>
          <a:bodyPr>
            <a:noAutofit/>
          </a:bodyPr>
          <a:lstStyle/>
          <a:p>
            <a:pPr marL="0" marR="0" algn="ctr">
              <a:lnSpc>
                <a:spcPct val="107000"/>
              </a:lnSpc>
              <a:spcBef>
                <a:spcPts val="0"/>
              </a:spcBef>
              <a:spcAft>
                <a:spcPts val="800"/>
              </a:spcAft>
            </a:pPr>
            <a:br>
              <a:rPr lang="en-US" sz="14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cs typeface="Arial" panose="020B0604020202020204" pitchFamily="34" charset="0"/>
              </a:rPr>
              <a:t>Al-Mustaqbal University / Nursing College</a:t>
            </a:r>
            <a:br>
              <a:rPr lang="en-US" sz="20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rPr>
              <a:t>Academic Year 2024-2025</a:t>
            </a:r>
            <a:br>
              <a:rPr lang="en-US" sz="2000" b="1" dirty="0">
                <a:latin typeface="Times New Roman" panose="02020603050405020304" pitchFamily="18" charset="0"/>
                <a:ea typeface="Calibri" panose="020F0502020204030204" pitchFamily="34" charset="0"/>
              </a:rPr>
            </a:br>
            <a:r>
              <a:rPr lang="en-US" sz="2000" b="1" dirty="0">
                <a:latin typeface="Times New Roman" panose="02020603050405020304" pitchFamily="18" charset="0"/>
                <a:ea typeface="Calibri" panose="020F0502020204030204" pitchFamily="34" charset="0"/>
              </a:rPr>
              <a:t>health promotion</a:t>
            </a:r>
            <a:br>
              <a:rPr lang="en-US" sz="2000" b="1" dirty="0">
                <a:latin typeface="Times New Roman" panose="02020603050405020304" pitchFamily="18" charset="0"/>
                <a:ea typeface="Calibri" panose="020F0502020204030204" pitchFamily="34" charset="0"/>
              </a:rPr>
            </a:br>
            <a:endParaRPr lang="en-US" sz="1400" dirty="0"/>
          </a:p>
        </p:txBody>
      </p:sp>
      <p:sp>
        <p:nvSpPr>
          <p:cNvPr id="3" name="Subtitle 2">
            <a:extLst>
              <a:ext uri="{FF2B5EF4-FFF2-40B4-BE49-F238E27FC236}">
                <a16:creationId xmlns:a16="http://schemas.microsoft.com/office/drawing/2014/main" id="{827B4D66-DFAA-4BE4-93F2-871B41B92084}"/>
              </a:ext>
            </a:extLst>
          </p:cNvPr>
          <p:cNvSpPr>
            <a:spLocks noGrp="1"/>
          </p:cNvSpPr>
          <p:nvPr>
            <p:ph type="subTitle" idx="1"/>
          </p:nvPr>
        </p:nvSpPr>
        <p:spPr>
          <a:xfrm>
            <a:off x="1524000" y="2467627"/>
            <a:ext cx="9144000" cy="2790173"/>
          </a:xfrm>
        </p:spPr>
        <p:txBody>
          <a:bodyPr>
            <a:normAutofit fontScale="92500" lnSpcReduction="10000"/>
          </a:bodyPr>
          <a:lstStyle/>
          <a:p>
            <a:pPr>
              <a:lnSpc>
                <a:spcPct val="200000"/>
              </a:lnSpc>
            </a:pPr>
            <a:r>
              <a:rPr lang="en-US" dirty="0">
                <a:latin typeface="Bahnschrift Condensed" panose="020B0502040204020203" pitchFamily="34" charset="0"/>
              </a:rPr>
              <a:t>Lecture 4</a:t>
            </a:r>
          </a:p>
          <a:p>
            <a:pPr>
              <a:lnSpc>
                <a:spcPct val="200000"/>
              </a:lnSpc>
            </a:pPr>
            <a:r>
              <a:rPr lang="en-US" sz="3200" dirty="0">
                <a:latin typeface="Bahnschrift Condensed" panose="020B0502040204020203" pitchFamily="34" charset="0"/>
              </a:rPr>
              <a:t>Domains that Influence on Individuals in Health Promotion</a:t>
            </a:r>
          </a:p>
          <a:p>
            <a:pPr>
              <a:lnSpc>
                <a:spcPct val="200000"/>
              </a:lnSpc>
            </a:pPr>
            <a:r>
              <a:rPr lang="en-US" sz="3200" dirty="0">
                <a:latin typeface="Bahnschrift Condensed" panose="020B0502040204020203" pitchFamily="34" charset="0"/>
              </a:rPr>
              <a:t>Prepared by: Dr. Ali Hussein. H.</a:t>
            </a:r>
          </a:p>
          <a:p>
            <a:endParaRPr lang="en-US" sz="3200" dirty="0">
              <a:latin typeface="Bahnschrift Condensed" panose="020B0502040204020203" pitchFamily="34" charset="0"/>
            </a:endParaRPr>
          </a:p>
        </p:txBody>
      </p:sp>
      <p:pic>
        <p:nvPicPr>
          <p:cNvPr id="5" name="صورة 2">
            <a:extLst>
              <a:ext uri="{FF2B5EF4-FFF2-40B4-BE49-F238E27FC236}">
                <a16:creationId xmlns:a16="http://schemas.microsoft.com/office/drawing/2014/main" id="{321EFF99-52EB-49E1-8366-60E6BCA4DB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918532" y="225468"/>
            <a:ext cx="2801653" cy="2387600"/>
          </a:xfrm>
          <a:prstGeom prst="rect">
            <a:avLst/>
          </a:prstGeom>
        </p:spPr>
      </p:pic>
      <p:pic>
        <p:nvPicPr>
          <p:cNvPr id="9" name="Picture 8">
            <a:extLst>
              <a:ext uri="{FF2B5EF4-FFF2-40B4-BE49-F238E27FC236}">
                <a16:creationId xmlns:a16="http://schemas.microsoft.com/office/drawing/2014/main" id="{A4A62E0A-586F-4BF0-BC7D-B48293FC5D5D}"/>
              </a:ext>
            </a:extLst>
          </p:cNvPr>
          <p:cNvPicPr>
            <a:picLocks noChangeAspect="1"/>
          </p:cNvPicPr>
          <p:nvPr/>
        </p:nvPicPr>
        <p:blipFill>
          <a:blip r:embed="rId3"/>
          <a:stretch>
            <a:fillRect/>
          </a:stretch>
        </p:blipFill>
        <p:spPr>
          <a:xfrm>
            <a:off x="471815" y="225468"/>
            <a:ext cx="3022947" cy="2387600"/>
          </a:xfrm>
          <a:prstGeom prst="rect">
            <a:avLst/>
          </a:prstGeom>
        </p:spPr>
      </p:pic>
    </p:spTree>
    <p:extLst>
      <p:ext uri="{BB962C8B-B14F-4D97-AF65-F5344CB8AC3E}">
        <p14:creationId xmlns:p14="http://schemas.microsoft.com/office/powerpoint/2010/main" val="3014516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620D8BE-BA0E-1198-2905-360DE9A63F29}"/>
              </a:ext>
            </a:extLst>
          </p:cNvPr>
          <p:cNvSpPr>
            <a:spLocks noGrp="1"/>
          </p:cNvSpPr>
          <p:nvPr>
            <p:ph type="title"/>
          </p:nvPr>
        </p:nvSpPr>
        <p:spPr/>
        <p:txBody>
          <a:bodyPr>
            <a:normAutofit/>
          </a:bodyPr>
          <a:lstStyle/>
          <a:p>
            <a:r>
              <a:rPr lang="en-US" sz="2800" dirty="0">
                <a:latin typeface="Arial Black" panose="020B0A04020102020204" pitchFamily="34" charset="0"/>
              </a:rPr>
              <a:t>7- Intellectual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D73CBD59-616F-EEF0-D5F4-077333EB6FE9}"/>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A person s intellect may determine his or her understanding of illness, life-style changes and hospitalization. This domain influenced by environmental, psychological and biological domain.</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2686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347559A-CC28-14BC-2419-92496F7EFFEA}"/>
              </a:ext>
            </a:extLst>
          </p:cNvPr>
          <p:cNvSpPr>
            <a:spLocks noGrp="1"/>
          </p:cNvSpPr>
          <p:nvPr>
            <p:ph type="title"/>
          </p:nvPr>
        </p:nvSpPr>
        <p:spPr/>
        <p:txBody>
          <a:bodyPr>
            <a:normAutofit/>
          </a:bodyPr>
          <a:lstStyle/>
          <a:p>
            <a:r>
              <a:rPr lang="en-US" sz="2800" dirty="0">
                <a:latin typeface="Arial Black" panose="020B0A04020102020204" pitchFamily="34" charset="0"/>
              </a:rPr>
              <a:t>8- Sexual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A5551D13-F90A-D60D-AD9F-CDC994C605E7}"/>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The sexual domain is private to the individual and is a subject that may or may not be openly discussed.</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4956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8017481-3F35-14F0-CCB6-DBCF076BD7D3}"/>
              </a:ext>
            </a:extLst>
          </p:cNvPr>
          <p:cNvSpPr>
            <a:spLocks noGrp="1"/>
          </p:cNvSpPr>
          <p:nvPr>
            <p:ph type="title"/>
          </p:nvPr>
        </p:nvSpPr>
        <p:spPr/>
        <p:txBody>
          <a:bodyPr>
            <a:normAutofit/>
          </a:bodyPr>
          <a:lstStyle/>
          <a:p>
            <a:r>
              <a:rPr lang="en-US" sz="2800" dirty="0">
                <a:latin typeface="Arial Black" panose="020B0A04020102020204" pitchFamily="34" charset="0"/>
              </a:rPr>
              <a:t>9- Technological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1F35024B-2DAB-9BC7-01F8-D067468E0A4E}"/>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This domain effect all other domains:</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-Biologic by influencing outcomes that are brought about life threatening situations.</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-psychological by technological diagnosed.</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-Sociological and intellectual by using technology in communication like e mail and internet.</a:t>
            </a:r>
          </a:p>
          <a:p>
            <a:endParaRPr lang="ar-IQ" dirty="0"/>
          </a:p>
        </p:txBody>
      </p:sp>
    </p:spTree>
    <p:extLst>
      <p:ext uri="{BB962C8B-B14F-4D97-AF65-F5344CB8AC3E}">
        <p14:creationId xmlns:p14="http://schemas.microsoft.com/office/powerpoint/2010/main" val="4223505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0679A9A-F83A-CCE4-838B-30C84BF0EFF9}"/>
              </a:ext>
            </a:extLst>
          </p:cNvPr>
          <p:cNvSpPr>
            <a:spLocks noGrp="1"/>
          </p:cNvSpPr>
          <p:nvPr>
            <p:ph type="title"/>
          </p:nvPr>
        </p:nvSpPr>
        <p:spPr/>
        <p:txBody>
          <a:bodyPr>
            <a:normAutofit/>
          </a:bodyPr>
          <a:lstStyle/>
          <a:p>
            <a:r>
              <a:rPr lang="en-US" sz="2800" dirty="0">
                <a:latin typeface="Arial Black" panose="020B0A04020102020204" pitchFamily="34" charset="0"/>
              </a:rPr>
              <a:t>the nursing process for health promotion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481D6B86-EB8E-AFAB-6FFA-A550B7A17094}"/>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The nursing process is a systematic problem-solving approach used to identify, prevent and treat actual or potential health problems and promote wellness. It has five steps (Assessment, Diagnosis, planning, implementation and evaluation). In addition, it is a systematic method that directs the nurse and patient as together they accomplish the following:</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74399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F489DB8-714B-F6FA-B157-4CC3152C18A3}"/>
              </a:ext>
            </a:extLst>
          </p:cNvPr>
          <p:cNvSpPr>
            <a:spLocks noGrp="1"/>
          </p:cNvSpPr>
          <p:nvPr>
            <p:ph type="title"/>
          </p:nvPr>
        </p:nvSpPr>
        <p:spPr/>
        <p:txBody>
          <a:bodyPr>
            <a:normAutofit/>
          </a:bodyPr>
          <a:lstStyle/>
          <a:p>
            <a:r>
              <a:rPr lang="en-US" sz="2800" dirty="0">
                <a:latin typeface="Arial Black" panose="020B0A04020102020204" pitchFamily="34" charset="0"/>
              </a:rPr>
              <a:t>I. Assessment</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27CAE310-9CA6-4C58-FE28-912E385C0D0C}"/>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Assessing Components of this assessment are the health history and physical examination, physical fitness assessment, lifestyle assessment, spiritual health assessment, social support systems review, health risk assessment, health beliefs review, and life-stress review.</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5933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9000067-E961-A684-E3D5-CE6FBC5FF11D}"/>
              </a:ext>
            </a:extLst>
          </p:cNvPr>
          <p:cNvSpPr>
            <a:spLocks noGrp="1"/>
          </p:cNvSpPr>
          <p:nvPr>
            <p:ph type="title"/>
          </p:nvPr>
        </p:nvSpPr>
        <p:spPr/>
        <p:txBody>
          <a:bodyPr>
            <a:normAutofit/>
          </a:bodyPr>
          <a:lstStyle/>
          <a:p>
            <a:r>
              <a:rPr lang="en-US" sz="2800" dirty="0">
                <a:latin typeface="Arial Black" panose="020B0A04020102020204" pitchFamily="34" charset="0"/>
              </a:rPr>
              <a:t>1. Physical Fitness Assessment:</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2D07FCF2-2A3F-FE24-C84D-C9339FDF0639}"/>
              </a:ext>
            </a:extLst>
          </p:cNvPr>
          <p:cNvSpPr>
            <a:spLocks noGrp="1"/>
          </p:cNvSpPr>
          <p:nvPr>
            <p:ph idx="1"/>
          </p:nvPr>
        </p:nvSpPr>
        <p:spPr/>
        <p:txBody>
          <a:bodyPr>
            <a:normAutofit lnSpcReduction="10000"/>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During an evaluation of physical fitness, the nurse assesses several components of the body’s physical functioning: muscle endurance, flexibility, body composition, and cardiorespiratory endurance.</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Specific guidelines for obtaining measurements and the optimal values for men, women, and children can be found in physical fitness texts.</a:t>
            </a:r>
          </a:p>
          <a:p>
            <a:endParaRPr lang="ar-IQ" dirty="0"/>
          </a:p>
        </p:txBody>
      </p:sp>
    </p:spTree>
    <p:extLst>
      <p:ext uri="{BB962C8B-B14F-4D97-AF65-F5344CB8AC3E}">
        <p14:creationId xmlns:p14="http://schemas.microsoft.com/office/powerpoint/2010/main" val="3627142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B6F27DC-2927-789F-26D4-45A1A794C2AF}"/>
              </a:ext>
            </a:extLst>
          </p:cNvPr>
          <p:cNvSpPr>
            <a:spLocks noGrp="1"/>
          </p:cNvSpPr>
          <p:nvPr>
            <p:ph type="title"/>
          </p:nvPr>
        </p:nvSpPr>
        <p:spPr/>
        <p:txBody>
          <a:bodyPr>
            <a:normAutofit/>
          </a:bodyPr>
          <a:lstStyle/>
          <a:p>
            <a:r>
              <a:rPr lang="en-US" sz="2800" dirty="0">
                <a:latin typeface="Arial Black" panose="020B0A04020102020204" pitchFamily="34" charset="0"/>
              </a:rPr>
              <a:t>2. Lifestyle Assessment</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14510F36-7AFB-6330-D31C-C1B0776C6780}"/>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Lifestyle assessment focuses on the personal lifestyle and habits of the client as they affect health. Categories of lifestyle generally assessed are physical activity, nutritional practices, stress management, and such habits as smoking, alcohol consumption, and drug use.</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Other categories may be included. Several tools are available to assess lifestyle</a:t>
            </a:r>
            <a:r>
              <a:rPr lang="en-US" dirty="0"/>
              <a:t>.</a:t>
            </a:r>
          </a:p>
          <a:p>
            <a:endParaRPr lang="ar-IQ" dirty="0"/>
          </a:p>
        </p:txBody>
      </p:sp>
    </p:spTree>
    <p:extLst>
      <p:ext uri="{BB962C8B-B14F-4D97-AF65-F5344CB8AC3E}">
        <p14:creationId xmlns:p14="http://schemas.microsoft.com/office/powerpoint/2010/main" val="32931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5D56B61-DF74-34F7-6A4D-E09504565D8D}"/>
              </a:ext>
            </a:extLst>
          </p:cNvPr>
          <p:cNvSpPr>
            <a:spLocks noGrp="1"/>
          </p:cNvSpPr>
          <p:nvPr>
            <p:ph type="title"/>
          </p:nvPr>
        </p:nvSpPr>
        <p:spPr/>
        <p:txBody>
          <a:bodyPr>
            <a:normAutofit/>
          </a:bodyPr>
          <a:lstStyle/>
          <a:p>
            <a:r>
              <a:rPr lang="en-US" sz="2800" dirty="0">
                <a:latin typeface="Arial Black" panose="020B0A04020102020204" pitchFamily="34" charset="0"/>
              </a:rPr>
              <a:t>3. Spiritual Health Assessment</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2157FB9D-CF3B-0724-6CC2-66B298DE9B18}"/>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Spiritual health is the ability to develop one’s inner nature to its fullest potential, including the ability to discover and articulate one’s basic purpose in life; to learn how to experience love, joy, peace, and fulfillment; and to learn how to help ourselves and others achieve their fullest potential</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89803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A9B9630-3FD8-87AF-86B7-32B03CE5D546}"/>
              </a:ext>
            </a:extLst>
          </p:cNvPr>
          <p:cNvSpPr>
            <a:spLocks noGrp="1"/>
          </p:cNvSpPr>
          <p:nvPr>
            <p:ph type="title"/>
          </p:nvPr>
        </p:nvSpPr>
        <p:spPr/>
        <p:txBody>
          <a:bodyPr>
            <a:normAutofit/>
          </a:bodyPr>
          <a:lstStyle/>
          <a:p>
            <a:r>
              <a:rPr lang="en-US" sz="2800" dirty="0">
                <a:latin typeface="Arial Black" panose="020B0A04020102020204" pitchFamily="34" charset="0"/>
              </a:rPr>
              <a:t>4. Social Support Systems Review</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746C8EE9-F97A-629C-1E69-8F04A3640B73}"/>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Understanding the social context in which a person lives and works is important in health promotion. Individuals and groups, through interpersonal relationships, can provide comfort, assistance, encouragement, and information.</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Social support fosters successful coping and promotes satisfying and effective living.</a:t>
            </a:r>
          </a:p>
          <a:p>
            <a:endParaRPr lang="ar-IQ" dirty="0"/>
          </a:p>
        </p:txBody>
      </p:sp>
    </p:spTree>
    <p:extLst>
      <p:ext uri="{BB962C8B-B14F-4D97-AF65-F5344CB8AC3E}">
        <p14:creationId xmlns:p14="http://schemas.microsoft.com/office/powerpoint/2010/main" val="4274354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F9FFAB9-45E7-10B0-1994-768C4100FAFC}"/>
              </a:ext>
            </a:extLst>
          </p:cNvPr>
          <p:cNvSpPr>
            <a:spLocks noGrp="1"/>
          </p:cNvSpPr>
          <p:nvPr>
            <p:ph type="title"/>
          </p:nvPr>
        </p:nvSpPr>
        <p:spPr/>
        <p:txBody>
          <a:bodyPr>
            <a:normAutofit/>
          </a:bodyPr>
          <a:lstStyle/>
          <a:p>
            <a:r>
              <a:rPr lang="en-US" sz="2800" dirty="0">
                <a:latin typeface="Arial Black" panose="020B0A04020102020204" pitchFamily="34" charset="0"/>
              </a:rPr>
              <a:t>5. Life-Stress Review</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C5F54420-0CFC-5145-92E7-D60C6DB1DFB0}"/>
              </a:ext>
            </a:extLst>
          </p:cNvPr>
          <p:cNvSpPr>
            <a:spLocks noGrp="1"/>
          </p:cNvSpPr>
          <p:nvPr>
            <p:ph idx="1"/>
          </p:nvPr>
        </p:nvSpPr>
        <p:spPr/>
        <p:txBody>
          <a:bodyPr>
            <a:normAutofit fontScale="92500"/>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A tool that assigns numerical values to life events. For example, life changes (e.g., death of a spouse, divorce, marital separation, pregnancy, etc.) have an impact score.</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The individual adds up all of the current life events and compares the total life-changes score to the likelihood of illness in the near future.</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Studies have shown that a high score is associated with the increased possibility of illness</a:t>
            </a:r>
          </a:p>
          <a:p>
            <a:endParaRPr lang="ar-IQ" dirty="0"/>
          </a:p>
        </p:txBody>
      </p:sp>
    </p:spTree>
    <p:extLst>
      <p:ext uri="{BB962C8B-B14F-4D97-AF65-F5344CB8AC3E}">
        <p14:creationId xmlns:p14="http://schemas.microsoft.com/office/powerpoint/2010/main" val="125606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D009727-24E0-CE02-C368-E092B26AD6F5}"/>
              </a:ext>
            </a:extLst>
          </p:cNvPr>
          <p:cNvSpPr>
            <a:spLocks noGrp="1"/>
          </p:cNvSpPr>
          <p:nvPr>
            <p:ph type="title"/>
          </p:nvPr>
        </p:nvSpPr>
        <p:spPr/>
        <p:txBody>
          <a:bodyPr/>
          <a:lstStyle/>
          <a:p>
            <a:r>
              <a:rPr lang="en-US" dirty="0"/>
              <a:t>Domains: </a:t>
            </a:r>
            <a:br>
              <a:rPr lang="en-US" dirty="0"/>
            </a:br>
            <a:endParaRPr lang="ar-IQ" dirty="0"/>
          </a:p>
        </p:txBody>
      </p:sp>
      <p:sp>
        <p:nvSpPr>
          <p:cNvPr id="3" name="عنصر نائب للمحتوى 2">
            <a:extLst>
              <a:ext uri="{FF2B5EF4-FFF2-40B4-BE49-F238E27FC236}">
                <a16:creationId xmlns:a16="http://schemas.microsoft.com/office/drawing/2014/main" id="{EC1C728B-19B4-30AB-1534-6124DDCA1A9B}"/>
              </a:ext>
            </a:extLst>
          </p:cNvPr>
          <p:cNvSpPr>
            <a:spLocks noGrp="1"/>
          </p:cNvSpPr>
          <p:nvPr>
            <p:ph idx="1"/>
          </p:nvPr>
        </p:nvSpPr>
        <p:spPr/>
        <p:txBody>
          <a:bodyPr>
            <a:normAutofit/>
          </a:bodyPr>
          <a:lstStyle/>
          <a:p>
            <a:pPr marL="0" indent="0">
              <a:buNone/>
            </a:pPr>
            <a:r>
              <a:rPr lang="en-US" sz="4000" dirty="0"/>
              <a:t>Areas of concern affecting optimal health </a:t>
            </a:r>
            <a:endParaRPr lang="ar-IQ" sz="4000" dirty="0"/>
          </a:p>
        </p:txBody>
      </p:sp>
    </p:spTree>
    <p:extLst>
      <p:ext uri="{BB962C8B-B14F-4D97-AF65-F5344CB8AC3E}">
        <p14:creationId xmlns:p14="http://schemas.microsoft.com/office/powerpoint/2010/main" val="3212735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40AB22F-6DE9-3D3B-6AF8-EA09501BF806}"/>
              </a:ext>
            </a:extLst>
          </p:cNvPr>
          <p:cNvSpPr>
            <a:spLocks noGrp="1"/>
          </p:cNvSpPr>
          <p:nvPr>
            <p:ph type="title"/>
          </p:nvPr>
        </p:nvSpPr>
        <p:spPr/>
        <p:txBody>
          <a:bodyPr>
            <a:normAutofit/>
          </a:bodyPr>
          <a:lstStyle/>
          <a:p>
            <a:r>
              <a:rPr lang="en-US" sz="2800" dirty="0">
                <a:latin typeface="Arial Black" panose="020B0A04020102020204" pitchFamily="34" charset="0"/>
              </a:rPr>
              <a:t>II. Diagnosing</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2D74158B-40DD-5AFF-CC42-12669882B8D4}"/>
              </a:ext>
            </a:extLst>
          </p:cNvPr>
          <p:cNvSpPr>
            <a:spLocks noGrp="1"/>
          </p:cNvSpPr>
          <p:nvPr>
            <p:ph idx="1"/>
          </p:nvPr>
        </p:nvSpPr>
        <p:spPr/>
        <p:txBody>
          <a:bodyPr>
            <a:normAutofit fontScale="85000" lnSpcReduction="20000"/>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Nursing diagnoses accepted by NANDA International have generally focused on impaired or imbalanced health patterns or problems.</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Health promotion diagnoses can be applied to any health state and do not require current levels of wellness.</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When the nurse and client conclude that the client has positive function in a certain pattern area, such as adequate nutrition or effective coping, the nurse can use this information to help the client reach a higher level of functioning.</a:t>
            </a:r>
          </a:p>
          <a:p>
            <a:endParaRPr lang="ar-IQ" dirty="0"/>
          </a:p>
        </p:txBody>
      </p:sp>
    </p:spTree>
    <p:extLst>
      <p:ext uri="{BB962C8B-B14F-4D97-AF65-F5344CB8AC3E}">
        <p14:creationId xmlns:p14="http://schemas.microsoft.com/office/powerpoint/2010/main" val="1749482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7CA8CE8-68BD-CBB7-2ECF-50AE3F5E2BCE}"/>
              </a:ext>
            </a:extLst>
          </p:cNvPr>
          <p:cNvSpPr>
            <a:spLocks noGrp="1"/>
          </p:cNvSpPr>
          <p:nvPr>
            <p:ph type="title"/>
          </p:nvPr>
        </p:nvSpPr>
        <p:spPr/>
        <p:txBody>
          <a:bodyPr>
            <a:normAutofit/>
          </a:bodyPr>
          <a:lstStyle/>
          <a:p>
            <a:r>
              <a:rPr lang="en-US" sz="2800" dirty="0">
                <a:latin typeface="Arial Black" panose="020B0A04020102020204" pitchFamily="34" charset="0"/>
              </a:rPr>
              <a:t>III. Planning</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0EBD95B6-6336-2EB2-609A-2C2FC559B574}"/>
              </a:ext>
            </a:extLst>
          </p:cNvPr>
          <p:cNvSpPr>
            <a:spLocks noGrp="1"/>
          </p:cNvSpPr>
          <p:nvPr>
            <p:ph idx="1"/>
          </p:nvPr>
        </p:nvSpPr>
        <p:spPr/>
        <p:txBody>
          <a:bodyPr>
            <a:normAutofit fontScale="85000" lnSpcReduction="10000"/>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Health promotion plans need to be developed according to the needs, desires, and priorities of the client. The client decides on health promotion goals, the activities or interventions to achieve those goals, the frequency and duration of the activities, and the method of evaluation.</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The nurse provides information when asked, emphasizes the importance of small steps to behavioral change, and reviews the client’s goals and plans to make sure they are realistic, measurable, and acceptable to the client.</a:t>
            </a:r>
          </a:p>
          <a:p>
            <a:endParaRPr lang="ar-IQ" dirty="0"/>
          </a:p>
        </p:txBody>
      </p:sp>
    </p:spTree>
    <p:extLst>
      <p:ext uri="{BB962C8B-B14F-4D97-AF65-F5344CB8AC3E}">
        <p14:creationId xmlns:p14="http://schemas.microsoft.com/office/powerpoint/2010/main" val="9729670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C2C39D-89AA-AAD9-C7F7-0991EEA753F5}"/>
              </a:ext>
            </a:extLst>
          </p:cNvPr>
          <p:cNvSpPr>
            <a:spLocks noGrp="1"/>
          </p:cNvSpPr>
          <p:nvPr>
            <p:ph type="title"/>
          </p:nvPr>
        </p:nvSpPr>
        <p:spPr/>
        <p:txBody>
          <a:bodyPr>
            <a:normAutofit/>
          </a:bodyPr>
          <a:lstStyle/>
          <a:p>
            <a:r>
              <a:rPr lang="en-US" sz="2800" dirty="0">
                <a:latin typeface="Arial Black" panose="020B0A04020102020204" pitchFamily="34" charset="0"/>
              </a:rPr>
              <a:t>IV. Implementing</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0A7D7D2E-ADF9-120F-CDCF-6F69CAD2A0A2}"/>
              </a:ext>
            </a:extLst>
          </p:cNvPr>
          <p:cNvSpPr>
            <a:spLocks noGrp="1"/>
          </p:cNvSpPr>
          <p:nvPr>
            <p:ph idx="1"/>
          </p:nvPr>
        </p:nvSpPr>
        <p:spPr/>
        <p:txBody>
          <a:bodyPr>
            <a:normAutofit lnSpcReduction="10000"/>
          </a:bodyPr>
          <a:lstStyle/>
          <a:p>
            <a:r>
              <a:rPr lang="en-US" dirty="0">
                <a:latin typeface="Calibri" panose="020F0502020204030204" pitchFamily="34" charset="0"/>
                <a:ea typeface="Calibri" panose="020F0502020204030204" pitchFamily="34" charset="0"/>
                <a:cs typeface="Calibri" panose="020F0502020204030204" pitchFamily="34" charset="0"/>
              </a:rPr>
              <a:t>Implementing is the “doing” part of behavior </a:t>
            </a:r>
            <a:r>
              <a:rPr lang="en-US" dirty="0" err="1">
                <a:latin typeface="Calibri" panose="020F0502020204030204" pitchFamily="34" charset="0"/>
                <a:ea typeface="Calibri" panose="020F0502020204030204" pitchFamily="34" charset="0"/>
                <a:cs typeface="Calibri" panose="020F0502020204030204" pitchFamily="34" charset="0"/>
              </a:rPr>
              <a:t>change.Self</a:t>
            </a:r>
            <a:r>
              <a:rPr lang="en-US" dirty="0">
                <a:latin typeface="Calibri" panose="020F0502020204030204" pitchFamily="34" charset="0"/>
                <a:ea typeface="Calibri" panose="020F0502020204030204" pitchFamily="34" charset="0"/>
                <a:cs typeface="Calibri" panose="020F0502020204030204" pitchFamily="34" charset="0"/>
              </a:rPr>
              <a:t>-responsibility is emphasized for implementing the plan.</a:t>
            </a:r>
          </a:p>
          <a:p>
            <a:r>
              <a:rPr lang="en-US" dirty="0">
                <a:latin typeface="Calibri" panose="020F0502020204030204" pitchFamily="34" charset="0"/>
                <a:ea typeface="Calibri" panose="020F0502020204030204" pitchFamily="34" charset="0"/>
                <a:cs typeface="Calibri" panose="020F0502020204030204" pitchFamily="34" charset="0"/>
              </a:rPr>
              <a:t>Depending on the client’s needs, </a:t>
            </a:r>
          </a:p>
          <a:p>
            <a:r>
              <a:rPr lang="en-US" dirty="0">
                <a:latin typeface="Calibri" panose="020F0502020204030204" pitchFamily="34" charset="0"/>
                <a:ea typeface="Calibri" panose="020F0502020204030204" pitchFamily="34" charset="0"/>
                <a:cs typeface="Calibri" panose="020F0502020204030204" pitchFamily="34" charset="0"/>
              </a:rPr>
              <a:t>the nursing interventions may include: </a:t>
            </a:r>
          </a:p>
          <a:p>
            <a:r>
              <a:rPr lang="en-US" dirty="0">
                <a:latin typeface="Calibri" panose="020F0502020204030204" pitchFamily="34" charset="0"/>
                <a:ea typeface="Calibri" panose="020F0502020204030204" pitchFamily="34" charset="0"/>
                <a:cs typeface="Calibri" panose="020F0502020204030204" pitchFamily="34" charset="0"/>
              </a:rPr>
              <a:t> supporting</a:t>
            </a:r>
          </a:p>
          <a:p>
            <a:r>
              <a:rPr lang="en-US" dirty="0">
                <a:latin typeface="Calibri" panose="020F0502020204030204" pitchFamily="34" charset="0"/>
                <a:ea typeface="Calibri" panose="020F0502020204030204" pitchFamily="34" charset="0"/>
                <a:cs typeface="Calibri" panose="020F0502020204030204" pitchFamily="34" charset="0"/>
              </a:rPr>
              <a:t>counseling</a:t>
            </a:r>
          </a:p>
          <a:p>
            <a:r>
              <a:rPr lang="en-US" dirty="0">
                <a:latin typeface="Calibri" panose="020F0502020204030204" pitchFamily="34" charset="0"/>
                <a:ea typeface="Calibri" panose="020F0502020204030204" pitchFamily="34" charset="0"/>
                <a:cs typeface="Calibri" panose="020F0502020204030204" pitchFamily="34" charset="0"/>
              </a:rPr>
              <a:t> facilitating</a:t>
            </a:r>
          </a:p>
          <a:p>
            <a:r>
              <a:rPr lang="en-US" dirty="0">
                <a:latin typeface="Calibri" panose="020F0502020204030204" pitchFamily="34" charset="0"/>
                <a:ea typeface="Calibri" panose="020F0502020204030204" pitchFamily="34" charset="0"/>
                <a:cs typeface="Calibri" panose="020F0502020204030204" pitchFamily="34" charset="0"/>
              </a:rPr>
              <a:t> teaching</a:t>
            </a:r>
          </a:p>
          <a:p>
            <a:r>
              <a:rPr lang="en-US" dirty="0">
                <a:latin typeface="Calibri" panose="020F0502020204030204" pitchFamily="34" charset="0"/>
                <a:ea typeface="Calibri" panose="020F0502020204030204" pitchFamily="34" charset="0"/>
                <a:cs typeface="Calibri" panose="020F0502020204030204" pitchFamily="34" charset="0"/>
              </a:rPr>
              <a:t> enhancing the behavior change</a:t>
            </a:r>
          </a:p>
          <a:p>
            <a:r>
              <a:rPr lang="en-US" dirty="0">
                <a:latin typeface="Calibri" panose="020F0502020204030204" pitchFamily="34" charset="0"/>
                <a:ea typeface="Calibri" panose="020F0502020204030204" pitchFamily="34" charset="0"/>
                <a:cs typeface="Calibri" panose="020F0502020204030204" pitchFamily="34" charset="0"/>
              </a:rPr>
              <a:t> and modeling.</a:t>
            </a:r>
          </a:p>
          <a:p>
            <a:endParaRPr lang="ar-IQ" dirty="0"/>
          </a:p>
        </p:txBody>
      </p:sp>
    </p:spTree>
    <p:extLst>
      <p:ext uri="{BB962C8B-B14F-4D97-AF65-F5344CB8AC3E}">
        <p14:creationId xmlns:p14="http://schemas.microsoft.com/office/powerpoint/2010/main" val="2983184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E45F5E7-9A35-270D-6BD9-4C7961174844}"/>
              </a:ext>
            </a:extLst>
          </p:cNvPr>
          <p:cNvSpPr>
            <a:spLocks noGrp="1"/>
          </p:cNvSpPr>
          <p:nvPr>
            <p:ph type="title"/>
          </p:nvPr>
        </p:nvSpPr>
        <p:spPr/>
        <p:txBody>
          <a:bodyPr>
            <a:normAutofit/>
          </a:bodyPr>
          <a:lstStyle/>
          <a:p>
            <a:r>
              <a:rPr lang="en-US" sz="2800" dirty="0">
                <a:latin typeface="Arial Black" panose="020B0A04020102020204" pitchFamily="34" charset="0"/>
              </a:rPr>
              <a:t>V. Evaluating:</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4BC62C5B-41E0-E6EC-8DF7-30718F27F8D0}"/>
              </a:ext>
            </a:extLst>
          </p:cNvPr>
          <p:cNvSpPr>
            <a:spLocks noGrp="1"/>
          </p:cNvSpPr>
          <p:nvPr>
            <p:ph idx="1"/>
          </p:nvPr>
        </p:nvSpPr>
        <p:spPr>
          <a:xfrm>
            <a:off x="1069848" y="1619075"/>
            <a:ext cx="10058400" cy="5008228"/>
          </a:xfrm>
        </p:spPr>
        <p:txBody>
          <a:bodyPr>
            <a:normAutofit fontScale="25000" lnSpcReduction="20000"/>
          </a:bodyPr>
          <a:lstStyle/>
          <a:p>
            <a:pPr>
              <a:lnSpc>
                <a:spcPct val="250000"/>
              </a:lnSpc>
            </a:pPr>
            <a:r>
              <a:rPr lang="en-US" sz="8000" dirty="0">
                <a:latin typeface="Calibri" panose="020F0502020204030204" pitchFamily="34" charset="0"/>
                <a:ea typeface="Calibri" panose="020F0502020204030204" pitchFamily="34" charset="0"/>
                <a:cs typeface="Calibri" panose="020F0502020204030204" pitchFamily="34" charset="0"/>
              </a:rPr>
              <a:t>Evaluation takes place on an ongoing basis, both during the attainment of short-term goals and after the completion of long-term goals.</a:t>
            </a:r>
          </a:p>
          <a:p>
            <a:pPr>
              <a:lnSpc>
                <a:spcPct val="250000"/>
              </a:lnSpc>
            </a:pPr>
            <a:r>
              <a:rPr lang="en-US" sz="8000" dirty="0">
                <a:latin typeface="Calibri" panose="020F0502020204030204" pitchFamily="34" charset="0"/>
                <a:ea typeface="Calibri" panose="020F0502020204030204" pitchFamily="34" charset="0"/>
                <a:cs typeface="Calibri" panose="020F0502020204030204" pitchFamily="34" charset="0"/>
              </a:rPr>
              <a:t>Goals are written during the planning phase, and a date is determined for attaining the specific results or behaviors that are desired to promote health or prevent illness.</a:t>
            </a:r>
          </a:p>
          <a:p>
            <a:pPr>
              <a:lnSpc>
                <a:spcPct val="250000"/>
              </a:lnSpc>
            </a:pPr>
            <a:r>
              <a:rPr lang="en-US" sz="8000" dirty="0">
                <a:latin typeface="Calibri" panose="020F0502020204030204" pitchFamily="34" charset="0"/>
                <a:ea typeface="Calibri" panose="020F0502020204030204" pitchFamily="34" charset="0"/>
                <a:cs typeface="Calibri" panose="020F0502020204030204" pitchFamily="34" charset="0"/>
              </a:rPr>
              <a:t>During evaluation, the client may decide to continue with the plan, reorder priorities, change strategies, or revise the health promotion-prevention contract. Evaluation of the plan is a collaborative effort between the nurse and the client.</a:t>
            </a:r>
          </a:p>
          <a:p>
            <a:endParaRPr lang="ar-IQ" dirty="0"/>
          </a:p>
        </p:txBody>
      </p:sp>
    </p:spTree>
    <p:extLst>
      <p:ext uri="{BB962C8B-B14F-4D97-AF65-F5344CB8AC3E}">
        <p14:creationId xmlns:p14="http://schemas.microsoft.com/office/powerpoint/2010/main" val="937069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18360" y="1196752"/>
            <a:ext cx="7955280" cy="5066888"/>
          </a:xfrm>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sz="5400" dirty="0">
                <a:solidFill>
                  <a:schemeClr val="tx2">
                    <a:lumMod val="75000"/>
                  </a:schemeClr>
                </a:solidFill>
              </a:rPr>
              <a:t>                </a:t>
            </a:r>
            <a:r>
              <a:rPr lang="en-US" sz="9600" dirty="0">
                <a:solidFill>
                  <a:schemeClr val="tx2">
                    <a:lumMod val="75000"/>
                  </a:schemeClr>
                </a:solidFill>
                <a:latin typeface="Blackadder ITC" panose="04020505051007020D02" pitchFamily="82" charset="0"/>
              </a:rPr>
              <a:t>Thanks</a:t>
            </a:r>
            <a:endParaRPr lang="ar-IQ" sz="5400" dirty="0">
              <a:solidFill>
                <a:schemeClr val="tx2">
                  <a:lumMod val="75000"/>
                </a:schemeClr>
              </a:solidFill>
              <a:latin typeface="Blackadder ITC" panose="04020505051007020D02" pitchFamily="82" charset="0"/>
            </a:endParaRPr>
          </a:p>
        </p:txBody>
      </p:sp>
    </p:spTree>
    <p:extLst>
      <p:ext uri="{BB962C8B-B14F-4D97-AF65-F5344CB8AC3E}">
        <p14:creationId xmlns:p14="http://schemas.microsoft.com/office/powerpoint/2010/main" val="3821665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0CF831B-D43E-781D-04FE-0B4DA408E170}"/>
              </a:ext>
            </a:extLst>
          </p:cNvPr>
          <p:cNvSpPr>
            <a:spLocks noGrp="1"/>
          </p:cNvSpPr>
          <p:nvPr>
            <p:ph type="title"/>
          </p:nvPr>
        </p:nvSpPr>
        <p:spPr/>
        <p:txBody>
          <a:bodyPr/>
          <a:lstStyle/>
          <a:p>
            <a:br>
              <a:rPr lang="en-US" sz="1800" dirty="0">
                <a:effectLst/>
                <a:latin typeface="Calibri" panose="020F0502020204030204" pitchFamily="34" charset="0"/>
                <a:ea typeface="Calibri" panose="020F0502020204030204" pitchFamily="34" charset="0"/>
                <a:cs typeface="Arial" panose="020B0604020202020204" pitchFamily="34" charset="0"/>
              </a:rPr>
            </a:br>
            <a:r>
              <a:rPr lang="en-US" sz="2800" dirty="0">
                <a:effectLst/>
                <a:latin typeface="Arial Black" panose="020B0A04020102020204" pitchFamily="34" charset="0"/>
                <a:ea typeface="Calibri" panose="020F0502020204030204" pitchFamily="34" charset="0"/>
                <a:cs typeface="Arial" panose="020B0604020202020204" pitchFamily="34" charset="0"/>
              </a:rPr>
              <a:t>1. Physiological Domain: </a:t>
            </a:r>
            <a:endParaRPr lang="ar-IQ"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0F62E2DD-2879-CB72-39A1-5FE91382F0DB}"/>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Physiological and genetic composition which influence susceptibility to disease there are many health problems are identify among specific ethnic groups for example ,stomach cancer is more prevalent among the Japanese population. </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6707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B651B0E-CDD5-7360-5A18-7486A82768C0}"/>
              </a:ext>
            </a:extLst>
          </p:cNvPr>
          <p:cNvSpPr>
            <a:spLocks noGrp="1"/>
          </p:cNvSpPr>
          <p:nvPr>
            <p:ph type="title"/>
          </p:nvPr>
        </p:nvSpPr>
        <p:spPr/>
        <p:txBody>
          <a:bodyPr>
            <a:normAutofit/>
          </a:bodyPr>
          <a:lstStyle/>
          <a:p>
            <a:r>
              <a:rPr lang="en-US" sz="2800" dirty="0">
                <a:latin typeface="Arial Black" panose="020B0A04020102020204" pitchFamily="34" charset="0"/>
              </a:rPr>
              <a:t>2. Psychological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233CFC28-7FFA-3F1A-9098-B1528820788E}"/>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The psychological or mental health of an individual plays a significant role in promoting wellness and preventing disease, feel orderings of depression can make the differences between whether a person gets up and goes to school or work or stays in bed and calls in sick, Nurses are in a unique position to facilitate the process of adapting and coping in their interactions with client.</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8496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A5D1275-83BF-78DC-ADAB-6073B803CA97}"/>
              </a:ext>
            </a:extLst>
          </p:cNvPr>
          <p:cNvSpPr>
            <a:spLocks noGrp="1"/>
          </p:cNvSpPr>
          <p:nvPr>
            <p:ph type="title"/>
          </p:nvPr>
        </p:nvSpPr>
        <p:spPr/>
        <p:txBody>
          <a:bodyPr>
            <a:normAutofit/>
          </a:bodyPr>
          <a:lstStyle/>
          <a:p>
            <a:r>
              <a:rPr lang="en-US" sz="2800" dirty="0">
                <a:latin typeface="Arial Black" panose="020B0A04020102020204" pitchFamily="34" charset="0"/>
              </a:rPr>
              <a:t>3- Sociological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56233E7B-230D-B0A7-EF3D-D5256500D7C4}"/>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The way a person relates to others in the family, community or society influences individual responsiveness to health promotion activities, social mores effect the health practice of an individual within community. </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53313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34FD78B-1220-15B7-8915-63F8F5C5E0FB}"/>
              </a:ext>
            </a:extLst>
          </p:cNvPr>
          <p:cNvSpPr>
            <a:spLocks noGrp="1"/>
          </p:cNvSpPr>
          <p:nvPr>
            <p:ph type="title"/>
          </p:nvPr>
        </p:nvSpPr>
        <p:spPr/>
        <p:txBody>
          <a:bodyPr/>
          <a:lstStyle/>
          <a:p>
            <a:r>
              <a:rPr lang="en-US" dirty="0"/>
              <a:t>This domain consist of:</a:t>
            </a:r>
            <a:br>
              <a:rPr lang="en-US" dirty="0"/>
            </a:br>
            <a:endParaRPr lang="ar-IQ" dirty="0"/>
          </a:p>
        </p:txBody>
      </p:sp>
      <p:sp>
        <p:nvSpPr>
          <p:cNvPr id="3" name="عنصر نائب للمحتوى 2">
            <a:extLst>
              <a:ext uri="{FF2B5EF4-FFF2-40B4-BE49-F238E27FC236}">
                <a16:creationId xmlns:a16="http://schemas.microsoft.com/office/drawing/2014/main" id="{F8D287F0-4EE3-4BEC-B4AF-B83ABA5A316B}"/>
              </a:ext>
            </a:extLst>
          </p:cNvPr>
          <p:cNvSpPr>
            <a:spLocks noGrp="1"/>
          </p:cNvSpPr>
          <p:nvPr>
            <p:ph idx="1"/>
          </p:nvPr>
        </p:nvSpPr>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 Trusting in health care professional.</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 Valuing ones health.</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 Accessibility to health care.</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 Economic factors</a:t>
            </a:r>
          </a:p>
          <a:p>
            <a:endParaRPr lang="ar-IQ" dirty="0"/>
          </a:p>
        </p:txBody>
      </p:sp>
    </p:spTree>
    <p:extLst>
      <p:ext uri="{BB962C8B-B14F-4D97-AF65-F5344CB8AC3E}">
        <p14:creationId xmlns:p14="http://schemas.microsoft.com/office/powerpoint/2010/main" val="3917248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619065C-37DF-6323-C438-ECCDAC09B572}"/>
              </a:ext>
            </a:extLst>
          </p:cNvPr>
          <p:cNvSpPr>
            <a:spLocks noGrp="1"/>
          </p:cNvSpPr>
          <p:nvPr>
            <p:ph type="title"/>
          </p:nvPr>
        </p:nvSpPr>
        <p:spPr/>
        <p:txBody>
          <a:bodyPr>
            <a:normAutofit/>
          </a:bodyPr>
          <a:lstStyle/>
          <a:p>
            <a:r>
              <a:rPr lang="en-US" sz="2800" dirty="0">
                <a:latin typeface="Arial Black" panose="020B0A04020102020204" pitchFamily="34" charset="0"/>
              </a:rPr>
              <a:t>4- Environmental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6E0D7DC2-B1F4-A460-A04A-5A3AC718547C}"/>
              </a:ext>
            </a:extLst>
          </p:cNvPr>
          <p:cNvSpPr>
            <a:spLocks noGrp="1"/>
          </p:cNvSpPr>
          <p:nvPr>
            <p:ph idx="1"/>
          </p:nvPr>
        </p:nvSpPr>
        <p:spPr/>
        <p:txBody>
          <a:bodyPr>
            <a:normAutofit fontScale="92500"/>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Primary environmental hazards are found in the home, workplace and community, safety is a chief concern in all these areas but especially in the home,</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Home hazards include Accidental drowning, fall, burn, poison, garbage, radon, lead, carbon monoxide and tobacco. </a:t>
            </a:r>
          </a:p>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 Home is often the most dangerous place encountered.</a:t>
            </a:r>
          </a:p>
          <a:p>
            <a:endParaRPr lang="ar-IQ" dirty="0"/>
          </a:p>
        </p:txBody>
      </p:sp>
    </p:spTree>
    <p:extLst>
      <p:ext uri="{BB962C8B-B14F-4D97-AF65-F5344CB8AC3E}">
        <p14:creationId xmlns:p14="http://schemas.microsoft.com/office/powerpoint/2010/main" val="2278218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0A3665A-26C9-0E14-D176-97715348A539}"/>
              </a:ext>
            </a:extLst>
          </p:cNvPr>
          <p:cNvSpPr>
            <a:spLocks noGrp="1"/>
          </p:cNvSpPr>
          <p:nvPr>
            <p:ph type="title"/>
          </p:nvPr>
        </p:nvSpPr>
        <p:spPr/>
        <p:txBody>
          <a:bodyPr>
            <a:normAutofit/>
          </a:bodyPr>
          <a:lstStyle/>
          <a:p>
            <a:r>
              <a:rPr lang="en-US" sz="2800" dirty="0">
                <a:latin typeface="Arial Black" panose="020B0A04020102020204" pitchFamily="34" charset="0"/>
              </a:rPr>
              <a:t>5- Political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229D0BBB-7548-BDF0-F097-E7B40D305E7D}"/>
              </a:ext>
            </a:extLst>
          </p:cNvPr>
          <p:cNvSpPr>
            <a:spLocks noGrp="1"/>
          </p:cNvSpPr>
          <p:nvPr>
            <p:ph idx="1"/>
          </p:nvPr>
        </p:nvSpPr>
        <p:spPr>
          <a:xfrm>
            <a:off x="1069848" y="2129797"/>
            <a:ext cx="10058400" cy="4050792"/>
          </a:xfrm>
        </p:spPr>
        <p:txBody>
          <a:bodyPr/>
          <a:lstStyle/>
          <a:p>
            <a:pPr>
              <a:lnSpc>
                <a:spcPct val="250000"/>
              </a:lnSpc>
            </a:pPr>
            <a:r>
              <a:rPr lang="en-US" dirty="0">
                <a:latin typeface="Calibri" panose="020F0502020204030204" pitchFamily="34" charset="0"/>
                <a:ea typeface="Calibri" panose="020F0502020204030204" pitchFamily="34" charset="0"/>
                <a:cs typeface="Calibri" panose="020F0502020204030204" pitchFamily="34" charset="0"/>
              </a:rPr>
              <a:t>Government policies influence and fund health care programs that affects community health goals, limited funding is a major concern to the public as well as to health care professionals, disease prevention is the primary and focus of the health care system today.(Healthy people 2010)</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5137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E5B1F37-383F-D1E8-512A-34E5208E45F4}"/>
              </a:ext>
            </a:extLst>
          </p:cNvPr>
          <p:cNvSpPr>
            <a:spLocks noGrp="1"/>
          </p:cNvSpPr>
          <p:nvPr>
            <p:ph type="title"/>
          </p:nvPr>
        </p:nvSpPr>
        <p:spPr/>
        <p:txBody>
          <a:bodyPr>
            <a:normAutofit/>
          </a:bodyPr>
          <a:lstStyle/>
          <a:p>
            <a:r>
              <a:rPr lang="en-US" sz="2800" dirty="0">
                <a:latin typeface="Arial Black" panose="020B0A04020102020204" pitchFamily="34" charset="0"/>
              </a:rPr>
              <a:t>6-Spiritual Domain:</a:t>
            </a:r>
            <a:endParaRPr lang="ar-IQ" sz="2800" dirty="0">
              <a:latin typeface="Arial Black" panose="020B0A04020102020204" pitchFamily="34" charset="0"/>
            </a:endParaRPr>
          </a:p>
        </p:txBody>
      </p:sp>
      <p:sp>
        <p:nvSpPr>
          <p:cNvPr id="3" name="عنصر نائب للمحتوى 2">
            <a:extLst>
              <a:ext uri="{FF2B5EF4-FFF2-40B4-BE49-F238E27FC236}">
                <a16:creationId xmlns:a16="http://schemas.microsoft.com/office/drawing/2014/main" id="{DF06D1F4-7953-B46C-3181-B62ED1EF5A9E}"/>
              </a:ext>
            </a:extLst>
          </p:cNvPr>
          <p:cNvSpPr>
            <a:spLocks noGrp="1"/>
          </p:cNvSpPr>
          <p:nvPr>
            <p:ph idx="1"/>
          </p:nvPr>
        </p:nvSpPr>
        <p:spPr/>
        <p:txBody>
          <a:bodyPr/>
          <a:lstStyle/>
          <a:p>
            <a:pPr>
              <a:lnSpc>
                <a:spcPct val="250000"/>
              </a:lnSpc>
            </a:pPr>
            <a:r>
              <a:rPr lang="en-US" dirty="0"/>
              <a:t>Individual beliefs and value systems are inherent within everyone and may affect </a:t>
            </a:r>
            <a:r>
              <a:rPr lang="en-US" dirty="0">
                <a:latin typeface="Calibri" panose="020F0502020204030204" pitchFamily="34" charset="0"/>
                <a:ea typeface="Calibri" panose="020F0502020204030204" pitchFamily="34" charset="0"/>
                <a:cs typeface="Calibri" panose="020F0502020204030204" pitchFamily="34" charset="0"/>
              </a:rPr>
              <a:t>decisions regarding health and life. Spiritual values and believe may be barriers to health among certain population groups, spiritual health may be identified as a balance between self and others.</a:t>
            </a:r>
            <a:endParaRPr lang="ar-IQ"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054276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نوع الخشب">
  <a:themeElements>
    <a:clrScheme name="نوع الخشب">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نوع الخشب">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نوع الخشب">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معرض">
  <a:themeElements>
    <a:clrScheme name="أزرق دافئ">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معرض">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معرض">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نوع الخشب</Template>
  <TotalTime>51</TotalTime>
  <Words>1247</Words>
  <Application>Microsoft Office PowerPoint</Application>
  <PresentationFormat>شاشة عريضة</PresentationFormat>
  <Paragraphs>78</Paragraphs>
  <Slides>24</Slides>
  <Notes>0</Notes>
  <HiddenSlides>0</HiddenSlides>
  <MMClips>0</MMClips>
  <ScaleCrop>false</ScaleCrop>
  <HeadingPairs>
    <vt:vector size="6" baseType="variant">
      <vt:variant>
        <vt:lpstr>الخطوط المستخدمة</vt:lpstr>
      </vt:variant>
      <vt:variant>
        <vt:i4>10</vt:i4>
      </vt:variant>
      <vt:variant>
        <vt:lpstr>نسق</vt:lpstr>
      </vt:variant>
      <vt:variant>
        <vt:i4>2</vt:i4>
      </vt:variant>
      <vt:variant>
        <vt:lpstr>عناوين الشرائح</vt:lpstr>
      </vt:variant>
      <vt:variant>
        <vt:i4>24</vt:i4>
      </vt:variant>
    </vt:vector>
  </HeadingPairs>
  <TitlesOfParts>
    <vt:vector size="36" baseType="lpstr">
      <vt:lpstr>Arial</vt:lpstr>
      <vt:lpstr>Arial Black</vt:lpstr>
      <vt:lpstr>Bahnschrift Condensed</vt:lpstr>
      <vt:lpstr>Blackadder ITC</vt:lpstr>
      <vt:lpstr>Calibri</vt:lpstr>
      <vt:lpstr>Gill Sans MT</vt:lpstr>
      <vt:lpstr>Rockwell</vt:lpstr>
      <vt:lpstr>Rockwell Condensed</vt:lpstr>
      <vt:lpstr>Times New Roman</vt:lpstr>
      <vt:lpstr>Wingdings</vt:lpstr>
      <vt:lpstr>1_نوع الخشب</vt:lpstr>
      <vt:lpstr>معرض</vt:lpstr>
      <vt:lpstr> Al-Mustaqbal University / Nursing College Academic Year 2024-2025 health promotion </vt:lpstr>
      <vt:lpstr>Domains:  </vt:lpstr>
      <vt:lpstr> 1. Physiological Domain: </vt:lpstr>
      <vt:lpstr>2. Psychological Domain:</vt:lpstr>
      <vt:lpstr>3- Sociological Domain:</vt:lpstr>
      <vt:lpstr>This domain consist of: </vt:lpstr>
      <vt:lpstr>4- Environmental Domain:</vt:lpstr>
      <vt:lpstr>5- Political Domain:</vt:lpstr>
      <vt:lpstr>6-Spiritual Domain:</vt:lpstr>
      <vt:lpstr>7- Intellectual Domain:</vt:lpstr>
      <vt:lpstr>8- Sexual Domain:</vt:lpstr>
      <vt:lpstr>9- Technological Domain:</vt:lpstr>
      <vt:lpstr>the nursing process for health promotion</vt:lpstr>
      <vt:lpstr>I. Assessment</vt:lpstr>
      <vt:lpstr>1. Physical Fitness Assessment:</vt:lpstr>
      <vt:lpstr>2. Lifestyle Assessment</vt:lpstr>
      <vt:lpstr>3. Spiritual Health Assessment</vt:lpstr>
      <vt:lpstr>4. Social Support Systems Review</vt:lpstr>
      <vt:lpstr>5. Life-Stress Review</vt:lpstr>
      <vt:lpstr>II. Diagnosing</vt:lpstr>
      <vt:lpstr>III. Planning</vt:lpstr>
      <vt:lpstr>IV. Implementing</vt:lpstr>
      <vt:lpstr>V. Evaluating:</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Al-Mustaqbal University / Nursing College Academic Year 2024-2025 health promotion </dc:title>
  <dc:creator>alnaseem</dc:creator>
  <cp:lastModifiedBy>alnaseem</cp:lastModifiedBy>
  <cp:revision>5</cp:revision>
  <dcterms:created xsi:type="dcterms:W3CDTF">2024-10-22T06:26:25Z</dcterms:created>
  <dcterms:modified xsi:type="dcterms:W3CDTF">2024-10-22T09:17:10Z</dcterms:modified>
</cp:coreProperties>
</file>