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708" r:id="rId4"/>
    <p:sldMasterId id="2147483720" r:id="rId5"/>
  </p:sldMasterIdLst>
  <p:sldIdLst>
    <p:sldId id="261" r:id="rId6"/>
    <p:sldId id="264" r:id="rId7"/>
    <p:sldId id="256" r:id="rId8"/>
    <p:sldId id="257" r:id="rId9"/>
    <p:sldId id="265" r:id="rId10"/>
    <p:sldId id="262" r:id="rId11"/>
    <p:sldId id="263"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248"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B1B65DC1-7738-4385-93F5-34E3DDABD76A}" type="datetimeFigureOut">
              <a:rPr lang="en-US" smtClean="0"/>
              <a:t>11/13/2023</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8FDC0469-7B43-4A3D-8A34-BD1E8CDA20D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1B65DC1-7738-4385-93F5-34E3DDABD76A}" type="datetimeFigureOut">
              <a:rPr lang="en-US" smtClean="0"/>
              <a:t>11/13/2023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FDC0469-7B43-4A3D-8A34-BD1E8CDA20DE}"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
        <p:nvSpPr>
          <p:cNvPr id="11" name="Title 10"/>
          <p:cNvSpPr>
            <a:spLocks noGrp="1"/>
          </p:cNvSpPr>
          <p:nvPr>
            <p:ph type="title"/>
          </p:nvPr>
        </p:nvSpPr>
        <p:spPr/>
        <p:txBody>
          <a:bodyPr/>
          <a:lstStyle/>
          <a:p>
            <a:r>
              <a:rPr lang="ar-SA" smtClean="0"/>
              <a:t>انقر لتحرير نمط العنوان الرئيسي</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C0469-7B43-4A3D-8A34-BD1E8CDA20DE}"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ar-SA" smtClean="0"/>
              <a:t>انقر لتحرير نمط العنوان الرئيسي</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1B65DC1-7738-4385-93F5-34E3DDABD76A}"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DC0469-7B43-4A3D-8A34-BD1E8CDA20DE}"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1B65DC1-7738-4385-93F5-34E3DDABD76A}"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DC0469-7B43-4A3D-8A34-BD1E8CDA20DE}"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65DC1-7738-4385-93F5-34E3DDABD76A}"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1B65DC1-7738-4385-93F5-34E3DDABD76A}"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C0469-7B43-4A3D-8A34-BD1E8CDA20DE}"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1B65DC1-7738-4385-93F5-34E3DDABD76A}"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B1B65DC1-7738-4385-93F5-34E3DDABD76A}"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65DC1-7738-4385-93F5-34E3DDABD76A}"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DC0469-7B43-4A3D-8A34-BD1E8CDA20D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FDC0469-7B43-4A3D-8A34-BD1E8CDA20DE}" type="slidenum">
              <a:rPr lang="en-US" smtClean="0"/>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ar-SA" smtClean="0"/>
              <a:t>انقر فوق الأيقونة لإضافة صورة</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B1B65DC1-7738-4385-93F5-34E3DDABD76A}" type="datetimeFigureOut">
              <a:rPr lang="en-US" smtClean="0"/>
              <a:t>11/13/2023</a:t>
            </a:fld>
            <a:endParaRPr lang="en-US"/>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en-US"/>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8FDC0469-7B43-4A3D-8A34-BD1E8CDA20D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B1B65DC1-7738-4385-93F5-34E3DDABD76A}" type="datetimeFigureOut">
              <a:rPr lang="en-US" smtClean="0"/>
              <a:t>11/14/2023</a:t>
            </a:fld>
            <a:endParaRPr lang="en-US"/>
          </a:p>
        </p:txBody>
      </p:sp>
      <p:sp>
        <p:nvSpPr>
          <p:cNvPr id="9" name="عنصر نائب لرقم الشريحة 8"/>
          <p:cNvSpPr>
            <a:spLocks noGrp="1"/>
          </p:cNvSpPr>
          <p:nvPr>
            <p:ph type="sldNum" sz="quarter" idx="15"/>
          </p:nvPr>
        </p:nvSpPr>
        <p:spPr/>
        <p:txBody>
          <a:bodyPr rtlCol="0"/>
          <a:lstStyle/>
          <a:p>
            <a:fld id="{8FDC0469-7B43-4A3D-8A34-BD1E8CDA20DE}" type="slidenum">
              <a:rPr lang="en-US" smtClean="0"/>
              <a:t>‹#›</a:t>
            </a:fld>
            <a:endParaRPr lang="en-US"/>
          </a:p>
        </p:txBody>
      </p:sp>
      <p:sp>
        <p:nvSpPr>
          <p:cNvPr id="10" name="عنصر نائب للتذييل 9"/>
          <p:cNvSpPr>
            <a:spLocks noGrp="1"/>
          </p:cNvSpPr>
          <p:nvPr>
            <p:ph type="ftr" sz="quarter" idx="16"/>
          </p:nvPr>
        </p:nvSpPr>
        <p:spPr/>
        <p:txBody>
          <a:bodyPr rtlCol="0"/>
          <a:lstStyle/>
          <a:p>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B1B65DC1-7738-4385-93F5-34E3DDABD76A}" type="datetimeFigureOut">
              <a:rPr lang="en-US" smtClean="0"/>
              <a:t>11/14/2023</a:t>
            </a:fld>
            <a:endParaRPr lang="en-US"/>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en-US"/>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8FDC0469-7B43-4A3D-8A34-BD1E8CDA20D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FDC0469-7B43-4A3D-8A34-BD1E8CDA20DE}" type="slidenum">
              <a:rPr lang="en-US" smtClean="0"/>
              <a:t>‹#›</a:t>
            </a:fld>
            <a:endParaRPr lang="en-US"/>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B1B65DC1-7738-4385-93F5-34E3DDABD76A}" type="datetimeFigureOut">
              <a:rPr lang="en-US" smtClean="0"/>
              <a:t>11/14/2023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8FDC0469-7B43-4A3D-8A34-BD1E8CDA20DE}" type="slidenum">
              <a:rPr lang="en-US" smtClean="0"/>
              <a:t>‹#›</a:t>
            </a:fld>
            <a:endParaRPr lang="en-US"/>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B1B65DC1-7738-4385-93F5-34E3DDABD76A}" type="datetimeFigureOut">
              <a:rPr lang="en-US" smtClean="0"/>
              <a:t>11/14/2023</a:t>
            </a:fld>
            <a:endParaRPr lang="en-US"/>
          </a:p>
        </p:txBody>
      </p:sp>
      <p:sp>
        <p:nvSpPr>
          <p:cNvPr id="7" name="عنصر نائب لرقم الشريحة 6"/>
          <p:cNvSpPr>
            <a:spLocks noGrp="1"/>
          </p:cNvSpPr>
          <p:nvPr>
            <p:ph type="sldNum" sz="quarter" idx="11"/>
          </p:nvPr>
        </p:nvSpPr>
        <p:spPr/>
        <p:txBody>
          <a:bodyPr rtlCol="0"/>
          <a:lstStyle/>
          <a:p>
            <a:fld id="{8FDC0469-7B43-4A3D-8A34-BD1E8CDA20DE}" type="slidenum">
              <a:rPr lang="en-US" smtClean="0"/>
              <a:t>‹#›</a:t>
            </a:fld>
            <a:endParaRPr lang="en-US"/>
          </a:p>
        </p:txBody>
      </p:sp>
      <p:sp>
        <p:nvSpPr>
          <p:cNvPr id="8" name="عنصر نائب للتذييل 7"/>
          <p:cNvSpPr>
            <a:spLocks noGrp="1"/>
          </p:cNvSpPr>
          <p:nvPr>
            <p:ph type="ftr" sz="quarter" idx="12"/>
          </p:nvPr>
        </p:nvSpPr>
        <p:spPr/>
        <p:txBody>
          <a:bodyPr rtlCol="0"/>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1B65DC1-7738-4385-93F5-34E3DDABD76A}" type="datetimeFigureOut">
              <a:rPr lang="en-US" smtClean="0"/>
              <a:t>11/14/2023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B1B65DC1-7738-4385-93F5-34E3DDABD76A}" type="datetimeFigureOut">
              <a:rPr lang="en-US" smtClean="0"/>
              <a:t>11/14/2023</a:t>
            </a:fld>
            <a:endParaRPr lang="en-US"/>
          </a:p>
        </p:txBody>
      </p:sp>
      <p:sp>
        <p:nvSpPr>
          <p:cNvPr id="22" name="عنصر نائب لرقم الشريحة 21"/>
          <p:cNvSpPr>
            <a:spLocks noGrp="1"/>
          </p:cNvSpPr>
          <p:nvPr>
            <p:ph type="sldNum" sz="quarter" idx="15"/>
          </p:nvPr>
        </p:nvSpPr>
        <p:spPr/>
        <p:txBody>
          <a:bodyPr rtlCol="0"/>
          <a:lstStyle/>
          <a:p>
            <a:fld id="{8FDC0469-7B43-4A3D-8A34-BD1E8CDA20DE}" type="slidenum">
              <a:rPr lang="en-US" smtClean="0"/>
              <a:t>‹#›</a:t>
            </a:fld>
            <a:endParaRPr lang="en-US"/>
          </a:p>
        </p:txBody>
      </p:sp>
      <p:sp>
        <p:nvSpPr>
          <p:cNvPr id="23" name="عنصر نائب للتذييل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B1B65DC1-7738-4385-93F5-34E3DDABD76A}" type="datetimeFigureOut">
              <a:rPr lang="en-US" smtClean="0"/>
              <a:t>11/14/2023</a:t>
            </a:fld>
            <a:endParaRPr lang="en-US"/>
          </a:p>
        </p:txBody>
      </p:sp>
      <p:sp>
        <p:nvSpPr>
          <p:cNvPr id="18" name="عنصر نائب لرقم الشريحة 17"/>
          <p:cNvSpPr>
            <a:spLocks noGrp="1"/>
          </p:cNvSpPr>
          <p:nvPr>
            <p:ph type="sldNum" sz="quarter" idx="11"/>
          </p:nvPr>
        </p:nvSpPr>
        <p:spPr/>
        <p:txBody>
          <a:bodyPr rtlCol="0"/>
          <a:lstStyle/>
          <a:p>
            <a:fld id="{8FDC0469-7B43-4A3D-8A34-BD1E8CDA20DE}" type="slidenum">
              <a:rPr lang="en-US" smtClean="0"/>
              <a:t>‹#›</a:t>
            </a:fld>
            <a:endParaRPr lang="en-US"/>
          </a:p>
        </p:txBody>
      </p:sp>
      <p:sp>
        <p:nvSpPr>
          <p:cNvPr id="21" name="عنصر نائب للتذييل 20"/>
          <p:cNvSpPr>
            <a:spLocks noGrp="1"/>
          </p:cNvSpPr>
          <p:nvPr>
            <p:ph type="ftr" sz="quarter" idx="12"/>
          </p:nvPr>
        </p:nvSpPr>
        <p:spPr/>
        <p:txBody>
          <a:bodyPr rtlCol="0"/>
          <a:lstStyle/>
          <a:p>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B1B65DC1-7738-4385-93F5-34E3DDABD76A}" type="datetimeFigureOut">
              <a:rPr lang="en-US" smtClean="0"/>
              <a:t>11/13/2023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FDC0469-7B43-4A3D-8A34-BD1E8CDA20D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B1B65DC1-7738-4385-93F5-34E3DDABD76A}"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B1B65DC1-7738-4385-93F5-34E3DDABD76A}" type="datetimeFigureOut">
              <a:rPr lang="en-US" smtClean="0"/>
              <a:t>11/14/2023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B1B65DC1-7738-4385-93F5-34E3DDABD76A}"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65DC1-7738-4385-93F5-34E3DDABD76A}"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FDC0469-7B43-4A3D-8A34-BD1E8CDA20DE}"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B1B65DC1-7738-4385-93F5-34E3DDABD76A}"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B1B65DC1-7738-4385-93F5-34E3DDABD76A}" type="datetimeFigureOut">
              <a:rPr lang="en-US" smtClean="0"/>
              <a:t>11/14/2023</a:t>
            </a:fld>
            <a:endParaRPr lang="en-US"/>
          </a:p>
        </p:txBody>
      </p:sp>
      <p:sp>
        <p:nvSpPr>
          <p:cNvPr id="8" name="عنصر نائب لرقم الشريحة 7"/>
          <p:cNvSpPr>
            <a:spLocks noGrp="1"/>
          </p:cNvSpPr>
          <p:nvPr>
            <p:ph type="sldNum" sz="quarter" idx="11"/>
          </p:nvPr>
        </p:nvSpPr>
        <p:spPr/>
        <p:txBody>
          <a:bodyPr/>
          <a:lstStyle/>
          <a:p>
            <a:fld id="{8FDC0469-7B43-4A3D-8A34-BD1E8CDA20DE}" type="slidenum">
              <a:rPr lang="en-US" smtClean="0"/>
              <a:t>‹#›</a:t>
            </a:fld>
            <a:endParaRPr lang="en-US"/>
          </a:p>
        </p:txBody>
      </p:sp>
      <p:sp>
        <p:nvSpPr>
          <p:cNvPr id="9" name="عنصر نائب للتذييل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1B65DC1-7738-4385-93F5-34E3DDABD76A}" type="datetimeFigureOut">
              <a:rPr lang="en-US" smtClean="0"/>
              <a:t>11/14/2023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B1B65DC1-7738-4385-93F5-34E3DDABD76A}" type="datetimeFigureOut">
              <a:rPr lang="en-US" smtClean="0"/>
              <a:t>11/14/2023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156448" y="6422064"/>
            <a:ext cx="762000" cy="365125"/>
          </a:xfrm>
        </p:spPr>
        <p:txBody>
          <a:bodyPr/>
          <a:lstStyle/>
          <a:p>
            <a:fld id="{8FDC0469-7B43-4A3D-8A34-BD1E8CDA20D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B1B65DC1-7738-4385-93F5-34E3DDABD76A}" type="datetimeFigureOut">
              <a:rPr lang="en-US" smtClean="0"/>
              <a:t>11/14/2023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FDC0469-7B43-4A3D-8A34-BD1E8CDA20D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1B65DC1-7738-4385-93F5-34E3DDABD76A}" type="datetimeFigureOut">
              <a:rPr lang="en-US" smtClean="0"/>
              <a:t>11/13/2023</a:t>
            </a:fld>
            <a:endParaRPr lang="en-US"/>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8FDC0469-7B43-4A3D-8A34-BD1E8CDA20D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B1B65DC1-7738-4385-93F5-34E3DDABD76A}" type="datetimeFigureOut">
              <a:rPr lang="en-US" smtClean="0"/>
              <a:t>11/13/2023</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8FDC0469-7B43-4A3D-8A34-BD1E8CDA20D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1B65DC1-7738-4385-93F5-34E3DDABD76A}" type="datetimeFigureOut">
              <a:rPr lang="en-US" smtClean="0"/>
              <a:t>11/13/2023</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FDC0469-7B43-4A3D-8A34-BD1E8CDA20D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1B65DC1-7738-4385-93F5-34E3DDABD76A}" type="datetimeFigureOut">
              <a:rPr lang="en-US" smtClean="0"/>
              <a:t>11/13/2023</a:t>
            </a:fld>
            <a:endParaRPr lang="en-US"/>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FDC0469-7B43-4A3D-8A34-BD1E8CDA20D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1B65DC1-7738-4385-93F5-34E3DDABD76A}" type="datetimeFigureOut">
              <a:rPr lang="en-US" smtClean="0"/>
              <a:t>11/13/2023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FDC0469-7B43-4A3D-8A34-BD1E8CDA20DE}"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57200" y="1859340"/>
            <a:ext cx="7924800" cy="3046988"/>
          </a:xfrm>
          <a:prstGeom prst="rect">
            <a:avLst/>
          </a:prstGeom>
        </p:spPr>
        <p:txBody>
          <a:bodyPr wrap="square">
            <a:spAutoFit/>
          </a:bodyPr>
          <a:lstStyle/>
          <a:p>
            <a:pPr algn="justLow" rtl="1"/>
            <a:r>
              <a:rPr lang="ar-IQ" sz="2400" dirty="0"/>
              <a:t>يعرف </a:t>
            </a:r>
            <a:r>
              <a:rPr lang="ar-IQ" sz="2400" dirty="0" err="1"/>
              <a:t>جيلفورد</a:t>
            </a:r>
            <a:r>
              <a:rPr lang="ar-IQ" sz="2400" dirty="0"/>
              <a:t>: القياس بانة (وصف البيانات باستخدام الأرقام ), في حين </a:t>
            </a:r>
            <a:r>
              <a:rPr lang="ar-IQ" sz="2400" dirty="0" err="1"/>
              <a:t>يعرفة</a:t>
            </a:r>
            <a:r>
              <a:rPr lang="ar-IQ" sz="2400" dirty="0"/>
              <a:t> </a:t>
            </a:r>
            <a:r>
              <a:rPr lang="ar-IQ" sz="2400" dirty="0" err="1"/>
              <a:t>ايبل</a:t>
            </a:r>
            <a:r>
              <a:rPr lang="ar-IQ" sz="2400" dirty="0"/>
              <a:t> :بانة عملية مقارنة بعض الخصائص </a:t>
            </a:r>
            <a:r>
              <a:rPr lang="ar-IQ" sz="2400" dirty="0" err="1"/>
              <a:t>الشئ</a:t>
            </a:r>
            <a:r>
              <a:rPr lang="ar-IQ" sz="2400" dirty="0"/>
              <a:t> بوسيلة مقننة لقياس تلك الخصائص) , </a:t>
            </a:r>
            <a:r>
              <a:rPr lang="ar-IQ" sz="2400" dirty="0" err="1"/>
              <a:t>ويعرفة</a:t>
            </a:r>
            <a:r>
              <a:rPr lang="ar-IQ" sz="2400" dirty="0"/>
              <a:t> براد فليد( بانة عملية تحديد النواحي الكمية المرتبطة </a:t>
            </a:r>
            <a:r>
              <a:rPr lang="ar-IQ" sz="2400" dirty="0" err="1"/>
              <a:t>بخحم</a:t>
            </a:r>
            <a:r>
              <a:rPr lang="ar-IQ" sz="2400" dirty="0"/>
              <a:t> وابعاد الظاهرة المقاسة ليتسنى وصفها بدقة ), ويعطي اهمان وكلوك تعريفا للقياس اكثر ارتباطا بالعملية التربوية اذ يشير الى ان القياس التربوي ( عملية الحصول على تمثيل كمي للدرجة التي تعكس فيها وجود سمة معينة </a:t>
            </a:r>
            <a:endParaRPr lang="en-US" sz="2400" dirty="0"/>
          </a:p>
        </p:txBody>
      </p:sp>
    </p:spTree>
    <p:extLst>
      <p:ext uri="{BB962C8B-B14F-4D97-AF65-F5344CB8AC3E}">
        <p14:creationId xmlns:p14="http://schemas.microsoft.com/office/powerpoint/2010/main" val="3529720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193756"/>
            <a:ext cx="8763000" cy="6073458"/>
          </a:xfrm>
          <a:prstGeom prst="rect">
            <a:avLst/>
          </a:prstGeom>
          <a:noFill/>
        </p:spPr>
        <p:txBody>
          <a:bodyPr wrap="square">
            <a:spAutoFit/>
          </a:bodyPr>
          <a:lstStyle/>
          <a:p>
            <a:pPr algn="justLow" rtl="1">
              <a:lnSpc>
                <a:spcPct val="115000"/>
              </a:lnSpc>
              <a:spcAft>
                <a:spcPts val="1000"/>
              </a:spcAft>
            </a:pPr>
            <a:r>
              <a:rPr lang="ar-IQ" sz="2400" b="1" dirty="0">
                <a:solidFill>
                  <a:srgbClr val="FF0000"/>
                </a:solidFill>
                <a:latin typeface="Calibri"/>
                <a:ea typeface="Calibri"/>
              </a:rPr>
              <a:t>عندما يتعامل المعلم مع تحصيل الطلبة ويسعى إلى تقدير مستوياتهم التحصيلية، يستخدم في ذلك مصطلح «القياس التربوي»، في حين يتم استخدام مصطلح «القياس النفسي» عندما يسعى لتقدير سماتهم وخصائصهم الشخصية وانفعالاتهم وميولهم وذكائهم واتجاهاتهم. أما حين يتعامل مع صفات من مثل الطول والوزن والقدرة البصرية والسمعية، فيتم استخدام مصطلح «القياس الفيزيائي أو المادي»</a:t>
            </a:r>
            <a:endParaRPr lang="en-US" sz="1600" b="1" dirty="0" smtClean="0">
              <a:solidFill>
                <a:srgbClr val="FF0000"/>
              </a:solidFill>
              <a:effectLst/>
              <a:latin typeface="Calibri"/>
              <a:ea typeface="Calibri"/>
              <a:cs typeface="Arial"/>
            </a:endParaRPr>
          </a:p>
          <a:p>
            <a:pPr algn="justLow" rtl="1">
              <a:lnSpc>
                <a:spcPct val="115000"/>
              </a:lnSpc>
              <a:spcAft>
                <a:spcPts val="1000"/>
              </a:spcAft>
            </a:pPr>
            <a:r>
              <a:rPr lang="ar-IQ" sz="2400" b="1" dirty="0">
                <a:solidFill>
                  <a:srgbClr val="FF0000"/>
                </a:solidFill>
                <a:latin typeface="Calibri"/>
                <a:ea typeface="Calibri"/>
              </a:rPr>
              <a:t>القياس من الكلمات المتداولة بكثرة . كما تستخدم كلمة "قياس" بوضعها اسما للإشارة الى " عملية " القياس والى " نتائج " القياس الى "الأدوات " المستخدمة في القياس والى " الوحدات "التي تتضمنها المقاييس . كما انها تستخدم بوصفها فعلا للإشارة الى عملية تقدير " المدى" او الفترة او البعد او كمية </a:t>
            </a:r>
            <a:r>
              <a:rPr lang="ar-IQ" sz="2400" b="1" dirty="0" err="1">
                <a:solidFill>
                  <a:srgbClr val="FF0000"/>
                </a:solidFill>
                <a:latin typeface="Calibri"/>
                <a:ea typeface="Calibri"/>
              </a:rPr>
              <a:t>الشئ</a:t>
            </a:r>
            <a:r>
              <a:rPr lang="ar-IQ" sz="2400" b="1" dirty="0">
                <a:solidFill>
                  <a:srgbClr val="FF0000"/>
                </a:solidFill>
                <a:latin typeface="Calibri"/>
                <a:ea typeface="Calibri"/>
              </a:rPr>
              <a:t> , وهي تتضمن فعل " الوزن " وفعل "التعادل" في هذا الوزن .</a:t>
            </a:r>
            <a:endParaRPr lang="en-US" sz="1600" b="1" dirty="0" smtClean="0">
              <a:solidFill>
                <a:srgbClr val="FF0000"/>
              </a:solidFill>
              <a:effectLst/>
              <a:latin typeface="Calibri"/>
              <a:ea typeface="Calibri"/>
              <a:cs typeface="Arial"/>
            </a:endParaRPr>
          </a:p>
          <a:p>
            <a:pPr algn="justLow" rtl="1"/>
            <a:r>
              <a:rPr lang="ar-IQ" sz="2400" b="1" dirty="0">
                <a:solidFill>
                  <a:srgbClr val="FF0000"/>
                </a:solidFill>
                <a:latin typeface="Calibri"/>
                <a:ea typeface="Calibri"/>
              </a:rPr>
              <a:t>ويعرف </a:t>
            </a:r>
            <a:r>
              <a:rPr lang="ar-IQ" sz="2400" b="1" dirty="0" err="1">
                <a:solidFill>
                  <a:srgbClr val="FF0000"/>
                </a:solidFill>
                <a:latin typeface="Calibri"/>
                <a:ea typeface="Calibri"/>
              </a:rPr>
              <a:t>نناللي</a:t>
            </a:r>
            <a:r>
              <a:rPr lang="ar-IQ" sz="2400" b="1" dirty="0">
                <a:solidFill>
                  <a:srgbClr val="FF0000"/>
                </a:solidFill>
                <a:latin typeface="Calibri"/>
                <a:ea typeface="Calibri"/>
              </a:rPr>
              <a:t> القياس في العلم بانة (قواعد استخدام الاعداد بحيث تدل على الأشياء بطريقة تشير الى كميات من صفة او خاصية . ومعنى ذلك ان القياس يعتمد في جوهرة على استخدام الاعداد , الا ان في </a:t>
            </a:r>
            <a:r>
              <a:rPr lang="ar-IQ" sz="2400" b="1" dirty="0" err="1">
                <a:solidFill>
                  <a:srgbClr val="FF0000"/>
                </a:solidFill>
                <a:latin typeface="Calibri"/>
                <a:ea typeface="Calibri"/>
              </a:rPr>
              <a:t>صورتة</a:t>
            </a:r>
            <a:r>
              <a:rPr lang="ar-IQ" sz="2400" b="1" dirty="0">
                <a:solidFill>
                  <a:srgbClr val="FF0000"/>
                </a:solidFill>
                <a:latin typeface="Calibri"/>
                <a:ea typeface="Calibri"/>
              </a:rPr>
              <a:t> المحكمة يتضمن فكرة الكم والتي تعنى مقدار ما يوجد في الشخص من خاصية معينة) </a:t>
            </a:r>
            <a:endParaRPr lang="en-US" sz="2400" b="1" dirty="0">
              <a:solidFill>
                <a:srgbClr val="FF0000"/>
              </a:solidFill>
            </a:endParaRPr>
          </a:p>
        </p:txBody>
      </p:sp>
    </p:spTree>
    <p:extLst>
      <p:ext uri="{BB962C8B-B14F-4D97-AF65-F5344CB8AC3E}">
        <p14:creationId xmlns:p14="http://schemas.microsoft.com/office/powerpoint/2010/main" val="1935647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04800" y="861631"/>
            <a:ext cx="8382000" cy="4991110"/>
          </a:xfrm>
          <a:prstGeom prst="rect">
            <a:avLst/>
          </a:prstGeom>
          <a:solidFill>
            <a:schemeClr val="tx2">
              <a:lumMod val="10000"/>
            </a:schemeClr>
          </a:solidFill>
        </p:spPr>
        <p:txBody>
          <a:bodyPr wrap="square">
            <a:spAutoFit/>
          </a:bodyPr>
          <a:lstStyle/>
          <a:p>
            <a:pPr algn="ctr">
              <a:lnSpc>
                <a:spcPct val="150000"/>
              </a:lnSpc>
              <a:spcAft>
                <a:spcPts val="1000"/>
              </a:spcAft>
            </a:pPr>
            <a:r>
              <a:rPr lang="ar-IQ" sz="3600" b="1" dirty="0">
                <a:solidFill>
                  <a:srgbClr val="FFFF00"/>
                </a:solidFill>
                <a:latin typeface="Arial" pitchFamily="34" charset="0"/>
                <a:ea typeface="Calibri"/>
                <a:cs typeface="Arial" pitchFamily="34" charset="0"/>
              </a:rPr>
              <a:t> </a:t>
            </a:r>
            <a:r>
              <a:rPr lang="ar-IQ" sz="2400" b="1" dirty="0" smtClean="0">
                <a:solidFill>
                  <a:srgbClr val="FFFF00"/>
                </a:solidFill>
                <a:latin typeface="Arial" pitchFamily="34" charset="0"/>
                <a:ea typeface="Calibri"/>
                <a:cs typeface="Arial" pitchFamily="34" charset="0"/>
              </a:rPr>
              <a:t>خصائص القياس</a:t>
            </a:r>
            <a:r>
              <a:rPr lang="ar-IQ" sz="4000" b="1" dirty="0" smtClean="0">
                <a:solidFill>
                  <a:srgbClr val="FFFF00"/>
                </a:solidFill>
                <a:latin typeface="Arial" pitchFamily="34" charset="0"/>
                <a:ea typeface="Calibri"/>
                <a:cs typeface="Arial" pitchFamily="34" charset="0"/>
              </a:rPr>
              <a:t>:</a:t>
            </a:r>
            <a:endParaRPr lang="en-US" sz="2800" b="1" dirty="0">
              <a:solidFill>
                <a:srgbClr val="FFFF00"/>
              </a:solidFill>
              <a:latin typeface="Arial" pitchFamily="34" charset="0"/>
              <a:ea typeface="Calibri"/>
              <a:cs typeface="Arial" pitchFamily="34" charset="0"/>
            </a:endParaRPr>
          </a:p>
          <a:p>
            <a:pPr algn="r" rtl="1">
              <a:lnSpc>
                <a:spcPct val="150000"/>
              </a:lnSpc>
              <a:spcAft>
                <a:spcPts val="1000"/>
              </a:spcAft>
            </a:pPr>
            <a:r>
              <a:rPr lang="ar-IQ" sz="2000" b="1" dirty="0">
                <a:solidFill>
                  <a:srgbClr val="FFFF00"/>
                </a:solidFill>
                <a:ea typeface="Calibri"/>
              </a:rPr>
              <a:t>1 ـ القياس تقدير كمي .</a:t>
            </a:r>
            <a:endParaRPr lang="en-US" sz="1400" b="1" dirty="0">
              <a:solidFill>
                <a:srgbClr val="FFFF00"/>
              </a:solidFill>
              <a:ea typeface="Calibri"/>
              <a:cs typeface="Arial"/>
            </a:endParaRPr>
          </a:p>
          <a:p>
            <a:pPr algn="r" rtl="1">
              <a:lnSpc>
                <a:spcPct val="150000"/>
              </a:lnSpc>
              <a:spcAft>
                <a:spcPts val="1000"/>
              </a:spcAft>
            </a:pPr>
            <a:r>
              <a:rPr lang="ar-IQ" sz="2000" b="1" dirty="0">
                <a:solidFill>
                  <a:srgbClr val="FFFF00"/>
                </a:solidFill>
                <a:ea typeface="Calibri"/>
              </a:rPr>
              <a:t>2 ـ القياس مباشر وغير مباشر .</a:t>
            </a:r>
            <a:endParaRPr lang="en-US" sz="1400" b="1" dirty="0">
              <a:solidFill>
                <a:srgbClr val="FFFF00"/>
              </a:solidFill>
              <a:ea typeface="Calibri"/>
              <a:cs typeface="Arial"/>
            </a:endParaRPr>
          </a:p>
          <a:p>
            <a:pPr algn="r" rtl="1">
              <a:lnSpc>
                <a:spcPct val="150000"/>
              </a:lnSpc>
              <a:spcAft>
                <a:spcPts val="1000"/>
              </a:spcAft>
            </a:pPr>
            <a:r>
              <a:rPr lang="ar-IQ" sz="2000" b="1" dirty="0">
                <a:solidFill>
                  <a:srgbClr val="FFFF00"/>
                </a:solidFill>
                <a:ea typeface="Calibri"/>
              </a:rPr>
              <a:t>3 ـ القياس يحدد الفروق الفردية :-</a:t>
            </a:r>
            <a:endParaRPr lang="en-US" sz="1400" b="1" dirty="0">
              <a:solidFill>
                <a:srgbClr val="FFFF00"/>
              </a:solidFill>
              <a:ea typeface="Calibri"/>
              <a:cs typeface="Arial"/>
            </a:endParaRPr>
          </a:p>
          <a:p>
            <a:pPr algn="r" rtl="1">
              <a:lnSpc>
                <a:spcPct val="150000"/>
              </a:lnSpc>
              <a:spcAft>
                <a:spcPts val="1000"/>
              </a:spcAft>
            </a:pPr>
            <a:r>
              <a:rPr lang="ar-IQ" sz="2000" b="1" dirty="0">
                <a:solidFill>
                  <a:srgbClr val="FFFF00"/>
                </a:solidFill>
                <a:ea typeface="Calibri"/>
              </a:rPr>
              <a:t>ا ـ الفروق في ذات الفرد</a:t>
            </a:r>
            <a:endParaRPr lang="en-US" sz="1400" b="1" dirty="0">
              <a:solidFill>
                <a:srgbClr val="FFFF00"/>
              </a:solidFill>
              <a:ea typeface="Calibri"/>
              <a:cs typeface="Arial"/>
            </a:endParaRPr>
          </a:p>
          <a:p>
            <a:pPr algn="r" rtl="1">
              <a:lnSpc>
                <a:spcPct val="150000"/>
              </a:lnSpc>
              <a:spcAft>
                <a:spcPts val="1000"/>
              </a:spcAft>
            </a:pPr>
            <a:r>
              <a:rPr lang="ar-IQ" sz="2000" b="1" dirty="0">
                <a:solidFill>
                  <a:srgbClr val="FFFF00"/>
                </a:solidFill>
                <a:ea typeface="Calibri"/>
              </a:rPr>
              <a:t>ب ـ الفروق بين الافراد</a:t>
            </a:r>
            <a:endParaRPr lang="en-US" sz="1400" b="1" dirty="0">
              <a:solidFill>
                <a:srgbClr val="FFFF00"/>
              </a:solidFill>
              <a:ea typeface="Calibri"/>
              <a:cs typeface="Arial"/>
            </a:endParaRPr>
          </a:p>
          <a:p>
            <a:pPr algn="r" rtl="1">
              <a:lnSpc>
                <a:spcPct val="150000"/>
              </a:lnSpc>
              <a:spcAft>
                <a:spcPts val="1000"/>
              </a:spcAft>
            </a:pPr>
            <a:r>
              <a:rPr lang="ar-IQ" sz="2000" b="1" dirty="0">
                <a:solidFill>
                  <a:srgbClr val="FFFF00"/>
                </a:solidFill>
                <a:ea typeface="Calibri"/>
              </a:rPr>
              <a:t>ج ـ الفروق بين الجماعات الرياضية</a:t>
            </a:r>
            <a:endParaRPr lang="en-US" sz="1400" b="1" dirty="0">
              <a:solidFill>
                <a:srgbClr val="FFFF00"/>
              </a:solidFill>
              <a:ea typeface="Calibri"/>
              <a:cs typeface="Arial"/>
            </a:endParaRPr>
          </a:p>
          <a:p>
            <a:pPr algn="r" rtl="1"/>
            <a:r>
              <a:rPr lang="ar-IQ" sz="2000" b="1" dirty="0">
                <a:solidFill>
                  <a:srgbClr val="FFFF00"/>
                </a:solidFill>
                <a:ea typeface="Calibri"/>
              </a:rPr>
              <a:t> 4ـ القياس وسيلة للمقارنة </a:t>
            </a:r>
            <a:endParaRPr lang="en-US" sz="2000" b="1" dirty="0">
              <a:solidFill>
                <a:srgbClr val="FFFF00"/>
              </a:solidFill>
            </a:endParaRPr>
          </a:p>
        </p:txBody>
      </p:sp>
    </p:spTree>
    <p:extLst>
      <p:ext uri="{BB962C8B-B14F-4D97-AF65-F5344CB8AC3E}">
        <p14:creationId xmlns:p14="http://schemas.microsoft.com/office/powerpoint/2010/main" val="4068454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439464"/>
            <a:ext cx="8305800" cy="5231176"/>
          </a:xfrm>
          <a:prstGeom prst="rect">
            <a:avLst/>
          </a:prstGeom>
        </p:spPr>
        <p:txBody>
          <a:bodyPr wrap="square">
            <a:spAutoFit/>
          </a:bodyPr>
          <a:lstStyle/>
          <a:p>
            <a:pPr marL="228600" marR="0" algn="ctr" rtl="1">
              <a:lnSpc>
                <a:spcPct val="115000"/>
              </a:lnSpc>
              <a:spcBef>
                <a:spcPts val="0"/>
              </a:spcBef>
              <a:spcAft>
                <a:spcPts val="1000"/>
              </a:spcAft>
            </a:pPr>
            <a:r>
              <a:rPr lang="ar-IQ" sz="2000" b="1" dirty="0" smtClean="0">
                <a:effectLst/>
                <a:latin typeface="Calibri"/>
                <a:ea typeface="Calibri"/>
                <a:cs typeface="Arial"/>
              </a:rPr>
              <a:t> </a:t>
            </a:r>
            <a:endParaRPr lang="en-US" sz="1400" b="1" dirty="0" smtClean="0">
              <a:effectLst/>
              <a:latin typeface="Calibri"/>
              <a:ea typeface="Calibri"/>
              <a:cs typeface="Arial"/>
            </a:endParaRPr>
          </a:p>
          <a:p>
            <a:pPr marL="53340" marR="0" algn="ctr" rtl="1">
              <a:lnSpc>
                <a:spcPct val="115000"/>
              </a:lnSpc>
              <a:spcBef>
                <a:spcPts val="0"/>
              </a:spcBef>
              <a:spcAft>
                <a:spcPts val="1000"/>
              </a:spcAft>
            </a:pPr>
            <a:r>
              <a:rPr lang="ar-IQ" sz="2400" b="1" u="sng" dirty="0" smtClean="0">
                <a:effectLst/>
                <a:latin typeface="Calibri"/>
                <a:ea typeface="Calibri"/>
                <a:cs typeface="Arial"/>
              </a:rPr>
              <a:t>أخطاء القياس :</a:t>
            </a:r>
            <a:endParaRPr lang="en-US" sz="1600" b="1" dirty="0" smtClean="0">
              <a:effectLst/>
              <a:latin typeface="Calibri"/>
              <a:ea typeface="Calibri"/>
              <a:cs typeface="Arial"/>
            </a:endParaRPr>
          </a:p>
          <a:p>
            <a:pPr marL="53340" marR="0" algn="r" rtl="1">
              <a:lnSpc>
                <a:spcPct val="115000"/>
              </a:lnSpc>
              <a:spcBef>
                <a:spcPts val="0"/>
              </a:spcBef>
              <a:spcAft>
                <a:spcPts val="1000"/>
              </a:spcAft>
            </a:pPr>
            <a:r>
              <a:rPr lang="ar-IQ" sz="2000" b="1" dirty="0" smtClean="0">
                <a:effectLst/>
                <a:latin typeface="Calibri"/>
                <a:ea typeface="Calibri"/>
                <a:cs typeface="Arial"/>
              </a:rPr>
              <a:t>من أخطاء القياس في التربية الرياضية هي :</a:t>
            </a:r>
            <a:endParaRPr lang="en-US" sz="1400" b="1" dirty="0" smtClean="0">
              <a:effectLst/>
              <a:latin typeface="Calibri"/>
              <a:ea typeface="Calibri"/>
              <a:cs typeface="Arial"/>
            </a:endParaRPr>
          </a:p>
          <a:p>
            <a:pPr marL="342900" marR="0" lvl="0" indent="-342900" algn="r" rtl="1">
              <a:lnSpc>
                <a:spcPct val="115000"/>
              </a:lnSpc>
              <a:spcBef>
                <a:spcPts val="0"/>
              </a:spcBef>
              <a:spcAft>
                <a:spcPts val="0"/>
              </a:spcAft>
              <a:buFont typeface="+mj-lt"/>
              <a:buAutoNum type="arabicPeriod"/>
            </a:pPr>
            <a:r>
              <a:rPr lang="ar-IQ" sz="2000" b="1" dirty="0" smtClean="0">
                <a:effectLst/>
                <a:latin typeface="Calibri"/>
                <a:ea typeface="Calibri"/>
                <a:cs typeface="Arial"/>
              </a:rPr>
              <a:t>أخطاء في اعداد او صناعة أدوات القياس في حالة استخدام أجهزة واخطاء في الترجمة او صعوبة اختيار الالفاظ المناسبة لبعض المصطلحات الأجنبية وغيرها في حالة استخدام اختبارات مترجمة .</a:t>
            </a:r>
            <a:endParaRPr lang="en-US" sz="1400" b="1" dirty="0" smtClean="0">
              <a:effectLst/>
              <a:latin typeface="Calibri"/>
              <a:ea typeface="Calibri"/>
              <a:cs typeface="Arial"/>
            </a:endParaRPr>
          </a:p>
          <a:p>
            <a:pPr marL="342900" marR="0" lvl="0" indent="-342900" algn="r" rtl="1">
              <a:lnSpc>
                <a:spcPct val="115000"/>
              </a:lnSpc>
              <a:spcBef>
                <a:spcPts val="0"/>
              </a:spcBef>
              <a:spcAft>
                <a:spcPts val="0"/>
              </a:spcAft>
              <a:buFont typeface="+mj-lt"/>
              <a:buAutoNum type="arabicPeriod"/>
            </a:pPr>
            <a:r>
              <a:rPr lang="ar-IQ" sz="2000" b="1" dirty="0" smtClean="0">
                <a:effectLst/>
                <a:latin typeface="Calibri"/>
                <a:ea typeface="Calibri"/>
                <a:cs typeface="Arial"/>
              </a:rPr>
              <a:t>أخطاء الاستهلاك نتيجة لكثرة استخدام الأجهزة .</a:t>
            </a:r>
            <a:endParaRPr lang="en-US" sz="1400" b="1" dirty="0" smtClean="0">
              <a:effectLst/>
              <a:latin typeface="Calibri"/>
              <a:ea typeface="Calibri"/>
              <a:cs typeface="Arial"/>
            </a:endParaRPr>
          </a:p>
          <a:p>
            <a:pPr marL="342900" marR="0" lvl="0" indent="-342900" algn="r" rtl="1">
              <a:lnSpc>
                <a:spcPct val="115000"/>
              </a:lnSpc>
              <a:spcBef>
                <a:spcPts val="0"/>
              </a:spcBef>
              <a:spcAft>
                <a:spcPts val="0"/>
              </a:spcAft>
              <a:buFont typeface="+mj-lt"/>
              <a:buAutoNum type="arabicPeriod"/>
            </a:pPr>
            <a:r>
              <a:rPr lang="ar-IQ" sz="2000" b="1" dirty="0" smtClean="0">
                <a:effectLst/>
                <a:latin typeface="Calibri"/>
                <a:ea typeface="Calibri"/>
                <a:cs typeface="Arial"/>
              </a:rPr>
              <a:t>أخطاء الفهم الصحيح لمواصفات ومكونات أدوات وأجهزة القياس المستخدمة .</a:t>
            </a:r>
            <a:endParaRPr lang="en-US" sz="1400" b="1" dirty="0" smtClean="0">
              <a:effectLst/>
              <a:latin typeface="Calibri"/>
              <a:ea typeface="Calibri"/>
              <a:cs typeface="Arial"/>
            </a:endParaRPr>
          </a:p>
          <a:p>
            <a:pPr marL="342900" marR="0" lvl="0" indent="-342900" algn="r" rtl="1">
              <a:lnSpc>
                <a:spcPct val="115000"/>
              </a:lnSpc>
              <a:spcBef>
                <a:spcPts val="0"/>
              </a:spcBef>
              <a:spcAft>
                <a:spcPts val="0"/>
              </a:spcAft>
              <a:buFont typeface="+mj-lt"/>
              <a:buAutoNum type="arabicPeriod"/>
            </a:pPr>
            <a:r>
              <a:rPr lang="ar-IQ" sz="2000" b="1" dirty="0" smtClean="0">
                <a:effectLst/>
                <a:latin typeface="Calibri"/>
                <a:ea typeface="Calibri"/>
                <a:cs typeface="Arial"/>
              </a:rPr>
              <a:t>أخطاء عدم الالتزام بتعليمات وشروط الاختبارات </a:t>
            </a:r>
            <a:r>
              <a:rPr lang="ar-IQ" sz="2000" b="1" dirty="0" err="1" smtClean="0">
                <a:effectLst/>
                <a:latin typeface="Calibri"/>
                <a:ea typeface="Calibri"/>
                <a:cs typeface="Arial"/>
              </a:rPr>
              <a:t>وخلصة</a:t>
            </a:r>
            <a:r>
              <a:rPr lang="ar-IQ" sz="2000" b="1" dirty="0" smtClean="0">
                <a:effectLst/>
                <a:latin typeface="Calibri"/>
                <a:ea typeface="Calibri"/>
                <a:cs typeface="Arial"/>
              </a:rPr>
              <a:t> الثانوية مثل (درجة </a:t>
            </a:r>
            <a:r>
              <a:rPr lang="ar-IQ" sz="2000" b="1" dirty="0" err="1" smtClean="0">
                <a:effectLst/>
                <a:latin typeface="Calibri"/>
                <a:ea typeface="Calibri"/>
                <a:cs typeface="Arial"/>
              </a:rPr>
              <a:t>الحرارة,سرعة</a:t>
            </a:r>
            <a:r>
              <a:rPr lang="ar-IQ" sz="2000" b="1" dirty="0" smtClean="0">
                <a:effectLst/>
                <a:latin typeface="Calibri"/>
                <a:ea typeface="Calibri"/>
                <a:cs typeface="Arial"/>
              </a:rPr>
              <a:t> الرياح) وغيرها.</a:t>
            </a:r>
            <a:endParaRPr lang="en-US" sz="1400" b="1" dirty="0" smtClean="0">
              <a:effectLst/>
              <a:latin typeface="Calibri"/>
              <a:ea typeface="Calibri"/>
              <a:cs typeface="Arial"/>
            </a:endParaRPr>
          </a:p>
          <a:p>
            <a:pPr marL="342900" marR="0" lvl="0" indent="-342900" algn="r" rtl="1">
              <a:lnSpc>
                <a:spcPct val="115000"/>
              </a:lnSpc>
              <a:spcBef>
                <a:spcPts val="0"/>
              </a:spcBef>
              <a:spcAft>
                <a:spcPts val="0"/>
              </a:spcAft>
              <a:buFont typeface="+mj-lt"/>
              <a:buAutoNum type="arabicPeriod"/>
            </a:pPr>
            <a:r>
              <a:rPr lang="ar-IQ" sz="2000" b="1" dirty="0" smtClean="0">
                <a:effectLst/>
                <a:latin typeface="Calibri"/>
                <a:ea typeface="Calibri"/>
                <a:cs typeface="Arial"/>
              </a:rPr>
              <a:t>أخطاء عدم الالتزام بالتسلسل الموضوع لوحدات الاختيار ( البطارية).</a:t>
            </a:r>
            <a:endParaRPr lang="en-US" sz="1400" b="1" dirty="0" smtClean="0">
              <a:effectLst/>
              <a:latin typeface="Calibri"/>
              <a:ea typeface="Calibri"/>
              <a:cs typeface="Arial"/>
            </a:endParaRPr>
          </a:p>
          <a:p>
            <a:pPr marL="342900" marR="0" lvl="0" indent="-342900" algn="r" rtl="1">
              <a:lnSpc>
                <a:spcPct val="115000"/>
              </a:lnSpc>
              <a:spcBef>
                <a:spcPts val="0"/>
              </a:spcBef>
              <a:spcAft>
                <a:spcPts val="1000"/>
              </a:spcAft>
              <a:buFont typeface="+mj-lt"/>
              <a:buAutoNum type="arabicPeriod"/>
            </a:pPr>
            <a:r>
              <a:rPr lang="ar-IQ" sz="2000" b="1" dirty="0" smtClean="0">
                <a:effectLst/>
                <a:latin typeface="Calibri"/>
                <a:ea typeface="Calibri"/>
                <a:cs typeface="Arial"/>
              </a:rPr>
              <a:t>أخطاء الفروق الفردية في تقدير المحكمين.</a:t>
            </a:r>
            <a:endParaRPr lang="en-US" sz="1400" b="1" dirty="0" smtClean="0">
              <a:effectLst/>
              <a:latin typeface="Calibri"/>
              <a:ea typeface="Calibri"/>
              <a:cs typeface="Arial"/>
            </a:endParaRPr>
          </a:p>
          <a:p>
            <a:pPr algn="r" rtl="1"/>
            <a:r>
              <a:rPr lang="ar-IQ" sz="2000" b="1" dirty="0" smtClean="0">
                <a:effectLst/>
                <a:latin typeface="Calibri"/>
                <a:ea typeface="Calibri"/>
                <a:cs typeface="Arial"/>
              </a:rPr>
              <a:t>الأخطاء العشوائية ( العفوية</a:t>
            </a:r>
            <a:endParaRPr lang="en-US" sz="2000" b="1" dirty="0"/>
          </a:p>
        </p:txBody>
      </p:sp>
    </p:spTree>
    <p:extLst>
      <p:ext uri="{BB962C8B-B14F-4D97-AF65-F5344CB8AC3E}">
        <p14:creationId xmlns:p14="http://schemas.microsoft.com/office/powerpoint/2010/main" val="2666785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1219200"/>
            <a:ext cx="8382000" cy="5219891"/>
          </a:xfrm>
          <a:prstGeom prst="rect">
            <a:avLst/>
          </a:prstGeom>
          <a:noFill/>
        </p:spPr>
        <p:txBody>
          <a:bodyPr wrap="square">
            <a:spAutoFit/>
          </a:bodyPr>
          <a:lstStyle/>
          <a:p>
            <a:pPr algn="ctr" rtl="1">
              <a:lnSpc>
                <a:spcPct val="115000"/>
              </a:lnSpc>
              <a:spcAft>
                <a:spcPts val="1000"/>
              </a:spcAft>
            </a:pPr>
            <a:r>
              <a:rPr lang="ar-IQ" sz="2800" b="1" dirty="0" smtClean="0">
                <a:solidFill>
                  <a:srgbClr val="FF0000"/>
                </a:solidFill>
                <a:effectLst/>
                <a:latin typeface="Calibri"/>
                <a:ea typeface="Calibri"/>
                <a:cs typeface="Arial"/>
              </a:rPr>
              <a:t>الاختبار :</a:t>
            </a:r>
          </a:p>
          <a:p>
            <a:pPr algn="just" rtl="1">
              <a:lnSpc>
                <a:spcPct val="115000"/>
              </a:lnSpc>
              <a:spcAft>
                <a:spcPts val="1000"/>
              </a:spcAft>
            </a:pPr>
            <a:r>
              <a:rPr lang="ar-IQ" sz="2000" b="1" dirty="0" smtClean="0">
                <a:solidFill>
                  <a:srgbClr val="FF0000"/>
                </a:solidFill>
                <a:effectLst/>
                <a:latin typeface="Calibri"/>
                <a:ea typeface="Calibri"/>
                <a:cs typeface="Arial"/>
              </a:rPr>
              <a:t>عبارة عن مجموعة من الأسئلة او المشكلات صممت لتقدير المعرفة او الذكاء او غيرها من القدرات والخصائص فمفهوم الاختبار يعني ضمنا طلب الإجابة على مجموعة من الأسئلة المعدة سلفا بحيث نحصل </a:t>
            </a:r>
            <a:r>
              <a:rPr lang="ar-IQ" sz="2000" b="1" dirty="0" err="1" smtClean="0">
                <a:solidFill>
                  <a:srgbClr val="FF0000"/>
                </a:solidFill>
                <a:effectLst/>
                <a:latin typeface="Calibri"/>
                <a:ea typeface="Calibri"/>
                <a:cs typeface="Arial"/>
              </a:rPr>
              <a:t>بناءا</a:t>
            </a:r>
            <a:r>
              <a:rPr lang="ar-IQ" sz="2000" b="1" dirty="0" smtClean="0">
                <a:solidFill>
                  <a:srgbClr val="FF0000"/>
                </a:solidFill>
                <a:effectLst/>
                <a:latin typeface="Calibri"/>
                <a:ea typeface="Calibri"/>
                <a:cs typeface="Arial"/>
              </a:rPr>
              <a:t> على إجابات المفحوص الذي أجاب ع تلك الأسئلة .</a:t>
            </a:r>
            <a:endParaRPr lang="en-US" sz="1400" b="1" dirty="0" smtClean="0">
              <a:solidFill>
                <a:srgbClr val="FF0000"/>
              </a:solidFill>
              <a:effectLst/>
              <a:latin typeface="Calibri"/>
              <a:ea typeface="Calibri"/>
              <a:cs typeface="Arial"/>
            </a:endParaRPr>
          </a:p>
          <a:p>
            <a:pPr algn="just" rtl="1">
              <a:lnSpc>
                <a:spcPct val="115000"/>
              </a:lnSpc>
              <a:spcAft>
                <a:spcPts val="1000"/>
              </a:spcAft>
            </a:pPr>
            <a:r>
              <a:rPr lang="ar-IQ" sz="2000" b="1" dirty="0" smtClean="0">
                <a:solidFill>
                  <a:srgbClr val="FF0000"/>
                </a:solidFill>
                <a:effectLst/>
                <a:latin typeface="Calibri"/>
                <a:ea typeface="Calibri"/>
                <a:cs typeface="Arial"/>
              </a:rPr>
              <a:t>ويعرف الاختبار في المجالين النفسي والتربوي على </a:t>
            </a:r>
            <a:r>
              <a:rPr lang="ar-IQ" sz="2000" b="1" dirty="0" err="1" smtClean="0">
                <a:solidFill>
                  <a:srgbClr val="FF0000"/>
                </a:solidFill>
                <a:effectLst/>
                <a:latin typeface="Calibri"/>
                <a:ea typeface="Calibri"/>
                <a:cs typeface="Arial"/>
              </a:rPr>
              <a:t>انــــــــــة</a:t>
            </a:r>
            <a:r>
              <a:rPr lang="ar-IQ" sz="2000" b="1" dirty="0" smtClean="0">
                <a:solidFill>
                  <a:srgbClr val="FF0000"/>
                </a:solidFill>
                <a:effectLst/>
                <a:latin typeface="Calibri"/>
                <a:ea typeface="Calibri"/>
                <a:cs typeface="Arial"/>
              </a:rPr>
              <a:t> :</a:t>
            </a:r>
            <a:endParaRPr lang="en-US" sz="1400" b="1" dirty="0" smtClean="0">
              <a:solidFill>
                <a:srgbClr val="FF0000"/>
              </a:solidFill>
              <a:effectLst/>
              <a:latin typeface="Calibri"/>
              <a:ea typeface="Calibri"/>
              <a:cs typeface="Arial"/>
            </a:endParaRPr>
          </a:p>
          <a:p>
            <a:pPr marL="342900" marR="0" lvl="0" indent="-342900" algn="just" rtl="1">
              <a:lnSpc>
                <a:spcPct val="115000"/>
              </a:lnSpc>
              <a:spcBef>
                <a:spcPts val="0"/>
              </a:spcBef>
              <a:spcAft>
                <a:spcPts val="0"/>
              </a:spcAft>
              <a:buFont typeface="Symbol"/>
              <a:buChar char=""/>
            </a:pPr>
            <a:r>
              <a:rPr lang="ar-IQ" sz="2000" b="1" dirty="0" smtClean="0">
                <a:solidFill>
                  <a:srgbClr val="FF0000"/>
                </a:solidFill>
                <a:effectLst/>
                <a:latin typeface="Calibri"/>
                <a:ea typeface="Calibri"/>
                <a:cs typeface="Arial"/>
              </a:rPr>
              <a:t>إجراءات منظمة تستهدف القياس الكمي او الكيفي لمظهر واحد او اكثر لسمة او قدرة من القدرات عن طريق عينة من السلوك اللفظي او غير اللفظي </a:t>
            </a:r>
            <a:r>
              <a:rPr lang="ar-IQ" sz="2000" b="1" baseline="30000" dirty="0" smtClean="0">
                <a:solidFill>
                  <a:srgbClr val="FF0000"/>
                </a:solidFill>
                <a:effectLst/>
                <a:latin typeface="Calibri"/>
                <a:ea typeface="Calibri"/>
                <a:cs typeface="Arial"/>
              </a:rPr>
              <a:t>()</a:t>
            </a:r>
            <a:endParaRPr lang="en-US" sz="1400" b="1" dirty="0" smtClean="0">
              <a:solidFill>
                <a:srgbClr val="FF0000"/>
              </a:solidFill>
              <a:effectLst/>
              <a:latin typeface="Calibri"/>
              <a:ea typeface="Calibri"/>
              <a:cs typeface="Arial"/>
            </a:endParaRPr>
          </a:p>
          <a:p>
            <a:pPr marL="342900" marR="0" lvl="0" indent="-342900" algn="just" rtl="1">
              <a:lnSpc>
                <a:spcPct val="115000"/>
              </a:lnSpc>
              <a:spcBef>
                <a:spcPts val="0"/>
              </a:spcBef>
              <a:spcAft>
                <a:spcPts val="0"/>
              </a:spcAft>
              <a:buFont typeface="Symbol"/>
              <a:buChar char=""/>
            </a:pPr>
            <a:r>
              <a:rPr lang="ar-IQ" sz="2000" b="1" dirty="0" smtClean="0">
                <a:solidFill>
                  <a:srgbClr val="FF0000"/>
                </a:solidFill>
                <a:effectLst/>
                <a:latin typeface="Calibri"/>
                <a:ea typeface="Calibri"/>
                <a:cs typeface="Arial"/>
              </a:rPr>
              <a:t>مجموعة من المثيرات تعد قدرات او صفات او سلوكا ما بطريقة كمية فهي من الوسائل القياس التي يستخدمها الباحث للكشف عن الفروق الفردية بين الافراد والجماعات.</a:t>
            </a:r>
            <a:r>
              <a:rPr lang="ar-IQ" sz="2000" b="1" baseline="30000" dirty="0" smtClean="0">
                <a:solidFill>
                  <a:srgbClr val="FF0000"/>
                </a:solidFill>
                <a:effectLst/>
                <a:latin typeface="Calibri"/>
                <a:ea typeface="Calibri"/>
                <a:cs typeface="Arial"/>
              </a:rPr>
              <a:t>()</a:t>
            </a:r>
            <a:endParaRPr lang="en-US" sz="1400" b="1" dirty="0" smtClean="0">
              <a:solidFill>
                <a:srgbClr val="FF0000"/>
              </a:solidFill>
              <a:effectLst/>
              <a:latin typeface="Calibri"/>
              <a:ea typeface="Calibri"/>
              <a:cs typeface="Arial"/>
            </a:endParaRPr>
          </a:p>
          <a:p>
            <a:pPr marL="342900" marR="0" lvl="0" indent="-342900" algn="just" rtl="1">
              <a:lnSpc>
                <a:spcPct val="115000"/>
              </a:lnSpc>
              <a:spcBef>
                <a:spcPts val="0"/>
              </a:spcBef>
              <a:spcAft>
                <a:spcPts val="0"/>
              </a:spcAft>
              <a:buFont typeface="Symbol"/>
              <a:buChar char=""/>
            </a:pPr>
            <a:r>
              <a:rPr lang="ar-IQ" sz="2000" b="1" dirty="0" smtClean="0">
                <a:solidFill>
                  <a:srgbClr val="FF0000"/>
                </a:solidFill>
                <a:effectLst/>
                <a:latin typeface="Calibri"/>
                <a:ea typeface="Calibri"/>
                <a:cs typeface="Arial"/>
              </a:rPr>
              <a:t>ان الاختبار </a:t>
            </a:r>
            <a:r>
              <a:rPr lang="en-US" sz="2000" b="1" dirty="0" smtClean="0">
                <a:solidFill>
                  <a:srgbClr val="FF0000"/>
                </a:solidFill>
                <a:effectLst/>
                <a:latin typeface="Calibri"/>
                <a:ea typeface="Calibri"/>
                <a:cs typeface="Arial"/>
              </a:rPr>
              <a:t>test</a:t>
            </a:r>
            <a:r>
              <a:rPr lang="ar-IQ" sz="2000" b="1" dirty="0" smtClean="0">
                <a:solidFill>
                  <a:srgbClr val="FF0000"/>
                </a:solidFill>
                <a:effectLst/>
                <a:latin typeface="Calibri"/>
                <a:ea typeface="Calibri"/>
                <a:cs typeface="Arial"/>
              </a:rPr>
              <a:t> مصطلح يشير الى مجموعة من البنود ( الأسئلة او مهام او غيرها )مرتبة يتيح تصحيح الإجابات او الأدوات حيث تستخدم الدرجات في تقدير الفروق الفردية للمفحوصين .</a:t>
            </a:r>
            <a:endParaRPr lang="en-US" sz="1400" b="1" dirty="0" smtClean="0">
              <a:solidFill>
                <a:srgbClr val="FF0000"/>
              </a:solidFill>
              <a:effectLst/>
              <a:latin typeface="Calibri"/>
              <a:ea typeface="Calibri"/>
              <a:cs typeface="Arial"/>
            </a:endParaRPr>
          </a:p>
          <a:p>
            <a:pPr marL="342900" marR="0" lvl="0" indent="-342900" algn="just" rtl="1">
              <a:lnSpc>
                <a:spcPct val="115000"/>
              </a:lnSpc>
              <a:spcBef>
                <a:spcPts val="0"/>
              </a:spcBef>
              <a:spcAft>
                <a:spcPts val="1000"/>
              </a:spcAft>
              <a:buFont typeface="Symbol"/>
              <a:buChar char=""/>
            </a:pPr>
            <a:r>
              <a:rPr lang="ar-IQ" sz="2000" b="1" dirty="0" smtClean="0">
                <a:solidFill>
                  <a:srgbClr val="FF0000"/>
                </a:solidFill>
                <a:effectLst/>
                <a:latin typeface="Calibri"/>
                <a:ea typeface="Calibri"/>
                <a:cs typeface="Arial"/>
              </a:rPr>
              <a:t>ان الاختبار عبارة عن أداة قياس تستخدم للحكم على جانب(مظهر ) او </a:t>
            </a:r>
            <a:r>
              <a:rPr lang="ar-IQ" sz="2000" b="1" dirty="0" err="1" smtClean="0">
                <a:solidFill>
                  <a:srgbClr val="FF0000"/>
                </a:solidFill>
                <a:effectLst/>
                <a:latin typeface="Calibri"/>
                <a:ea typeface="Calibri"/>
                <a:cs typeface="Arial"/>
              </a:rPr>
              <a:t>جوتنب</a:t>
            </a:r>
            <a:r>
              <a:rPr lang="ar-IQ" sz="2000" b="1" dirty="0" smtClean="0">
                <a:solidFill>
                  <a:srgbClr val="FF0000"/>
                </a:solidFill>
                <a:effectLst/>
                <a:latin typeface="Calibri"/>
                <a:ea typeface="Calibri"/>
                <a:cs typeface="Arial"/>
              </a:rPr>
              <a:t> محددة بالنسبة للمفحوصين مثل الإنجاز او الذكاء او الشخصية وغيرها.</a:t>
            </a:r>
          </a:p>
        </p:txBody>
      </p:sp>
    </p:spTree>
    <p:extLst>
      <p:ext uri="{BB962C8B-B14F-4D97-AF65-F5344CB8AC3E}">
        <p14:creationId xmlns:p14="http://schemas.microsoft.com/office/powerpoint/2010/main" val="1828634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380999"/>
            <a:ext cx="8153400" cy="6595652"/>
          </a:xfrm>
          <a:prstGeom prst="rect">
            <a:avLst/>
          </a:prstGeom>
          <a:solidFill>
            <a:srgbClr val="FFFF00"/>
          </a:solidFill>
        </p:spPr>
        <p:txBody>
          <a:bodyPr wrap="square">
            <a:spAutoFit/>
          </a:bodyPr>
          <a:lstStyle/>
          <a:p>
            <a:pPr algn="ctr" rtl="1">
              <a:lnSpc>
                <a:spcPct val="115000"/>
              </a:lnSpc>
              <a:spcAft>
                <a:spcPts val="1000"/>
              </a:spcAft>
            </a:pPr>
            <a:r>
              <a:rPr lang="ar-IQ" sz="2400" b="1" u="sng" dirty="0" smtClean="0">
                <a:effectLst/>
                <a:latin typeface="Calibri"/>
                <a:ea typeface="Calibri"/>
                <a:cs typeface="Arial"/>
              </a:rPr>
              <a:t>أنواع الاختبـــــــارات</a:t>
            </a:r>
            <a:endParaRPr lang="en-US" sz="1600" b="1" dirty="0" smtClean="0">
              <a:effectLst/>
              <a:latin typeface="Calibri"/>
              <a:ea typeface="Calibri"/>
              <a:cs typeface="Arial"/>
            </a:endParaRPr>
          </a:p>
          <a:p>
            <a:pPr algn="just" rtl="1">
              <a:lnSpc>
                <a:spcPct val="115000"/>
              </a:lnSpc>
              <a:spcAft>
                <a:spcPts val="1000"/>
              </a:spcAft>
            </a:pPr>
            <a:r>
              <a:rPr lang="ar-IQ" sz="2000" b="1" dirty="0" err="1" smtClean="0">
                <a:effectLst/>
                <a:latin typeface="Calibri"/>
                <a:ea typeface="Calibri"/>
                <a:cs typeface="Arial"/>
              </a:rPr>
              <a:t>أولا:وفقا</a:t>
            </a:r>
            <a:r>
              <a:rPr lang="ar-IQ" sz="2000" b="1" dirty="0" smtClean="0">
                <a:effectLst/>
                <a:latin typeface="Calibri"/>
                <a:ea typeface="Calibri"/>
                <a:cs typeface="Arial"/>
              </a:rPr>
              <a:t> لميدان القياس :</a:t>
            </a:r>
            <a:endParaRPr lang="en-US" sz="1400" b="1" dirty="0" smtClean="0">
              <a:effectLst/>
              <a:latin typeface="Calibri"/>
              <a:ea typeface="Calibri"/>
              <a:cs typeface="Arial"/>
            </a:endParaRPr>
          </a:p>
          <a:p>
            <a:pPr marL="342900" marR="0" lvl="0" indent="-342900" algn="just" rtl="1">
              <a:lnSpc>
                <a:spcPct val="115000"/>
              </a:lnSpc>
              <a:spcBef>
                <a:spcPts val="0"/>
              </a:spcBef>
              <a:spcAft>
                <a:spcPts val="0"/>
              </a:spcAft>
              <a:buFont typeface="+mj-lt"/>
              <a:buAutoNum type="arabicPeriod"/>
            </a:pPr>
            <a:r>
              <a:rPr lang="ar-IQ" sz="2000" b="1" dirty="0" smtClean="0">
                <a:effectLst/>
                <a:latin typeface="Calibri"/>
                <a:ea typeface="Calibri"/>
                <a:cs typeface="Arial"/>
              </a:rPr>
              <a:t>المقاييس العقلية المعرفية : كاختبارات التحصيل والتي تهدف الى قياس خبرات الفرد السابقة .</a:t>
            </a:r>
            <a:endParaRPr lang="en-US" sz="1400" b="1" dirty="0" smtClean="0">
              <a:effectLst/>
              <a:latin typeface="Calibri"/>
              <a:ea typeface="Calibri"/>
              <a:cs typeface="Arial"/>
            </a:endParaRPr>
          </a:p>
          <a:p>
            <a:pPr marL="342900" marR="0" lvl="0" indent="-342900" algn="just" rtl="1">
              <a:lnSpc>
                <a:spcPct val="115000"/>
              </a:lnSpc>
              <a:spcBef>
                <a:spcPts val="0"/>
              </a:spcBef>
              <a:spcAft>
                <a:spcPts val="0"/>
              </a:spcAft>
              <a:buFont typeface="+mj-lt"/>
              <a:buAutoNum type="arabicPeriod"/>
            </a:pPr>
            <a:r>
              <a:rPr lang="ar-IQ" sz="2000" b="1" dirty="0" smtClean="0">
                <a:effectLst/>
                <a:latin typeface="Calibri"/>
                <a:ea typeface="Calibri"/>
                <a:cs typeface="Arial"/>
              </a:rPr>
              <a:t>اختبارات القدرات: التي تهدف الى قياس القدرات العامة مثل قدرات عقلية من معاف ومعلومات او قدرات بدنية كاللياقة البدنية والمهارات </a:t>
            </a:r>
            <a:r>
              <a:rPr lang="ar-IQ" sz="2000" b="1" dirty="0" err="1" smtClean="0">
                <a:effectLst/>
                <a:latin typeface="Calibri"/>
                <a:ea typeface="Calibri"/>
                <a:cs typeface="Arial"/>
              </a:rPr>
              <a:t>بلالعاب</a:t>
            </a:r>
            <a:r>
              <a:rPr lang="ar-IQ" sz="2000" b="1" dirty="0" smtClean="0">
                <a:effectLst/>
                <a:latin typeface="Calibri"/>
                <a:ea typeface="Calibri"/>
                <a:cs typeface="Arial"/>
              </a:rPr>
              <a:t> الرياضية المختلفة .</a:t>
            </a:r>
            <a:endParaRPr lang="en-US" sz="1400" b="1" dirty="0" smtClean="0">
              <a:effectLst/>
              <a:latin typeface="Calibri"/>
              <a:ea typeface="Calibri"/>
              <a:cs typeface="Arial"/>
            </a:endParaRPr>
          </a:p>
          <a:p>
            <a:pPr marL="342900" marR="0" lvl="0" indent="-342900" algn="just" rtl="1">
              <a:lnSpc>
                <a:spcPct val="115000"/>
              </a:lnSpc>
              <a:spcBef>
                <a:spcPts val="0"/>
              </a:spcBef>
              <a:spcAft>
                <a:spcPts val="1000"/>
              </a:spcAft>
              <a:buFont typeface="+mj-lt"/>
              <a:buAutoNum type="arabicPeriod"/>
            </a:pPr>
            <a:r>
              <a:rPr lang="ar-IQ" sz="2000" b="1" dirty="0" smtClean="0">
                <a:effectLst/>
                <a:latin typeface="Calibri"/>
                <a:ea typeface="Calibri"/>
                <a:cs typeface="Arial"/>
              </a:rPr>
              <a:t>اختبارات الاستعدادات: التي تهدف الى التنبؤ بما يمكن يقوم </a:t>
            </a:r>
            <a:r>
              <a:rPr lang="ar-IQ" sz="2000" b="1" dirty="0" err="1" smtClean="0">
                <a:effectLst/>
                <a:latin typeface="Calibri"/>
                <a:ea typeface="Calibri"/>
                <a:cs typeface="Arial"/>
              </a:rPr>
              <a:t>بـــة</a:t>
            </a:r>
            <a:r>
              <a:rPr lang="ar-IQ" sz="2000" b="1" dirty="0" smtClean="0">
                <a:effectLst/>
                <a:latin typeface="Calibri"/>
                <a:ea typeface="Calibri"/>
                <a:cs typeface="Arial"/>
              </a:rPr>
              <a:t> الفرد مستقبلا.</a:t>
            </a:r>
            <a:endParaRPr lang="en-US" sz="1400" b="1" dirty="0" smtClean="0">
              <a:effectLst/>
              <a:latin typeface="Calibri"/>
              <a:ea typeface="Calibri"/>
              <a:cs typeface="Arial"/>
            </a:endParaRPr>
          </a:p>
          <a:p>
            <a:pPr algn="just" rtl="1">
              <a:lnSpc>
                <a:spcPct val="115000"/>
              </a:lnSpc>
              <a:spcAft>
                <a:spcPts val="1000"/>
              </a:spcAft>
            </a:pPr>
            <a:r>
              <a:rPr lang="ar-IQ" sz="2000" b="1" dirty="0" smtClean="0">
                <a:effectLst/>
                <a:latin typeface="Calibri"/>
                <a:ea typeface="Calibri"/>
                <a:cs typeface="Arial"/>
              </a:rPr>
              <a:t>ثانيا: وفقا للمختبر:</a:t>
            </a:r>
            <a:endParaRPr lang="en-US" sz="1400" b="1" dirty="0" smtClean="0">
              <a:effectLst/>
              <a:latin typeface="Calibri"/>
              <a:ea typeface="Calibri"/>
              <a:cs typeface="Arial"/>
            </a:endParaRPr>
          </a:p>
          <a:p>
            <a:pPr marL="342900" marR="0" lvl="0" indent="-342900" algn="just" rtl="1">
              <a:lnSpc>
                <a:spcPct val="115000"/>
              </a:lnSpc>
              <a:spcBef>
                <a:spcPts val="0"/>
              </a:spcBef>
              <a:spcAft>
                <a:spcPts val="0"/>
              </a:spcAft>
              <a:buFont typeface="+mj-lt"/>
              <a:buAutoNum type="arabicPeriod"/>
            </a:pPr>
            <a:r>
              <a:rPr lang="ar-IQ" sz="2000" b="1" dirty="0" smtClean="0">
                <a:effectLst/>
                <a:latin typeface="Calibri"/>
                <a:ea typeface="Calibri"/>
                <a:cs typeface="Arial"/>
              </a:rPr>
              <a:t>اختبارات </a:t>
            </a:r>
            <a:r>
              <a:rPr lang="ar-IQ" sz="2000" b="1" dirty="0" err="1" smtClean="0">
                <a:effectLst/>
                <a:latin typeface="Calibri"/>
                <a:ea typeface="Calibri"/>
                <a:cs typeface="Arial"/>
              </a:rPr>
              <a:t>فردية:وتهدف</a:t>
            </a:r>
            <a:r>
              <a:rPr lang="ar-IQ" sz="2000" b="1" dirty="0" smtClean="0">
                <a:effectLst/>
                <a:latin typeface="Calibri"/>
                <a:ea typeface="Calibri"/>
                <a:cs typeface="Arial"/>
              </a:rPr>
              <a:t> الى القياس الفردي للمختبرين وتمتاز بالدقة بالرغم من انها تستغرق وقتا طويلا وجهدا مثل اختبارات الجمباز والسلاسل الحركية والجودو والركض والرمي والعديد من الأنشطة الفردية .</a:t>
            </a:r>
            <a:endParaRPr lang="en-US" sz="1400" b="1" dirty="0" smtClean="0">
              <a:effectLst/>
              <a:latin typeface="Calibri"/>
              <a:ea typeface="Calibri"/>
              <a:cs typeface="Arial"/>
            </a:endParaRPr>
          </a:p>
          <a:p>
            <a:pPr marL="342900" marR="0" lvl="0" indent="-342900" algn="just" rtl="1">
              <a:lnSpc>
                <a:spcPct val="115000"/>
              </a:lnSpc>
              <a:spcBef>
                <a:spcPts val="0"/>
              </a:spcBef>
              <a:spcAft>
                <a:spcPts val="1000"/>
              </a:spcAft>
              <a:buFont typeface="+mj-lt"/>
              <a:buAutoNum type="arabicPeriod"/>
            </a:pPr>
            <a:r>
              <a:rPr lang="ar-IQ" sz="2000" b="1" dirty="0" smtClean="0">
                <a:effectLst/>
                <a:latin typeface="Calibri"/>
                <a:ea typeface="Calibri"/>
                <a:cs typeface="Arial"/>
              </a:rPr>
              <a:t>اختبارات </a:t>
            </a:r>
            <a:r>
              <a:rPr lang="ar-IQ" sz="2000" b="1" dirty="0" err="1" smtClean="0">
                <a:effectLst/>
                <a:latin typeface="Calibri"/>
                <a:ea typeface="Calibri"/>
                <a:cs typeface="Arial"/>
              </a:rPr>
              <a:t>جماعية:وتهدف</a:t>
            </a:r>
            <a:r>
              <a:rPr lang="ar-IQ" sz="2000" b="1" dirty="0" smtClean="0">
                <a:effectLst/>
                <a:latin typeface="Calibri"/>
                <a:ea typeface="Calibri"/>
                <a:cs typeface="Arial"/>
              </a:rPr>
              <a:t> الى قياس مجموعة معا في الأداء لمرة واحدة </a:t>
            </a:r>
            <a:r>
              <a:rPr lang="ar-IQ" sz="2000" b="1" dirty="0" err="1" smtClean="0">
                <a:effectLst/>
                <a:latin typeface="Calibri"/>
                <a:ea typeface="Calibri"/>
                <a:cs typeface="Arial"/>
              </a:rPr>
              <a:t>كالالعاب</a:t>
            </a:r>
            <a:r>
              <a:rPr lang="ar-IQ" sz="2000" b="1" dirty="0" smtClean="0">
                <a:effectLst/>
                <a:latin typeface="Calibri"/>
                <a:ea typeface="Calibri"/>
                <a:cs typeface="Arial"/>
              </a:rPr>
              <a:t> الجماعية او اختبارات الورقة والقلم وغيرها وهي لا تستغرق وقتا او جهدا كبيرا.</a:t>
            </a:r>
            <a:endParaRPr lang="en-US" sz="1400" b="1" dirty="0" smtClean="0">
              <a:effectLst/>
              <a:latin typeface="Calibri"/>
              <a:ea typeface="Calibri"/>
              <a:cs typeface="Arial"/>
            </a:endParaRPr>
          </a:p>
          <a:p>
            <a:pPr algn="just" rtl="1">
              <a:lnSpc>
                <a:spcPct val="115000"/>
              </a:lnSpc>
              <a:spcAft>
                <a:spcPts val="1000"/>
              </a:spcAft>
            </a:pPr>
            <a:r>
              <a:rPr lang="ar-IQ" sz="2000" b="1" dirty="0" smtClean="0">
                <a:effectLst/>
                <a:latin typeface="Calibri"/>
                <a:ea typeface="Calibri"/>
                <a:cs typeface="Arial"/>
              </a:rPr>
              <a:t>ثالثا: وفقا </a:t>
            </a:r>
            <a:r>
              <a:rPr lang="ar-IQ" sz="2000" b="1" dirty="0" err="1" smtClean="0">
                <a:effectLst/>
                <a:latin typeface="Calibri"/>
                <a:ea typeface="Calibri"/>
                <a:cs typeface="Arial"/>
              </a:rPr>
              <a:t>لاسلوب</a:t>
            </a:r>
            <a:r>
              <a:rPr lang="ar-IQ" sz="2000" b="1" dirty="0" smtClean="0">
                <a:effectLst/>
                <a:latin typeface="Calibri"/>
                <a:ea typeface="Calibri"/>
                <a:cs typeface="Arial"/>
              </a:rPr>
              <a:t> تطبيق الاختبار:</a:t>
            </a:r>
            <a:endParaRPr lang="en-US" sz="1400" b="1" dirty="0" smtClean="0">
              <a:effectLst/>
              <a:latin typeface="Calibri"/>
              <a:ea typeface="Calibri"/>
              <a:cs typeface="Arial"/>
            </a:endParaRPr>
          </a:p>
          <a:p>
            <a:pPr marL="342900" marR="0" lvl="0" indent="-342900" algn="just" rtl="1">
              <a:lnSpc>
                <a:spcPct val="115000"/>
              </a:lnSpc>
              <a:spcBef>
                <a:spcPts val="0"/>
              </a:spcBef>
              <a:spcAft>
                <a:spcPts val="0"/>
              </a:spcAft>
              <a:buFont typeface="+mj-lt"/>
              <a:buAutoNum type="arabicPeriod"/>
            </a:pPr>
            <a:r>
              <a:rPr lang="ar-IQ" sz="2000" b="1" dirty="0" smtClean="0">
                <a:effectLst/>
                <a:latin typeface="Calibri"/>
                <a:ea typeface="Calibri"/>
                <a:cs typeface="Arial"/>
              </a:rPr>
              <a:t>كتابية: كاختبارات الورقة والقلم .</a:t>
            </a:r>
            <a:endParaRPr lang="en-US" sz="1400" b="1" dirty="0" smtClean="0">
              <a:effectLst/>
              <a:latin typeface="Calibri"/>
              <a:ea typeface="Calibri"/>
              <a:cs typeface="Arial"/>
            </a:endParaRPr>
          </a:p>
          <a:p>
            <a:pPr marL="342900" marR="0" lvl="0" indent="-342900" algn="just" rtl="1">
              <a:lnSpc>
                <a:spcPct val="115000"/>
              </a:lnSpc>
              <a:spcBef>
                <a:spcPts val="0"/>
              </a:spcBef>
              <a:spcAft>
                <a:spcPts val="0"/>
              </a:spcAft>
              <a:buFont typeface="+mj-lt"/>
              <a:buAutoNum type="arabicPeriod"/>
            </a:pPr>
            <a:r>
              <a:rPr lang="ar-IQ" sz="2000" b="1" dirty="0" smtClean="0">
                <a:effectLst/>
                <a:latin typeface="Calibri"/>
                <a:ea typeface="Calibri"/>
                <a:cs typeface="Arial"/>
              </a:rPr>
              <a:t>عملية: كاختبارات اللياقة البدنية او اختبارات الأداء .</a:t>
            </a:r>
            <a:endParaRPr lang="en-US" sz="1400" b="1" dirty="0" smtClean="0">
              <a:effectLst/>
              <a:latin typeface="Calibri"/>
              <a:ea typeface="Calibri"/>
              <a:cs typeface="Arial"/>
            </a:endParaRPr>
          </a:p>
          <a:p>
            <a:pPr marL="342900" marR="0" lvl="0" indent="-342900" algn="just" rtl="1">
              <a:lnSpc>
                <a:spcPct val="115000"/>
              </a:lnSpc>
              <a:spcBef>
                <a:spcPts val="0"/>
              </a:spcBef>
              <a:spcAft>
                <a:spcPts val="1000"/>
              </a:spcAft>
              <a:buFont typeface="+mj-lt"/>
              <a:buAutoNum type="arabicPeriod"/>
            </a:pPr>
            <a:r>
              <a:rPr lang="ar-IQ" sz="2000" b="1" dirty="0" smtClean="0">
                <a:effectLst/>
                <a:latin typeface="Calibri"/>
                <a:ea typeface="Calibri"/>
                <a:cs typeface="Arial"/>
              </a:rPr>
              <a:t>اختبارات الأجهزة العلمية .</a:t>
            </a:r>
            <a:endParaRPr lang="en-US" sz="1400" b="1" dirty="0" smtClean="0">
              <a:effectLst/>
              <a:latin typeface="Calibri"/>
              <a:ea typeface="Calibri"/>
              <a:cs typeface="Arial"/>
            </a:endParaRPr>
          </a:p>
        </p:txBody>
      </p:sp>
    </p:spTree>
    <p:extLst>
      <p:ext uri="{BB962C8B-B14F-4D97-AF65-F5344CB8AC3E}">
        <p14:creationId xmlns:p14="http://schemas.microsoft.com/office/powerpoint/2010/main" val="3266634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9682" y="-76200"/>
            <a:ext cx="8763000" cy="6162713"/>
          </a:xfrm>
          <a:prstGeom prst="rect">
            <a:avLst/>
          </a:prstGeom>
        </p:spPr>
        <p:txBody>
          <a:bodyPr wrap="square">
            <a:spAutoFit/>
          </a:bodyPr>
          <a:lstStyle/>
          <a:p>
            <a:pPr marL="342900" lvl="0" indent="-342900" algn="just" rtl="1">
              <a:lnSpc>
                <a:spcPct val="115000"/>
              </a:lnSpc>
              <a:buFont typeface="+mj-lt"/>
              <a:buAutoNum type="arabicPeriod"/>
            </a:pPr>
            <a:endParaRPr lang="en-US" sz="1200" dirty="0">
              <a:solidFill>
                <a:srgbClr val="000000"/>
              </a:solidFill>
              <a:latin typeface="Calibri"/>
              <a:ea typeface="Calibri"/>
              <a:cs typeface="Arial"/>
            </a:endParaRPr>
          </a:p>
          <a:p>
            <a:pPr marL="342900" lvl="0" indent="-342900" algn="just" rtl="1">
              <a:lnSpc>
                <a:spcPct val="115000"/>
              </a:lnSpc>
              <a:spcAft>
                <a:spcPts val="1000"/>
              </a:spcAft>
              <a:buFont typeface="+mj-lt"/>
              <a:buAutoNum type="arabicPeriod"/>
            </a:pPr>
            <a:r>
              <a:rPr lang="ar-IQ" sz="2000" b="1" dirty="0">
                <a:solidFill>
                  <a:prstClr val="black">
                    <a:lumMod val="95000"/>
                    <a:lumOff val="5000"/>
                  </a:prstClr>
                </a:solidFill>
                <a:latin typeface="Calibri"/>
                <a:ea typeface="Calibri"/>
              </a:rPr>
              <a:t>اختبار الأداء المميز : وتهدف الى تحديد الأداء المميز للفرد بما يمكن ان </a:t>
            </a:r>
            <a:r>
              <a:rPr lang="ar-IQ" sz="2000" b="1" dirty="0" err="1">
                <a:solidFill>
                  <a:prstClr val="black">
                    <a:lumMod val="95000"/>
                    <a:lumOff val="5000"/>
                  </a:prstClr>
                </a:solidFill>
                <a:latin typeface="Calibri"/>
                <a:ea typeface="Calibri"/>
              </a:rPr>
              <a:t>يفعلة</a:t>
            </a:r>
            <a:r>
              <a:rPr lang="ar-IQ" sz="2000" b="1" dirty="0">
                <a:solidFill>
                  <a:prstClr val="black">
                    <a:lumMod val="95000"/>
                    <a:lumOff val="5000"/>
                  </a:prstClr>
                </a:solidFill>
                <a:latin typeface="Calibri"/>
                <a:ea typeface="Calibri"/>
              </a:rPr>
              <a:t> موقف معين مثال ذلك في المنافسات والبطولات الرياضية كقياس الأداء في الملاكمة او المصارعة .</a:t>
            </a:r>
            <a:endParaRPr lang="en-US" sz="1400" b="1" dirty="0">
              <a:solidFill>
                <a:prstClr val="black">
                  <a:lumMod val="95000"/>
                  <a:lumOff val="5000"/>
                </a:prstClr>
              </a:solidFill>
              <a:latin typeface="Calibri"/>
              <a:ea typeface="Calibri"/>
              <a:cs typeface="Arial"/>
            </a:endParaRPr>
          </a:p>
          <a:p>
            <a:pPr lvl="0" algn="just" rtl="1">
              <a:lnSpc>
                <a:spcPct val="115000"/>
              </a:lnSpc>
              <a:spcAft>
                <a:spcPts val="1000"/>
              </a:spcAft>
            </a:pPr>
            <a:r>
              <a:rPr lang="ar-IQ" sz="2000" b="1" dirty="0">
                <a:solidFill>
                  <a:prstClr val="black">
                    <a:lumMod val="95000"/>
                    <a:lumOff val="5000"/>
                  </a:prstClr>
                </a:solidFill>
                <a:latin typeface="Calibri"/>
                <a:ea typeface="Calibri"/>
              </a:rPr>
              <a:t>وهناك من يقسم الاختبارات الى :</a:t>
            </a:r>
            <a:endParaRPr lang="en-US" sz="1400" b="1" dirty="0">
              <a:solidFill>
                <a:prstClr val="black">
                  <a:lumMod val="95000"/>
                  <a:lumOff val="5000"/>
                </a:prstClr>
              </a:solidFill>
              <a:latin typeface="Calibri"/>
              <a:ea typeface="Calibri"/>
              <a:cs typeface="Arial"/>
            </a:endParaRPr>
          </a:p>
          <a:p>
            <a:pPr marL="342900" lvl="0" indent="-342900" algn="just" rtl="1">
              <a:lnSpc>
                <a:spcPct val="115000"/>
              </a:lnSpc>
              <a:buFont typeface="+mj-lt"/>
              <a:buAutoNum type="arabicPeriod"/>
            </a:pPr>
            <a:r>
              <a:rPr lang="ar-IQ" sz="2000" b="1" dirty="0">
                <a:solidFill>
                  <a:prstClr val="black">
                    <a:lumMod val="95000"/>
                    <a:lumOff val="5000"/>
                  </a:prstClr>
                </a:solidFill>
                <a:latin typeface="Calibri"/>
                <a:ea typeface="Calibri"/>
              </a:rPr>
              <a:t>اختبارات موضوعية :تعتمد على المعايير والمستويات </a:t>
            </a:r>
            <a:r>
              <a:rPr lang="ar-IQ" sz="2000" b="1" dirty="0" err="1">
                <a:solidFill>
                  <a:prstClr val="black">
                    <a:lumMod val="95000"/>
                    <a:lumOff val="5000"/>
                  </a:prstClr>
                </a:solidFill>
                <a:latin typeface="Calibri"/>
                <a:ea typeface="Calibri"/>
              </a:rPr>
              <a:t>والمحكات</a:t>
            </a:r>
            <a:r>
              <a:rPr lang="ar-IQ" sz="2000" b="1" dirty="0">
                <a:solidFill>
                  <a:prstClr val="black">
                    <a:lumMod val="95000"/>
                    <a:lumOff val="5000"/>
                  </a:prstClr>
                </a:solidFill>
                <a:latin typeface="Calibri"/>
                <a:ea typeface="Calibri"/>
              </a:rPr>
              <a:t> بحيث يمكن عن طريقها اصدار احكام موضوعية .</a:t>
            </a:r>
            <a:endParaRPr lang="en-US" sz="1400" b="1" dirty="0">
              <a:solidFill>
                <a:prstClr val="black">
                  <a:lumMod val="95000"/>
                  <a:lumOff val="5000"/>
                </a:prstClr>
              </a:solidFill>
              <a:latin typeface="Calibri"/>
              <a:ea typeface="Calibri"/>
              <a:cs typeface="Arial"/>
            </a:endParaRPr>
          </a:p>
          <a:p>
            <a:pPr marL="342900" lvl="0" indent="-342900" algn="just" rtl="1">
              <a:lnSpc>
                <a:spcPct val="115000"/>
              </a:lnSpc>
              <a:spcAft>
                <a:spcPts val="1000"/>
              </a:spcAft>
              <a:buFont typeface="+mj-lt"/>
              <a:buAutoNum type="arabicPeriod"/>
            </a:pPr>
            <a:r>
              <a:rPr lang="ar-IQ" sz="2000" b="1" dirty="0">
                <a:solidFill>
                  <a:prstClr val="black">
                    <a:lumMod val="95000"/>
                    <a:lumOff val="5000"/>
                  </a:prstClr>
                </a:solidFill>
                <a:latin typeface="Calibri"/>
                <a:ea typeface="Calibri"/>
              </a:rPr>
              <a:t>اختبارات اعتبارية :تعتمد على التقدير الذاتي او الاعتيادي في تقويم الأداء .</a:t>
            </a:r>
            <a:endParaRPr lang="en-US" sz="1400" b="1" dirty="0">
              <a:solidFill>
                <a:prstClr val="black">
                  <a:lumMod val="95000"/>
                  <a:lumOff val="5000"/>
                </a:prstClr>
              </a:solidFill>
              <a:latin typeface="Calibri"/>
              <a:ea typeface="Calibri"/>
              <a:cs typeface="Arial"/>
            </a:endParaRPr>
          </a:p>
          <a:p>
            <a:pPr lvl="0" algn="just" rtl="1">
              <a:lnSpc>
                <a:spcPct val="115000"/>
              </a:lnSpc>
              <a:spcAft>
                <a:spcPts val="1000"/>
              </a:spcAft>
            </a:pPr>
            <a:r>
              <a:rPr lang="ar-IQ" sz="2000" b="1" dirty="0">
                <a:solidFill>
                  <a:prstClr val="black">
                    <a:lumMod val="95000"/>
                    <a:lumOff val="5000"/>
                  </a:prstClr>
                </a:solidFill>
                <a:latin typeface="Calibri"/>
                <a:ea typeface="Calibri"/>
              </a:rPr>
              <a:t>وهناك تقسيم اخر للاختبارات المستخدمـــــــــة في التربية الرياضية :</a:t>
            </a:r>
            <a:endParaRPr lang="en-US" sz="1400" b="1" dirty="0">
              <a:solidFill>
                <a:prstClr val="black">
                  <a:lumMod val="95000"/>
                  <a:lumOff val="5000"/>
                </a:prstClr>
              </a:solidFill>
              <a:latin typeface="Calibri"/>
              <a:ea typeface="Calibri"/>
              <a:cs typeface="Arial"/>
            </a:endParaRPr>
          </a:p>
          <a:p>
            <a:pPr marL="342900" lvl="0" indent="-342900" algn="just" rtl="1">
              <a:lnSpc>
                <a:spcPct val="115000"/>
              </a:lnSpc>
              <a:buFont typeface="+mj-lt"/>
              <a:buAutoNum type="arabicPeriod"/>
            </a:pPr>
            <a:r>
              <a:rPr lang="ar-IQ" sz="2000" b="1" dirty="0">
                <a:solidFill>
                  <a:prstClr val="black">
                    <a:lumMod val="95000"/>
                    <a:lumOff val="5000"/>
                  </a:prstClr>
                </a:solidFill>
                <a:latin typeface="Calibri"/>
                <a:ea typeface="Calibri"/>
              </a:rPr>
              <a:t>اختبارات مقننة : يضعها خبراء القياس فيها تعليمات محددة </a:t>
            </a:r>
            <a:r>
              <a:rPr lang="ar-IQ" sz="2000" b="1" dirty="0" err="1">
                <a:solidFill>
                  <a:prstClr val="black">
                    <a:lumMod val="95000"/>
                    <a:lumOff val="5000"/>
                  </a:prstClr>
                </a:solidFill>
                <a:latin typeface="Calibri"/>
                <a:ea typeface="Calibri"/>
              </a:rPr>
              <a:t>للاداء</a:t>
            </a:r>
            <a:r>
              <a:rPr lang="ar-IQ" sz="2000" b="1" dirty="0">
                <a:solidFill>
                  <a:prstClr val="black">
                    <a:lumMod val="95000"/>
                    <a:lumOff val="5000"/>
                  </a:prstClr>
                </a:solidFill>
                <a:latin typeface="Calibri"/>
                <a:ea typeface="Calibri"/>
              </a:rPr>
              <a:t> , توقيت محدد, شروط علمية , طبقت على مجموعة معيارية لتفسير النتائج في ضوء هذه المعايير .</a:t>
            </a:r>
            <a:endParaRPr lang="en-US" sz="1400" b="1" dirty="0">
              <a:solidFill>
                <a:prstClr val="black">
                  <a:lumMod val="95000"/>
                  <a:lumOff val="5000"/>
                </a:prstClr>
              </a:solidFill>
              <a:latin typeface="Calibri"/>
              <a:ea typeface="Calibri"/>
              <a:cs typeface="Arial"/>
            </a:endParaRPr>
          </a:p>
          <a:p>
            <a:pPr marL="342900" lvl="0" indent="-342900" algn="just" rtl="1">
              <a:lnSpc>
                <a:spcPct val="115000"/>
              </a:lnSpc>
              <a:buFont typeface="+mj-lt"/>
              <a:buAutoNum type="arabicPeriod"/>
            </a:pPr>
            <a:r>
              <a:rPr lang="ar-IQ" sz="2000" b="1" dirty="0">
                <a:solidFill>
                  <a:prstClr val="black">
                    <a:lumMod val="95000"/>
                    <a:lumOff val="5000"/>
                  </a:prstClr>
                </a:solidFill>
                <a:latin typeface="Calibri"/>
                <a:ea typeface="Calibri"/>
              </a:rPr>
              <a:t>اختبارات يضعها الباحث او المدرب :وهي اختبارات جديدة يحتاجها العاملون في المجال الرياضي تستخدم في قياس الصفات والمهارات في الحالات الاتية :</a:t>
            </a:r>
            <a:endParaRPr lang="en-US" sz="1400" b="1" dirty="0">
              <a:solidFill>
                <a:prstClr val="black">
                  <a:lumMod val="95000"/>
                  <a:lumOff val="5000"/>
                </a:prstClr>
              </a:solidFill>
              <a:latin typeface="Calibri"/>
              <a:ea typeface="Calibri"/>
              <a:cs typeface="Arial"/>
            </a:endParaRPr>
          </a:p>
          <a:p>
            <a:pPr marL="342900" lvl="0" indent="-342900" algn="just" rtl="1">
              <a:lnSpc>
                <a:spcPct val="115000"/>
              </a:lnSpc>
              <a:spcAft>
                <a:spcPts val="1000"/>
              </a:spcAft>
              <a:buFont typeface="Symbol"/>
              <a:buChar char=""/>
            </a:pPr>
            <a:r>
              <a:rPr lang="ar-IQ" sz="2000" b="1" dirty="0">
                <a:solidFill>
                  <a:prstClr val="black">
                    <a:lumMod val="95000"/>
                    <a:lumOff val="5000"/>
                  </a:prstClr>
                </a:solidFill>
                <a:latin typeface="Calibri"/>
                <a:ea typeface="Calibri"/>
              </a:rPr>
              <a:t>عندما تكون الاختبارات الموجودة في المصادر غير مناسبة من حيث الوقت المستغرق للتنفيذ, المكان, عدم توفر الأجهزة والأدوات وغيرها .</a:t>
            </a:r>
            <a:endParaRPr lang="en-US" sz="1400" b="1" dirty="0">
              <a:solidFill>
                <a:prstClr val="black">
                  <a:lumMod val="95000"/>
                  <a:lumOff val="5000"/>
                </a:prstClr>
              </a:solidFill>
              <a:latin typeface="Calibri"/>
              <a:ea typeface="Calibri"/>
              <a:cs typeface="Arial"/>
            </a:endParaRPr>
          </a:p>
          <a:p>
            <a:pPr lvl="0"/>
            <a:r>
              <a:rPr lang="ar-IQ" sz="2000" b="1" dirty="0">
                <a:solidFill>
                  <a:prstClr val="black">
                    <a:lumMod val="95000"/>
                    <a:lumOff val="5000"/>
                  </a:prstClr>
                </a:solidFill>
                <a:latin typeface="Calibri"/>
                <a:ea typeface="Calibri"/>
              </a:rPr>
              <a:t>في الاحالات التي لا تذكر المصادر بيانات كافية عن الاختبار مثل الغرض منه, طريقة الأداء, تعليمات الاختبار , طرق حساب </a:t>
            </a:r>
            <a:r>
              <a:rPr lang="ar-IQ" sz="2000" b="1" dirty="0" err="1">
                <a:solidFill>
                  <a:prstClr val="black">
                    <a:lumMod val="95000"/>
                    <a:lumOff val="5000"/>
                  </a:prstClr>
                </a:solidFill>
                <a:latin typeface="Calibri"/>
                <a:ea typeface="Calibri"/>
              </a:rPr>
              <a:t>الدرجة,الناشر</a:t>
            </a:r>
            <a:r>
              <a:rPr lang="ar-IQ" sz="2000" b="1" dirty="0">
                <a:solidFill>
                  <a:prstClr val="black">
                    <a:lumMod val="95000"/>
                    <a:lumOff val="5000"/>
                  </a:prstClr>
                </a:solidFill>
                <a:latin typeface="Calibri"/>
                <a:ea typeface="Calibri"/>
              </a:rPr>
              <a:t> وتاريخ النشر ,الأدوات اللازمة , المستوى , الجنس وغيرها </a:t>
            </a:r>
            <a:endParaRPr lang="en-US" sz="2000" b="1" dirty="0">
              <a:solidFill>
                <a:prstClr val="black">
                  <a:lumMod val="95000"/>
                  <a:lumOff val="5000"/>
                </a:prstClr>
              </a:solidFill>
              <a:latin typeface="Century Schoolbook"/>
            </a:endParaRPr>
          </a:p>
        </p:txBody>
      </p:sp>
    </p:spTree>
    <p:extLst>
      <p:ext uri="{BB962C8B-B14F-4D97-AF65-F5344CB8AC3E}">
        <p14:creationId xmlns:p14="http://schemas.microsoft.com/office/powerpoint/2010/main" val="2193417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990127"/>
            <a:ext cx="8229600" cy="3774367"/>
          </a:xfrm>
          <a:prstGeom prst="rect">
            <a:avLst/>
          </a:prstGeom>
        </p:spPr>
        <p:txBody>
          <a:bodyPr wrap="square">
            <a:spAutoFit/>
          </a:bodyPr>
          <a:lstStyle/>
          <a:p>
            <a:pPr algn="ctr" rtl="1">
              <a:lnSpc>
                <a:spcPct val="115000"/>
              </a:lnSpc>
              <a:spcAft>
                <a:spcPts val="1000"/>
              </a:spcAft>
            </a:pPr>
            <a:r>
              <a:rPr lang="ar-IQ" dirty="0" smtClean="0">
                <a:effectLst/>
                <a:latin typeface="Calibri"/>
                <a:ea typeface="Calibri"/>
                <a:cs typeface="Arial"/>
              </a:rPr>
              <a:t> </a:t>
            </a:r>
            <a:r>
              <a:rPr lang="ar-IQ" sz="2400" b="1" dirty="0" smtClean="0">
                <a:solidFill>
                  <a:schemeClr val="accent1"/>
                </a:solidFill>
                <a:effectLst/>
                <a:latin typeface="Calibri"/>
                <a:ea typeface="Calibri"/>
                <a:cs typeface="Arial"/>
              </a:rPr>
              <a:t>الفرق بين الاختبار والقياس</a:t>
            </a:r>
            <a:endParaRPr lang="en-US" sz="1600" b="1" dirty="0" smtClean="0">
              <a:solidFill>
                <a:schemeClr val="accent1"/>
              </a:solidFill>
              <a:effectLst/>
              <a:latin typeface="Calibri"/>
              <a:ea typeface="Calibri"/>
              <a:cs typeface="Arial"/>
            </a:endParaRPr>
          </a:p>
          <a:p>
            <a:pPr marL="342900" marR="0" lvl="0" indent="-342900" algn="r" rtl="1">
              <a:lnSpc>
                <a:spcPct val="115000"/>
              </a:lnSpc>
              <a:spcBef>
                <a:spcPts val="0"/>
              </a:spcBef>
              <a:spcAft>
                <a:spcPts val="0"/>
              </a:spcAft>
              <a:buFont typeface="+mj-lt"/>
              <a:buAutoNum type="arabicPeriod"/>
            </a:pPr>
            <a:r>
              <a:rPr lang="ar-IQ" sz="2000" b="1" dirty="0" smtClean="0">
                <a:effectLst/>
                <a:latin typeface="Calibri"/>
                <a:ea typeface="Calibri"/>
                <a:cs typeface="Arial"/>
              </a:rPr>
              <a:t>انه يمكن اعتبار كل الاختبارات مقاييس لكون كل منهما وسائل ( أدوات ) لجمع البيانات.</a:t>
            </a:r>
            <a:endParaRPr lang="en-US" sz="1400" b="1" dirty="0" smtClean="0">
              <a:effectLst/>
              <a:latin typeface="Calibri"/>
              <a:ea typeface="Calibri"/>
              <a:cs typeface="Arial"/>
            </a:endParaRPr>
          </a:p>
          <a:p>
            <a:pPr marL="342900" marR="0" lvl="0" indent="-342900" algn="r" rtl="1">
              <a:lnSpc>
                <a:spcPct val="115000"/>
              </a:lnSpc>
              <a:spcBef>
                <a:spcPts val="0"/>
              </a:spcBef>
              <a:spcAft>
                <a:spcPts val="1000"/>
              </a:spcAft>
              <a:buFont typeface="+mj-lt"/>
              <a:buAutoNum type="arabicPeriod"/>
            </a:pPr>
            <a:r>
              <a:rPr lang="ar-IQ" sz="2000" b="1" dirty="0" err="1" smtClean="0">
                <a:effectLst/>
                <a:latin typeface="Calibri"/>
                <a:ea typeface="Calibri"/>
                <a:cs typeface="Arial"/>
              </a:rPr>
              <a:t>انة</a:t>
            </a:r>
            <a:r>
              <a:rPr lang="ar-IQ" sz="2000" b="1" dirty="0" smtClean="0">
                <a:effectLst/>
                <a:latin typeface="Calibri"/>
                <a:ea typeface="Calibri"/>
                <a:cs typeface="Arial"/>
              </a:rPr>
              <a:t> لا يجوز اعتبار كل المقاييس اختبارات , فالمقاييس الجسمية كمقياس الطول والوزن ومقاييس الميول الرياضي والاتجاهات نحو النشاط البدني ومقاييس الشخصية لا يجوز وصفها بانها اختبارات لكونها لا تتطلب من المفحوصين التفاعل اثناء التطبيق ولكونها </a:t>
            </a:r>
            <a:r>
              <a:rPr lang="ar-IQ" sz="2000" b="1" dirty="0" err="1" smtClean="0">
                <a:effectLst/>
                <a:latin typeface="Calibri"/>
                <a:ea typeface="Calibri"/>
                <a:cs typeface="Arial"/>
              </a:rPr>
              <a:t>لاتحمل</a:t>
            </a:r>
            <a:r>
              <a:rPr lang="ar-IQ" sz="2000" b="1" dirty="0" smtClean="0">
                <a:effectLst/>
                <a:latin typeface="Calibri"/>
                <a:ea typeface="Calibri"/>
                <a:cs typeface="Arial"/>
              </a:rPr>
              <a:t> بالنسبة للمفحوصين معنى الامتحان .</a:t>
            </a:r>
            <a:endParaRPr lang="en-US" sz="1400" b="1" dirty="0" smtClean="0">
              <a:effectLst/>
              <a:latin typeface="Calibri"/>
              <a:ea typeface="Calibri"/>
              <a:cs typeface="Arial"/>
            </a:endParaRPr>
          </a:p>
          <a:p>
            <a:pPr algn="r"/>
            <a:r>
              <a:rPr lang="ar-IQ" sz="2000" b="1" dirty="0" smtClean="0">
                <a:effectLst/>
                <a:latin typeface="Calibri"/>
                <a:ea typeface="Calibri"/>
                <a:cs typeface="Arial"/>
              </a:rPr>
              <a:t>ان القياس يعد اكثر اتساعا من الاختبار فنحن نستطيع ان نقيس بعض الصفات او الخصائص باستخدام الاختبارات او بدونها فقد يستخدم القياس خصائص وسمات بعض الأساليب كالملاحظة او المقابلات الشخصية وغيرها من الوسائل التي يمكن ان تعطينا معلومات في شكل بيانات كمية عن الظاهر المقاسة</a:t>
            </a:r>
            <a:r>
              <a:rPr lang="ar-IQ" dirty="0" smtClean="0">
                <a:effectLst/>
                <a:latin typeface="Calibri"/>
                <a:ea typeface="Calibri"/>
                <a:cs typeface="Arial"/>
              </a:rPr>
              <a:t>.</a:t>
            </a:r>
            <a:endParaRPr lang="en-US" dirty="0"/>
          </a:p>
        </p:txBody>
      </p:sp>
    </p:spTree>
    <p:extLst>
      <p:ext uri="{BB962C8B-B14F-4D97-AF65-F5344CB8AC3E}">
        <p14:creationId xmlns:p14="http://schemas.microsoft.com/office/powerpoint/2010/main" val="2152423085"/>
      </p:ext>
    </p:extLst>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غلاف فني">
  <a:themeElements>
    <a:clrScheme name="غلاف فني">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غلاف فني">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غلاف فني">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3.xml><?xml version="1.0" encoding="utf-8"?>
<a:theme xmlns:a="http://schemas.openxmlformats.org/drawingml/2006/main" name="زوايا">
  <a:themeElements>
    <a:clrScheme name="زوايا">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زوايا">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زوايا">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4.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52</TotalTime>
  <Words>746</Words>
  <Application>Microsoft Office PowerPoint</Application>
  <PresentationFormat>عرض على الشاشة (3:4)‏</PresentationFormat>
  <Paragraphs>55</Paragraphs>
  <Slides>8</Slides>
  <Notes>0</Notes>
  <HiddenSlides>0</HiddenSlides>
  <MMClips>0</MMClips>
  <ScaleCrop>false</ScaleCrop>
  <HeadingPairs>
    <vt:vector size="4" baseType="variant">
      <vt:variant>
        <vt:lpstr>نسق</vt:lpstr>
      </vt:variant>
      <vt:variant>
        <vt:i4>5</vt:i4>
      </vt:variant>
      <vt:variant>
        <vt:lpstr>عناوين الشرائح</vt:lpstr>
      </vt:variant>
      <vt:variant>
        <vt:i4>8</vt:i4>
      </vt:variant>
    </vt:vector>
  </HeadingPairs>
  <TitlesOfParts>
    <vt:vector size="13" baseType="lpstr">
      <vt:lpstr>تقنية</vt:lpstr>
      <vt:lpstr>غلاف فني</vt:lpstr>
      <vt:lpstr>زوايا</vt:lpstr>
      <vt:lpstr>مشربية</vt:lpstr>
      <vt:lpstr>تدفق</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Ahmed-Under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ALFA</dc:creator>
  <cp:lastModifiedBy>ALFA</cp:lastModifiedBy>
  <cp:revision>5</cp:revision>
  <dcterms:created xsi:type="dcterms:W3CDTF">2023-11-13T20:57:05Z</dcterms:created>
  <dcterms:modified xsi:type="dcterms:W3CDTF">2023-11-13T21:49:27Z</dcterms:modified>
</cp:coreProperties>
</file>