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 id="2147483732" r:id="rId8"/>
  </p:sldMasterIdLst>
  <p:sldIdLst>
    <p:sldId id="256" r:id="rId9"/>
    <p:sldId id="257" r:id="rId10"/>
    <p:sldId id="262" r:id="rId11"/>
    <p:sldId id="261"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6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24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theme" Target="theme/theme1.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2954395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4198590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2618570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2169483B-3BEA-471A-AB0C-6C5B7EEC446B}" type="datetimeFigureOut">
              <a:rPr lang="en-US" smtClean="0"/>
              <a:t>11/28/2023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3EB13A8-6475-454B-8D42-9BF1E6D1F4B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4064696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3EB13A8-6475-454B-8D42-9BF1E6D1F4B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53EB13A8-6475-454B-8D42-9BF1E6D1F4B6}"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Slide Number Placeholder 7"/>
          <p:cNvSpPr>
            <a:spLocks noGrp="1"/>
          </p:cNvSpPr>
          <p:nvPr>
            <p:ph type="sldNum" sz="quarter" idx="11"/>
          </p:nvPr>
        </p:nvSpPr>
        <p:spPr/>
        <p:txBody>
          <a:bodyPr/>
          <a:lstStyle/>
          <a:p>
            <a:fld id="{53EB13A8-6475-454B-8D42-9BF1E6D1F4B6}"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10065073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53EB13A8-6475-454B-8D42-9BF1E6D1F4B6}"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ar-SA" smtClean="0"/>
              <a:t>انقر لتحرير نمط العنوان الرئيسي</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169483B-3BEA-471A-AB0C-6C5B7EEC446B}" type="datetimeFigureOut">
              <a:rPr lang="en-US" smtClean="0"/>
              <a:t>11/28/2023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3EB13A8-6475-454B-8D42-9BF1E6D1F4B6}"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68058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20" name="عنصر نائب للتذييل 19"/>
          <p:cNvSpPr>
            <a:spLocks noGrp="1"/>
          </p:cNvSpPr>
          <p:nvPr>
            <p:ph type="ftr" sz="quarter" idx="11"/>
          </p:nvPr>
        </p:nvSpPr>
        <p:spPr/>
        <p:txBody>
          <a:bodyPr/>
          <a:lstStyle>
            <a:extLst/>
          </a:lstStyle>
          <a:p>
            <a:endParaRPr lang="en-US"/>
          </a:p>
        </p:txBody>
      </p:sp>
      <p:sp>
        <p:nvSpPr>
          <p:cNvPr id="10" name="عنصر نائب لرقم الشريحة 9"/>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14177151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
        <p:nvSpPr>
          <p:cNvPr id="7" name="Title 6"/>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304009401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2169483B-3BEA-471A-AB0C-6C5B7EEC446B}" type="datetimeFigureOut">
              <a:rPr lang="en-US" smtClean="0"/>
              <a:t>11/28/2023</a:t>
            </a:fld>
            <a:endParaRPr lang="en-US"/>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53EB13A8-6475-454B-8D42-9BF1E6D1F4B6}" type="slidenum">
              <a:rPr lang="en-US" smtClean="0"/>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167713709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53EB13A8-6475-454B-8D42-9BF1E6D1F4B6}" type="slidenum">
              <a:rPr lang="en-US" smtClean="0"/>
              <a:t>‹#›</a:t>
            </a:fld>
            <a:endParaRPr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53EB13A8-6475-454B-8D42-9BF1E6D1F4B6}" type="slidenum">
              <a:rPr lang="en-US" smtClean="0"/>
              <a:t>‹#›</a:t>
            </a:fld>
            <a:endParaRPr lang="en-US"/>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53EB13A8-6475-454B-8D42-9BF1E6D1F4B6}" type="slidenum">
              <a:rPr lang="en-US" smtClean="0"/>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361981944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ar-SA" smtClean="0"/>
              <a:t>انقر لتحرير أنماط النص الرئيسي</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2169483B-3BEA-471A-AB0C-6C5B7EEC446B}" type="datetimeFigureOut">
              <a:rPr lang="en-US" smtClean="0"/>
              <a:t>11/28/2023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EB13A8-6475-454B-8D42-9BF1E6D1F4B6}" type="slidenum">
              <a:rPr lang="en-US" smtClean="0"/>
              <a:t>‹#›</a:t>
            </a:fld>
            <a:endParaRPr lang="en-US"/>
          </a:p>
        </p:txBody>
      </p:sp>
      <p:sp>
        <p:nvSpPr>
          <p:cNvPr id="10" name="Title 9"/>
          <p:cNvSpPr>
            <a:spLocks noGrp="1"/>
          </p:cNvSpPr>
          <p:nvPr>
            <p:ph type="title"/>
          </p:nvPr>
        </p:nvSpPr>
        <p:spPr/>
        <p:txBody>
          <a:body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2169483B-3BEA-471A-AB0C-6C5B7EEC446B}" type="datetimeFigureOut">
              <a:rPr lang="en-US" smtClean="0"/>
              <a:t>11/28/2023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9483B-3BEA-471A-AB0C-6C5B7EEC446B}" type="datetimeFigureOut">
              <a:rPr lang="en-US" smtClean="0"/>
              <a:t>11/28/2023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EB13A8-6475-454B-8D42-9BF1E6D1F4B6}"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ar-SA" smtClean="0"/>
              <a:t>انقر لتحرير نمط العنوان الرئيسي</a:t>
            </a:r>
            <a:endParaRPr lang="en-US" dirty="0"/>
          </a:p>
        </p:txBody>
      </p:sp>
    </p:spTree>
  </p:cSld>
  <p:clrMapOvr>
    <a:masterClrMapping/>
  </p:clrMapOvr>
  <p:timing>
    <p:tnLst>
      <p:par>
        <p:cTn id="1" dur="indefinite" restart="never" nodeType="tmRoot"/>
      </p:par>
    </p:tnLst>
  </p:timing>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2169483B-3BEA-471A-AB0C-6C5B7EEC446B}" type="datetimeFigureOut">
              <a:rPr lang="en-US" smtClean="0"/>
              <a:t>11/28/2023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EB13A8-6475-454B-8D42-9BF1E6D1F4B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2169483B-3BEA-471A-AB0C-6C5B7EEC446B}" type="datetimeFigureOut">
              <a:rPr lang="en-US" smtClean="0"/>
              <a:t>11/28/2023</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53EB13A8-6475-454B-8D42-9BF1E6D1F4B6}" type="slidenum">
              <a:rPr lang="en-US" smtClean="0"/>
              <a:t>‹#›</a:t>
            </a:fld>
            <a:endParaRPr lang="en-US"/>
          </a:p>
        </p:txBody>
      </p:sp>
    </p:spTree>
    <p:extLst>
      <p:ext uri="{BB962C8B-B14F-4D97-AF65-F5344CB8AC3E}">
        <p14:creationId xmlns:p14="http://schemas.microsoft.com/office/powerpoint/2010/main" val="221243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6.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9483B-3BEA-471A-AB0C-6C5B7EEC446B}" type="datetimeFigureOut">
              <a:rPr lang="en-US" smtClean="0"/>
              <a:t>11/28/2023</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EB13A8-6475-454B-8D42-9BF1E6D1F4B6}" type="slidenum">
              <a:rPr lang="en-US" smtClean="0"/>
              <a:t>‹#›</a:t>
            </a:fld>
            <a:endParaRPr lang="en-US"/>
          </a:p>
        </p:txBody>
      </p:sp>
    </p:spTree>
    <p:extLst>
      <p:ext uri="{BB962C8B-B14F-4D97-AF65-F5344CB8AC3E}">
        <p14:creationId xmlns:p14="http://schemas.microsoft.com/office/powerpoint/2010/main" val="1390031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69483B-3BEA-471A-AB0C-6C5B7EEC446B}" type="datetimeFigureOut">
              <a:rPr lang="en-US" smtClean="0"/>
              <a:t>11/28/2023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3EB13A8-6475-454B-8D42-9BF1E6D1F4B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2169483B-3BEA-471A-AB0C-6C5B7EEC446B}" type="datetimeFigureOut">
              <a:rPr lang="en-US" smtClean="0"/>
              <a:t>11/28/2023</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53EB13A8-6475-454B-8D42-9BF1E6D1F4B6}"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169483B-3BEA-471A-AB0C-6C5B7EEC446B}" type="datetimeFigureOut">
              <a:rPr lang="en-US" smtClean="0"/>
              <a:t>11/28/2023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3EB13A8-6475-454B-8D42-9BF1E6D1F4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169483B-3BEA-471A-AB0C-6C5B7EEC446B}" type="datetimeFigureOut">
              <a:rPr lang="en-US" smtClean="0"/>
              <a:t>11/28/2023</a:t>
            </a:fld>
            <a:endParaRPr lang="en-US"/>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3EB13A8-6475-454B-8D42-9BF1E6D1F4B6}" type="slidenum">
              <a:rPr lang="en-US" smtClean="0"/>
              <a:t>‹#›</a:t>
            </a:fld>
            <a:endParaRPr lang="en-US"/>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169483B-3BEA-471A-AB0C-6C5B7EEC446B}" type="datetimeFigureOut">
              <a:rPr lang="en-US" smtClean="0"/>
              <a:t>11/28/2023</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3EB13A8-6475-454B-8D42-9BF1E6D1F4B6}"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169483B-3BEA-471A-AB0C-6C5B7EEC446B}" type="datetimeFigureOut">
              <a:rPr lang="en-US" smtClean="0"/>
              <a:t>11/28/2023</a:t>
            </a:fld>
            <a:endParaRPr lang="en-US"/>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3EB13A8-6475-454B-8D42-9BF1E6D1F4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169483B-3BEA-471A-AB0C-6C5B7EEC446B}" type="datetimeFigureOut">
              <a:rPr lang="en-US" smtClean="0"/>
              <a:t>11/28/2023</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53EB13A8-6475-454B-8D42-9BF1E6D1F4B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ar-IQ" b="1" u="sng" dirty="0" smtClean="0">
                <a:solidFill>
                  <a:srgbClr val="FF0000"/>
                </a:solidFill>
                <a:ea typeface="Calibri"/>
                <a:cs typeface="PT Bold Dusky" pitchFamily="2" charset="-78"/>
              </a:rPr>
              <a:t>الصفات العامة للاختبار الجيد :</a:t>
            </a:r>
            <a:r>
              <a:rPr lang="en-US" sz="3600" dirty="0" smtClean="0">
                <a:solidFill>
                  <a:srgbClr val="FF0000"/>
                </a:solidFill>
                <a:ea typeface="Calibri"/>
                <a:cs typeface="PT Bold Dusky" pitchFamily="2" charset="-78"/>
              </a:rPr>
              <a:t/>
            </a:r>
            <a:br>
              <a:rPr lang="en-US" sz="3600" dirty="0" smtClean="0">
                <a:solidFill>
                  <a:srgbClr val="FF0000"/>
                </a:solidFill>
                <a:ea typeface="Calibri"/>
                <a:cs typeface="PT Bold Dusky" pitchFamily="2" charset="-78"/>
              </a:rPr>
            </a:br>
            <a:endParaRPr lang="en-US" dirty="0">
              <a:solidFill>
                <a:srgbClr val="FF0000"/>
              </a:solidFill>
              <a:cs typeface="PT Bold Dusky" pitchFamily="2" charset="-78"/>
            </a:endParaRPr>
          </a:p>
        </p:txBody>
      </p:sp>
      <p:sp>
        <p:nvSpPr>
          <p:cNvPr id="5" name="مستطيل 4"/>
          <p:cNvSpPr/>
          <p:nvPr/>
        </p:nvSpPr>
        <p:spPr>
          <a:xfrm>
            <a:off x="381000" y="1447800"/>
            <a:ext cx="8382000" cy="2553776"/>
          </a:xfrm>
          <a:prstGeom prst="rect">
            <a:avLst/>
          </a:prstGeom>
          <a:noFill/>
        </p:spPr>
        <p:txBody>
          <a:bodyPr wrap="square">
            <a:spAutoFit/>
          </a:bodyPr>
          <a:lstStyle/>
          <a:p>
            <a:pPr algn="justLow" rtl="1">
              <a:lnSpc>
                <a:spcPct val="115000"/>
              </a:lnSpc>
              <a:spcAft>
                <a:spcPts val="1000"/>
              </a:spcAft>
            </a:pPr>
            <a:r>
              <a:rPr lang="ar-IQ" sz="2800" b="1" dirty="0" smtClean="0">
                <a:solidFill>
                  <a:schemeClr val="tx1">
                    <a:lumMod val="95000"/>
                    <a:lumOff val="5000"/>
                  </a:schemeClr>
                </a:solidFill>
                <a:ea typeface="Calibri"/>
                <a:cs typeface="Simplified Arabic"/>
              </a:rPr>
              <a:t>لاشك </a:t>
            </a:r>
            <a:r>
              <a:rPr lang="ar-IQ" sz="2800" b="1" dirty="0">
                <a:solidFill>
                  <a:schemeClr val="tx1">
                    <a:lumMod val="95000"/>
                    <a:lumOff val="5000"/>
                  </a:schemeClr>
                </a:solidFill>
                <a:ea typeface="Calibri"/>
                <a:cs typeface="Simplified Arabic"/>
              </a:rPr>
              <a:t>ان عملية ترشيح الاختبارات المناسبة و الجيدة لقياس ظاهرة ما يتطلب تقويمها تقويما ذكيا و حكيما بغية انتقاء الافضل والاصلح , ولكي نقوم ببناء و تركيب بطارية او اختبار ما , يجب ان نستوعب ونفهم عناصر مهمه في كل من الاختبارات المرشحة للانتقاء   ( او الاختبار ) لهذا يجب ان تتوفر في الاختبار الجيد صفات عامه من حيث :</a:t>
            </a:r>
            <a:endParaRPr lang="en-US" sz="2000" b="1" dirty="0">
              <a:solidFill>
                <a:schemeClr val="tx1">
                  <a:lumMod val="95000"/>
                  <a:lumOff val="5000"/>
                </a:schemeClr>
              </a:solidFill>
              <a:ea typeface="Calibri"/>
              <a:cs typeface="Arial"/>
            </a:endParaRPr>
          </a:p>
        </p:txBody>
      </p:sp>
    </p:spTree>
    <p:extLst>
      <p:ext uri="{BB962C8B-B14F-4D97-AF65-F5344CB8AC3E}">
        <p14:creationId xmlns:p14="http://schemas.microsoft.com/office/powerpoint/2010/main" val="1444563186"/>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762000"/>
            <a:ext cx="8839200" cy="6365845"/>
          </a:xfrm>
          <a:prstGeom prst="rect">
            <a:avLst/>
          </a:prstGeom>
        </p:spPr>
        <p:txBody>
          <a:bodyPr wrap="square">
            <a:spAutoFit/>
          </a:bodyPr>
          <a:lstStyle/>
          <a:p>
            <a:pPr algn="r">
              <a:lnSpc>
                <a:spcPct val="150000"/>
              </a:lnSpc>
              <a:spcAft>
                <a:spcPts val="1000"/>
              </a:spcAft>
            </a:pPr>
            <a:r>
              <a:rPr lang="ar-IQ" sz="2400" b="1" u="sng" dirty="0" smtClean="0">
                <a:solidFill>
                  <a:srgbClr val="FF0000"/>
                </a:solidFill>
                <a:ea typeface="Calibri"/>
              </a:rPr>
              <a:t>خامساً</a:t>
            </a:r>
            <a:r>
              <a:rPr lang="ar-IQ" sz="2400" b="1" u="sng" dirty="0">
                <a:solidFill>
                  <a:srgbClr val="FF0000"/>
                </a:solidFill>
                <a:ea typeface="Calibri"/>
              </a:rPr>
              <a:t>:- </a:t>
            </a:r>
            <a:r>
              <a:rPr lang="ar-IQ" sz="2400" b="1" u="sng" dirty="0" smtClean="0">
                <a:solidFill>
                  <a:srgbClr val="FF0000"/>
                </a:solidFill>
                <a:ea typeface="Calibri"/>
              </a:rPr>
              <a:t>اعتبارات سهولة </a:t>
            </a:r>
            <a:r>
              <a:rPr lang="ar-IQ" sz="2400" b="1" u="sng" dirty="0">
                <a:solidFill>
                  <a:srgbClr val="FF0000"/>
                </a:solidFill>
                <a:ea typeface="Calibri"/>
              </a:rPr>
              <a:t>اداء الاختبار :</a:t>
            </a:r>
            <a:endParaRPr lang="en-US" sz="1400" u="sng" dirty="0">
              <a:solidFill>
                <a:srgbClr val="FF0000"/>
              </a:solidFill>
              <a:ea typeface="Calibri"/>
              <a:cs typeface="Arial"/>
            </a:endParaRPr>
          </a:p>
          <a:p>
            <a:pPr algn="r">
              <a:lnSpc>
                <a:spcPct val="150000"/>
              </a:lnSpc>
              <a:spcAft>
                <a:spcPts val="1000"/>
              </a:spcAft>
            </a:pPr>
            <a:r>
              <a:rPr lang="ar-IQ" sz="2000" b="1" dirty="0">
                <a:ea typeface="Calibri"/>
              </a:rPr>
              <a:t>من الامور التي لا اعتراض عليها هو توافر عنصر السهولة في اداء كل من الاختبارات </a:t>
            </a:r>
            <a:r>
              <a:rPr lang="en-US" sz="2000" b="1" dirty="0">
                <a:latin typeface="Arial"/>
                <a:ea typeface="Calibri"/>
                <a:cs typeface="Arial"/>
              </a:rPr>
              <a:t>0</a:t>
            </a:r>
            <a:r>
              <a:rPr lang="ar-IQ" sz="2000" b="1" dirty="0">
                <a:latin typeface="Arial"/>
                <a:ea typeface="Calibri"/>
              </a:rPr>
              <a:t>النظرية والعملية ، حيث تؤثر صعوبة الاختبار على النتائج .ففي الاختبارات العملية نجد انه كلما كان الاختبار بعيدا عن التعقيد ويمتاز بسهولة في الاداء، كلما استوعبه اكبر عدد من مجموع المختبرين وبذلك يؤثر على ثبات وصدق نتائج الاختبار .اما الاختبارات النظرية فيجب الا تكون الاسئلة المكونة لها في الاختبار معقدة </a:t>
            </a:r>
            <a:r>
              <a:rPr lang="ar-IQ" sz="2000" b="1" dirty="0" err="1">
                <a:latin typeface="Arial"/>
                <a:ea typeface="Calibri"/>
              </a:rPr>
              <a:t>اوغامضة</a:t>
            </a:r>
            <a:r>
              <a:rPr lang="ar-IQ" sz="2000" b="1" dirty="0">
                <a:latin typeface="Arial"/>
                <a:ea typeface="Calibri"/>
              </a:rPr>
              <a:t> ،الا اذا رأى واضع الاختبار سببا لهذا التعقيد والغموض .</a:t>
            </a:r>
            <a:endParaRPr lang="en-US" sz="1400" b="1" dirty="0">
              <a:ea typeface="Calibri"/>
              <a:cs typeface="Arial"/>
            </a:endParaRPr>
          </a:p>
          <a:p>
            <a:pPr algn="r">
              <a:lnSpc>
                <a:spcPct val="150000"/>
              </a:lnSpc>
              <a:spcAft>
                <a:spcPts val="1000"/>
              </a:spcAft>
            </a:pPr>
            <a:r>
              <a:rPr lang="ar-IQ" sz="2400" b="1" u="sng" dirty="0">
                <a:solidFill>
                  <a:srgbClr val="FF0000"/>
                </a:solidFill>
                <a:ea typeface="Calibri"/>
              </a:rPr>
              <a:t>سادساً: اعتبارات واسس تحديد الكوادر (الملاكات) المساعدة :</a:t>
            </a:r>
            <a:endParaRPr lang="en-US" sz="1400" u="sng" dirty="0">
              <a:solidFill>
                <a:srgbClr val="FF0000"/>
              </a:solidFill>
              <a:ea typeface="Calibri"/>
              <a:cs typeface="Arial"/>
            </a:endParaRPr>
          </a:p>
          <a:p>
            <a:pPr algn="r">
              <a:lnSpc>
                <a:spcPct val="150000"/>
              </a:lnSpc>
              <a:spcAft>
                <a:spcPts val="1000"/>
              </a:spcAft>
            </a:pPr>
            <a:r>
              <a:rPr lang="ar-IQ" sz="2000" b="1" dirty="0">
                <a:ea typeface="Calibri"/>
              </a:rPr>
              <a:t>تلعب الملاكات المؤهلة والمختصة بالخبرات في ميدان اجراء الاختبار والقياس دورا مهماً  في هذه الاختبارات ودقة نتائجها...حيث كلما ازدادت هذه الخبرة وتوسع المعارف لديهم ، قلت اخطائهم واختصر زمن اجراء تلك  الاختبارات . </a:t>
            </a:r>
            <a:endParaRPr lang="en-US" sz="1400" b="1"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p:txBody>
      </p:sp>
    </p:spTree>
    <p:extLst>
      <p:ext uri="{BB962C8B-B14F-4D97-AF65-F5344CB8AC3E}">
        <p14:creationId xmlns:p14="http://schemas.microsoft.com/office/powerpoint/2010/main" val="735996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702869"/>
            <a:ext cx="8458200" cy="4431983"/>
          </a:xfrm>
          <a:prstGeom prst="rect">
            <a:avLst/>
          </a:prstGeom>
        </p:spPr>
        <p:txBody>
          <a:bodyPr wrap="square">
            <a:spAutoFit/>
          </a:bodyPr>
          <a:lstStyle/>
          <a:p>
            <a:pPr algn="ctr" rtl="1">
              <a:lnSpc>
                <a:spcPct val="150000"/>
              </a:lnSpc>
            </a:pPr>
            <a:r>
              <a:rPr lang="ar-IQ" dirty="0" smtClean="0">
                <a:solidFill>
                  <a:srgbClr val="FF0000"/>
                </a:solidFill>
                <a:latin typeface="Times New Roman"/>
                <a:ea typeface="Times New Roman"/>
                <a:cs typeface="PT Bold Heading"/>
              </a:rPr>
              <a:t>ادارة </a:t>
            </a:r>
            <a:r>
              <a:rPr lang="ar-IQ" dirty="0" err="1" smtClean="0">
                <a:solidFill>
                  <a:srgbClr val="FF0000"/>
                </a:solidFill>
                <a:latin typeface="Times New Roman"/>
                <a:ea typeface="Times New Roman"/>
                <a:cs typeface="PT Bold Heading"/>
              </a:rPr>
              <a:t>وتنظبم</a:t>
            </a:r>
            <a:r>
              <a:rPr lang="ar-IQ" dirty="0" smtClean="0">
                <a:solidFill>
                  <a:srgbClr val="FF0000"/>
                </a:solidFill>
                <a:latin typeface="Times New Roman"/>
                <a:ea typeface="Times New Roman"/>
                <a:cs typeface="PT Bold Heading"/>
              </a:rPr>
              <a:t> الاختبارات</a:t>
            </a:r>
          </a:p>
          <a:p>
            <a:pPr algn="justLow" rtl="1">
              <a:lnSpc>
                <a:spcPct val="150000"/>
              </a:lnSpc>
            </a:pPr>
            <a:r>
              <a:rPr lang="ar-SA" dirty="0" smtClean="0">
                <a:latin typeface="Times New Roman"/>
                <a:ea typeface="Times New Roman"/>
                <a:cs typeface="PT Bold Heading"/>
              </a:rPr>
              <a:t>أولاً </a:t>
            </a:r>
            <a:r>
              <a:rPr lang="ar-SA" dirty="0">
                <a:latin typeface="Times New Roman"/>
                <a:ea typeface="Times New Roman"/>
                <a:cs typeface="PT Bold Heading"/>
              </a:rPr>
              <a:t>: مرحلة ما قبل تطبيق الاختبارات </a:t>
            </a:r>
            <a:endParaRPr lang="en-US" sz="1200" dirty="0">
              <a:ea typeface="Calibri"/>
              <a:cs typeface="Arial"/>
            </a:endParaRPr>
          </a:p>
          <a:p>
            <a:pPr algn="justLow" rtl="1">
              <a:lnSpc>
                <a:spcPct val="150000"/>
              </a:lnSpc>
            </a:pPr>
            <a:r>
              <a:rPr lang="ar-SA" dirty="0">
                <a:latin typeface="Times New Roman"/>
                <a:ea typeface="Times New Roman"/>
                <a:cs typeface="Simplified Arabic"/>
              </a:rPr>
              <a:t>  </a:t>
            </a:r>
            <a:r>
              <a:rPr lang="ar-SA" sz="2000" b="1" dirty="0">
                <a:latin typeface="Times New Roman"/>
                <a:ea typeface="Times New Roman"/>
                <a:cs typeface="Simplified Arabic"/>
              </a:rPr>
              <a:t>تعتبر هذه المرحلة من المراحل ذات </a:t>
            </a:r>
            <a:r>
              <a:rPr lang="ar-SA" sz="2000" b="1" dirty="0" err="1">
                <a:latin typeface="Times New Roman"/>
                <a:ea typeface="Times New Roman"/>
                <a:cs typeface="Simplified Arabic"/>
              </a:rPr>
              <a:t>الاستحضارات</a:t>
            </a:r>
            <a:r>
              <a:rPr lang="ar-SA" sz="2000" b="1" dirty="0">
                <a:latin typeface="Times New Roman"/>
                <a:ea typeface="Times New Roman"/>
                <a:cs typeface="Simplified Arabic"/>
              </a:rPr>
              <a:t> الأولية التي تسبق التطبيق الفعلي والميداني للاختبارات. ويمكن أن نطلق عليها المرحلة التنظيمية، حيث يمكن إدراج خطواتها على النحو الآتي :</a:t>
            </a:r>
            <a:endParaRPr lang="en-US" sz="1400" b="1"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u="sng" dirty="0" err="1">
                <a:solidFill>
                  <a:srgbClr val="FF0000"/>
                </a:solidFill>
                <a:latin typeface="Times New Roman"/>
                <a:ea typeface="Times New Roman"/>
                <a:cs typeface="Simplified Arabic"/>
              </a:rPr>
              <a:t>إنتقاء</a:t>
            </a:r>
            <a:r>
              <a:rPr lang="ar-SA" sz="2000" b="1" u="sng" dirty="0">
                <a:solidFill>
                  <a:srgbClr val="FF0000"/>
                </a:solidFill>
                <a:latin typeface="Times New Roman"/>
                <a:ea typeface="Times New Roman"/>
                <a:cs typeface="Simplified Arabic"/>
              </a:rPr>
              <a:t> واختيار الاختبارات </a:t>
            </a:r>
            <a:endParaRPr lang="en-US" sz="1400" b="1" u="sng" dirty="0">
              <a:solidFill>
                <a:srgbClr val="FF0000"/>
              </a:solidFill>
              <a:ea typeface="Calibri"/>
              <a:cs typeface="Arial"/>
            </a:endParaRPr>
          </a:p>
          <a:p>
            <a:pPr algn="justLow" rtl="1">
              <a:lnSpc>
                <a:spcPct val="115000"/>
              </a:lnSpc>
            </a:pPr>
            <a:r>
              <a:rPr lang="ar-SA" sz="2000" b="1" dirty="0">
                <a:latin typeface="Times New Roman"/>
                <a:ea typeface="Times New Roman"/>
                <a:cs typeface="Simplified Arabic"/>
              </a:rPr>
              <a:t>    حتى نصل إلى تحقيق الأهداف الموضوعية، لا بد من الاهتمام في عملية </a:t>
            </a:r>
            <a:r>
              <a:rPr lang="ar-SA" sz="2000" b="1" dirty="0" err="1">
                <a:latin typeface="Times New Roman"/>
                <a:ea typeface="Times New Roman"/>
                <a:cs typeface="Simplified Arabic"/>
              </a:rPr>
              <a:t>إنتقاء</a:t>
            </a:r>
            <a:r>
              <a:rPr lang="ar-SA" sz="2000" b="1" dirty="0">
                <a:latin typeface="Times New Roman"/>
                <a:ea typeface="Times New Roman"/>
                <a:cs typeface="Simplified Arabic"/>
              </a:rPr>
              <a:t> الاختبارات، لان نتائجها، تعتبر الوسيلة التي يعول عليها في إصدار الأحكام. ولهذا نجد من الضرورة بمكان أن يكون هناك صلة متسقة بين الاهداف الموضوعية والاختبارات المستخدمة، فضلاً عن كون هذه الاختبارات ذات وزن علمي واضح من حيث تمتعها بمعدلات عالية من الصدق والثبات والموضوعية ,لها القدرة في </a:t>
            </a:r>
            <a:r>
              <a:rPr lang="ar-SA" sz="2000" b="1" dirty="0" err="1">
                <a:latin typeface="Times New Roman"/>
                <a:ea typeface="Times New Roman"/>
                <a:cs typeface="Simplified Arabic"/>
              </a:rPr>
              <a:t>أظهار</a:t>
            </a:r>
            <a:r>
              <a:rPr lang="ar-SA" sz="2000" b="1" dirty="0">
                <a:latin typeface="Times New Roman"/>
                <a:ea typeface="Times New Roman"/>
                <a:cs typeface="Simplified Arabic"/>
              </a:rPr>
              <a:t> التباين والتميز. يضاف لهذا كله أن يكون لها معايير ومستويات عند </a:t>
            </a:r>
            <a:r>
              <a:rPr lang="ar-SA" sz="2000" b="1" dirty="0" err="1">
                <a:latin typeface="Times New Roman"/>
                <a:ea typeface="Times New Roman"/>
                <a:cs typeface="Simplified Arabic"/>
              </a:rPr>
              <a:t>إستخدامها</a:t>
            </a:r>
            <a:r>
              <a:rPr lang="ar-SA" sz="2000" b="1" dirty="0">
                <a:latin typeface="Times New Roman"/>
                <a:ea typeface="Times New Roman"/>
                <a:cs typeface="Simplified Arabic"/>
              </a:rPr>
              <a:t> في التقويم الموضوعي.</a:t>
            </a:r>
            <a:endParaRPr lang="en-US" sz="1400" b="1" dirty="0">
              <a:ea typeface="Calibri"/>
              <a:cs typeface="Arial"/>
            </a:endParaRPr>
          </a:p>
        </p:txBody>
      </p:sp>
    </p:spTree>
    <p:extLst>
      <p:ext uri="{BB962C8B-B14F-4D97-AF65-F5344CB8AC3E}">
        <p14:creationId xmlns:p14="http://schemas.microsoft.com/office/powerpoint/2010/main" val="422376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 y="152400"/>
            <a:ext cx="8839200" cy="7820602"/>
          </a:xfrm>
          <a:prstGeom prst="rect">
            <a:avLst/>
          </a:prstGeom>
        </p:spPr>
        <p:txBody>
          <a:bodyPr wrap="square">
            <a:spAutoFit/>
          </a:bodyPr>
          <a:lstStyle/>
          <a:p>
            <a:pPr algn="justLow" rtl="1">
              <a:lnSpc>
                <a:spcPct val="115000"/>
              </a:lnSpc>
            </a:pPr>
            <a:r>
              <a:rPr lang="ar-SA" dirty="0">
                <a:latin typeface="Times New Roman"/>
                <a:ea typeface="Times New Roman"/>
                <a:cs typeface="Simplified Arabic"/>
              </a:rPr>
              <a:t> </a:t>
            </a:r>
            <a:endParaRPr lang="en-US" sz="1200"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400" b="1" u="sng" dirty="0">
                <a:solidFill>
                  <a:srgbClr val="FF0000"/>
                </a:solidFill>
                <a:latin typeface="Times New Roman"/>
                <a:ea typeface="Times New Roman"/>
                <a:cs typeface="Simplified Arabic"/>
              </a:rPr>
              <a:t>إعداد بطاقات التسجيل </a:t>
            </a:r>
            <a:r>
              <a:rPr lang="ar-SA" sz="2400" b="1" u="sng" dirty="0" err="1">
                <a:solidFill>
                  <a:srgbClr val="FF0000"/>
                </a:solidFill>
                <a:latin typeface="Times New Roman"/>
                <a:ea typeface="Times New Roman"/>
                <a:cs typeface="Simplified Arabic"/>
              </a:rPr>
              <a:t>وإستمارات</a:t>
            </a:r>
            <a:r>
              <a:rPr lang="ar-SA" sz="2400" b="1" u="sng" dirty="0">
                <a:solidFill>
                  <a:srgbClr val="FF0000"/>
                </a:solidFill>
                <a:latin typeface="Times New Roman"/>
                <a:ea typeface="Times New Roman"/>
                <a:cs typeface="Simplified Arabic"/>
              </a:rPr>
              <a:t> التفريغ وقوائم الاسماء </a:t>
            </a:r>
            <a:endParaRPr lang="en-US" sz="1600" b="1" u="sng" dirty="0">
              <a:solidFill>
                <a:srgbClr val="FF0000"/>
              </a:solidFill>
              <a:ea typeface="Calibri"/>
              <a:cs typeface="Arial"/>
            </a:endParaRPr>
          </a:p>
          <a:p>
            <a:pPr algn="justLow" rtl="1">
              <a:lnSpc>
                <a:spcPct val="115000"/>
              </a:lnSpc>
            </a:pPr>
            <a:r>
              <a:rPr lang="ar-SA" sz="2000" b="1" dirty="0">
                <a:latin typeface="Times New Roman"/>
                <a:ea typeface="Times New Roman"/>
                <a:cs typeface="Simplified Arabic"/>
              </a:rPr>
              <a:t>   وهذه من النقاط المهمة التي من الواجب مراعاتها في هذه المرحلة  فيراعى فيها، الطبع على ورق سميك، مع احتوائها لبعض البيانات الشخصية والادارية الفنية التي تعني عملية تسجيل نتائج الاختبار وتفريغ بياناتها ويختلف ما تحتوي البطاقات من معلومات باختلاف حجم المتغيرات والبيانات المطلوبة  فضلاً عن الأهداف الموضوعية. كذلك يراعى فيها وبشكل خاص عندما تكون هنالك مجموعة متباينة في متغير معين (كالعمر) أو (الصف الدراسي) أو   المستوى العلمي) أو (المستوى الثقافي والاقتصادي) أن تكون بألوان مختلفة ومتمايزة. وأخيرا هنالك نوعان من البطاقات أولهما تسمى </a:t>
            </a:r>
            <a:r>
              <a:rPr lang="ar-SA" sz="2000" b="1" dirty="0" err="1">
                <a:latin typeface="Times New Roman"/>
                <a:ea typeface="Times New Roman"/>
                <a:cs typeface="Simplified Arabic"/>
              </a:rPr>
              <a:t>بالبطافات</a:t>
            </a:r>
            <a:r>
              <a:rPr lang="ar-SA" sz="2000" b="1" dirty="0">
                <a:latin typeface="Times New Roman"/>
                <a:ea typeface="Times New Roman"/>
                <a:cs typeface="Simplified Arabic"/>
              </a:rPr>
              <a:t> الفردية (حيث تخصص لكل فرد بطاقة خاصة به) وثانيهما، البطاقات الجماعية   وهذه تخصص البطاقة الواحدة الى مجموعة من الأفراد المختبرين).</a:t>
            </a:r>
            <a:endParaRPr lang="en-US" sz="1400" b="1"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400" b="1" u="sng" dirty="0">
                <a:solidFill>
                  <a:srgbClr val="FF0000"/>
                </a:solidFill>
                <a:latin typeface="Times New Roman"/>
                <a:ea typeface="Times New Roman"/>
                <a:cs typeface="Simplified Arabic"/>
              </a:rPr>
              <a:t>إعداد المحكمين والاداريين </a:t>
            </a:r>
            <a:endParaRPr lang="en-US" sz="1600" u="sng" dirty="0">
              <a:solidFill>
                <a:srgbClr val="FF0000"/>
              </a:solidFill>
              <a:ea typeface="Calibri"/>
              <a:cs typeface="Arial"/>
            </a:endParaRPr>
          </a:p>
          <a:p>
            <a:pPr algn="justLow" rtl="1">
              <a:lnSpc>
                <a:spcPct val="115000"/>
              </a:lnSpc>
            </a:pPr>
            <a:r>
              <a:rPr lang="ar-SA" sz="2000" b="1" dirty="0">
                <a:latin typeface="Times New Roman"/>
                <a:ea typeface="Times New Roman"/>
                <a:cs typeface="Simplified Arabic"/>
              </a:rPr>
              <a:t>   لضمان دقة الاختبار، لا بد من الاهتمام في إعداد القائمين على تنفيذ إجراء الاختبارات من محكمين وإداريين. ويفضل في هذا الباب أن يكونوا من المختصين في الميدان الرياضي، حيث سهولة استيعابهم للمعلومات الخاصة بالاختبارات وطرق تطبيقها، فضلاً عن حسن استخدامها للأجهزة والأدوات المعنية بالاختبارات.</a:t>
            </a:r>
            <a:endParaRPr lang="en-US" sz="1400" b="1"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u="sng" dirty="0">
                <a:solidFill>
                  <a:srgbClr val="FF0000"/>
                </a:solidFill>
                <a:latin typeface="Times New Roman"/>
                <a:ea typeface="Times New Roman"/>
                <a:cs typeface="Simplified Arabic"/>
              </a:rPr>
              <a:t>إعداد المكان والأجهزة والأدوات </a:t>
            </a:r>
            <a:endParaRPr lang="en-US" sz="1400" b="1" u="sng" dirty="0">
              <a:solidFill>
                <a:srgbClr val="FF0000"/>
              </a:solidFill>
              <a:ea typeface="Calibri"/>
              <a:cs typeface="Arial"/>
            </a:endParaRPr>
          </a:p>
          <a:p>
            <a:pPr algn="justLow" rtl="1">
              <a:lnSpc>
                <a:spcPct val="115000"/>
              </a:lnSpc>
            </a:pPr>
            <a:r>
              <a:rPr lang="ar-SA" b="1" dirty="0">
                <a:latin typeface="Times New Roman"/>
                <a:ea typeface="Times New Roman"/>
                <a:cs typeface="Simplified Arabic"/>
              </a:rPr>
              <a:t>إن تهيئة وإعداد المكان الذي سيتم تطبيق الاختبارات فيه، قبل موعد التنفيذ بفترة زمنية مناسبة، لا يقل أهمية عن الخطوات الاخرى. حيث في هذه العملية يتم تحديد الموقع لكل من وحدات الاختبار حسب تسلسلها مع مراعاة أماكن جلوس الحكام والمختبرين، فضلاً عن تعيين أماكن تبديل ملابسهم، ومكان الإحماء، زيادة على هذا تأشير وتخطيط الساحات المطلوبة طبقاً لمتطلبات الاختبارات، وكذلك إعداد وتجريب الأجهزة </a:t>
            </a:r>
            <a:r>
              <a:rPr lang="ar-SA" b="1" dirty="0" err="1">
                <a:latin typeface="Times New Roman"/>
                <a:ea typeface="Times New Roman"/>
                <a:cs typeface="Simplified Arabic"/>
              </a:rPr>
              <a:t>والاداوت</a:t>
            </a:r>
            <a:r>
              <a:rPr lang="ar-SA" b="1" dirty="0">
                <a:latin typeface="Times New Roman"/>
                <a:ea typeface="Times New Roman"/>
                <a:cs typeface="Simplified Arabic"/>
              </a:rPr>
              <a:t> المستخدمة في الاختبار والقياس. بجانب هذا كله الاهتمام بوسائل الاضاءة والسلامة والامان.</a:t>
            </a:r>
            <a:endParaRPr lang="en-US" sz="1200" b="1" dirty="0">
              <a:ea typeface="Calibri"/>
              <a:cs typeface="Arial"/>
            </a:endParaRPr>
          </a:p>
        </p:txBody>
      </p:sp>
    </p:spTree>
    <p:extLst>
      <p:ext uri="{BB962C8B-B14F-4D97-AF65-F5344CB8AC3E}">
        <p14:creationId xmlns:p14="http://schemas.microsoft.com/office/powerpoint/2010/main" val="3027709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2400" y="1447800"/>
            <a:ext cx="8763000" cy="5032147"/>
          </a:xfrm>
          <a:prstGeom prst="rect">
            <a:avLst/>
          </a:prstGeom>
        </p:spPr>
        <p:txBody>
          <a:bodyPr wrap="square">
            <a:spAutoFit/>
          </a:bodyPr>
          <a:lstStyle/>
          <a:p>
            <a:pPr algn="justLow" rtl="1">
              <a:lnSpc>
                <a:spcPct val="115000"/>
              </a:lnSpc>
            </a:pPr>
            <a:endParaRPr lang="en-US" sz="1200"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400" b="1" dirty="0">
                <a:solidFill>
                  <a:srgbClr val="FF0000"/>
                </a:solidFill>
                <a:latin typeface="Times New Roman"/>
                <a:ea typeface="Times New Roman"/>
                <a:cs typeface="Simplified Arabic"/>
              </a:rPr>
              <a:t>إعداد المختبرين </a:t>
            </a:r>
            <a:endParaRPr lang="ar-IQ" sz="2400" b="1" dirty="0" smtClean="0">
              <a:solidFill>
                <a:srgbClr val="FF0000"/>
              </a:solidFill>
              <a:latin typeface="Times New Roman"/>
              <a:ea typeface="Times New Roman"/>
              <a:cs typeface="Simplified Arabic"/>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dirty="0" smtClean="0">
                <a:latin typeface="Times New Roman"/>
                <a:ea typeface="Times New Roman"/>
                <a:cs typeface="Simplified Arabic"/>
              </a:rPr>
              <a:t>لضمان </a:t>
            </a:r>
            <a:r>
              <a:rPr lang="ar-SA" sz="2000" b="1" dirty="0">
                <a:latin typeface="Times New Roman"/>
                <a:ea typeface="Times New Roman"/>
                <a:cs typeface="Simplified Arabic"/>
              </a:rPr>
              <a:t>إداء الاختبارات دون مشكلات أو صعوبات، تنظم لقاءات مع المختبرين يطرح فيها اهداف ومواصفات الاختبارات وكيفية أدائها، كذلك يبلغون من خلال هذه اللقاءات عن موعد ومكان إجراء الاختبار الرئيس، وكذلك اخبارهم عن المتطلبات المطلوب إحضارها عند تنفيذ الاختبارات، من ملابس وأدوات.</a:t>
            </a:r>
            <a:endParaRPr lang="en-US" sz="1400" b="1"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u="sng" dirty="0">
                <a:solidFill>
                  <a:srgbClr val="FF0000"/>
                </a:solidFill>
                <a:latin typeface="Times New Roman"/>
                <a:ea typeface="Times New Roman"/>
                <a:cs typeface="Simplified Arabic"/>
              </a:rPr>
              <a:t>تحديد الخطة المنظمة لأداء الاختبارات </a:t>
            </a:r>
            <a:endParaRPr lang="en-US" sz="1400" b="1" u="sng" dirty="0">
              <a:solidFill>
                <a:srgbClr val="FF0000"/>
              </a:solidFill>
              <a:ea typeface="Calibri"/>
              <a:cs typeface="Arial"/>
            </a:endParaRPr>
          </a:p>
          <a:p>
            <a:pPr algn="justLow" rtl="1">
              <a:lnSpc>
                <a:spcPct val="115000"/>
              </a:lnSpc>
            </a:pPr>
            <a:r>
              <a:rPr lang="ar-SA" b="1" dirty="0">
                <a:latin typeface="Times New Roman"/>
                <a:ea typeface="Times New Roman"/>
                <a:cs typeface="Simplified Arabic"/>
              </a:rPr>
              <a:t>هناك عدة طرق يمكن </a:t>
            </a:r>
            <a:r>
              <a:rPr lang="ar-SA" b="1" dirty="0" err="1">
                <a:latin typeface="Times New Roman"/>
                <a:ea typeface="Times New Roman"/>
                <a:cs typeface="Simplified Arabic"/>
              </a:rPr>
              <a:t>إستخدامها</a:t>
            </a:r>
            <a:r>
              <a:rPr lang="ar-SA" b="1" dirty="0">
                <a:latin typeface="Times New Roman"/>
                <a:ea typeface="Times New Roman"/>
                <a:cs typeface="Simplified Arabic"/>
              </a:rPr>
              <a:t> عند تطبيق الاختبارات، لذلك لا بد من تحديد للطريقة التي ستستخدم، والتي سيتم </a:t>
            </a:r>
            <a:r>
              <a:rPr lang="ar-SA" b="1" dirty="0" err="1">
                <a:latin typeface="Times New Roman"/>
                <a:ea typeface="Times New Roman"/>
                <a:cs typeface="Simplified Arabic"/>
              </a:rPr>
              <a:t>إنتقاؤها</a:t>
            </a:r>
            <a:r>
              <a:rPr lang="ar-SA" b="1" dirty="0">
                <a:latin typeface="Times New Roman"/>
                <a:ea typeface="Times New Roman"/>
                <a:cs typeface="Simplified Arabic"/>
              </a:rPr>
              <a:t> عبر مؤشرات تأخذ بنظر الاعتبار، مواصفات الاختبارات، وعدد المختبرين والمحكمين، ومن هذه الطرق (الطريقة الجماعية – أي الاداء الجماعي للمختبرين، كذلك طريقة الجماعات والتي فيها يتم تقسيم المختبرين الى مجموعات تعمل كل مجموعة باستقلالية عن المجموعة الاخرى، ويطلق على هذه الطريقة بطريقة المحطات. وأخيراً الطريقة الدائرية، وهي من أفضل الطرق استخداماً حيث تتيح حرية الحركة للمختبر والانتقال من محطة اختبارية الى أخرى). ويرى بعض المختصين أنه بالإمكان دمج طريقتين أو أكثر خلال عملية الاختبار.</a:t>
            </a:r>
            <a:endParaRPr lang="en-US" sz="1200" b="1" dirty="0">
              <a:ea typeface="Calibri"/>
              <a:cs typeface="Arial"/>
            </a:endParaRPr>
          </a:p>
        </p:txBody>
      </p:sp>
    </p:spTree>
    <p:extLst>
      <p:ext uri="{BB962C8B-B14F-4D97-AF65-F5344CB8AC3E}">
        <p14:creationId xmlns:p14="http://schemas.microsoft.com/office/powerpoint/2010/main" val="1847964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1000" y="762000"/>
            <a:ext cx="8373481" cy="3670236"/>
          </a:xfrm>
          <a:prstGeom prst="rect">
            <a:avLst/>
          </a:prstGeom>
        </p:spPr>
        <p:txBody>
          <a:bodyPr wrap="square">
            <a:spAutoFit/>
          </a:bodyPr>
          <a:lstStyle/>
          <a:p>
            <a:pPr algn="justLow" rtl="1">
              <a:lnSpc>
                <a:spcPct val="115000"/>
              </a:lnSpc>
            </a:pPr>
            <a:r>
              <a:rPr lang="ar-SA" dirty="0">
                <a:latin typeface="Times New Roman"/>
                <a:ea typeface="Times New Roman"/>
                <a:cs typeface="Simplified Arabic"/>
              </a:rPr>
              <a:t> </a:t>
            </a:r>
            <a:endParaRPr lang="en-US" sz="1200"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u="sng" dirty="0">
                <a:solidFill>
                  <a:srgbClr val="FF0000"/>
                </a:solidFill>
                <a:latin typeface="Times New Roman"/>
                <a:ea typeface="Times New Roman"/>
                <a:cs typeface="Simplified Arabic"/>
              </a:rPr>
              <a:t>تحديد طرق وسياقات التسجيل </a:t>
            </a:r>
            <a:endParaRPr lang="en-US" sz="1400" b="1" u="sng" dirty="0">
              <a:solidFill>
                <a:srgbClr val="FF0000"/>
              </a:solidFill>
              <a:ea typeface="Calibri"/>
              <a:cs typeface="Arial"/>
            </a:endParaRPr>
          </a:p>
          <a:p>
            <a:pPr algn="justLow" rtl="1">
              <a:lnSpc>
                <a:spcPct val="115000"/>
              </a:lnSpc>
            </a:pPr>
            <a:r>
              <a:rPr lang="ar-SA" sz="2000" dirty="0">
                <a:latin typeface="Times New Roman"/>
                <a:ea typeface="Times New Roman"/>
                <a:cs typeface="Simplified Arabic"/>
              </a:rPr>
              <a:t>من الضروري أن يحدد اسلوب التسجيل، الذي سيستخدم عند تنفيذ الاختبارات  طبقاً للظروف الملائمة. وهناك عدة طرق للتسجيل منها   (التسجيل بواسطة المحكمين المتخصصين، التسجيل بواسطة الزميل، التسجيل بواسطة المختبرين، التسجيل بواسطة قائد المجموعة</a:t>
            </a:r>
            <a:r>
              <a:rPr lang="ar-SA" sz="2000" dirty="0" smtClean="0">
                <a:latin typeface="Times New Roman"/>
                <a:ea typeface="Times New Roman"/>
                <a:cs typeface="Simplified Arabic"/>
              </a:rPr>
              <a:t>).</a:t>
            </a:r>
            <a:r>
              <a:rPr lang="ar-SA" sz="2000" dirty="0">
                <a:latin typeface="Times New Roman"/>
                <a:ea typeface="Times New Roman"/>
                <a:cs typeface="Simplified Arabic"/>
              </a:rPr>
              <a:t> </a:t>
            </a:r>
            <a:endParaRPr lang="en-US" sz="1400" dirty="0">
              <a:ea typeface="Calibri"/>
              <a:cs typeface="Arial"/>
            </a:endParaRPr>
          </a:p>
          <a:p>
            <a:pPr marL="342900" marR="0" lvl="0" indent="-342900" algn="justLow" rtl="1">
              <a:lnSpc>
                <a:spcPct val="150000"/>
              </a:lnSpc>
              <a:spcBef>
                <a:spcPts val="0"/>
              </a:spcBef>
              <a:spcAft>
                <a:spcPts val="0"/>
              </a:spcAft>
              <a:buFont typeface="+mj-lt"/>
              <a:buAutoNum type="arabicPeriod"/>
              <a:tabLst>
                <a:tab pos="495300" algn="l"/>
              </a:tabLst>
            </a:pPr>
            <a:r>
              <a:rPr lang="ar-SA" sz="2000" b="1" u="sng" dirty="0">
                <a:solidFill>
                  <a:srgbClr val="FF0000"/>
                </a:solidFill>
                <a:latin typeface="Times New Roman"/>
                <a:ea typeface="Times New Roman"/>
                <a:cs typeface="Simplified Arabic"/>
              </a:rPr>
              <a:t>تجريب الاختبارات </a:t>
            </a:r>
            <a:endParaRPr lang="en-US" sz="1400" b="1" u="sng" dirty="0">
              <a:solidFill>
                <a:srgbClr val="FF0000"/>
              </a:solidFill>
              <a:ea typeface="Calibri"/>
              <a:cs typeface="Arial"/>
            </a:endParaRPr>
          </a:p>
          <a:p>
            <a:pPr algn="justLow" rtl="1">
              <a:lnSpc>
                <a:spcPct val="115000"/>
              </a:lnSpc>
            </a:pPr>
            <a:r>
              <a:rPr lang="ar-SA" b="1" dirty="0">
                <a:latin typeface="Times New Roman"/>
                <a:ea typeface="Times New Roman"/>
                <a:cs typeface="Simplified Arabic"/>
              </a:rPr>
              <a:t>    لكي نضمن سلامة تنظيم الاختبارات، والوقوف على بعض المشاكل والصعوبات المرافقة لعملية تنفيذ الاختبارات، فضلاً عن صلاحية الاستمارات والبطاقات المستخدمة، ومكان الاختبار وكفاءة الأجهزة والادوات المستخدمة  لا بد من إجراء تجربة </a:t>
            </a:r>
            <a:r>
              <a:rPr lang="ar-SA" b="1" dirty="0" err="1">
                <a:latin typeface="Times New Roman"/>
                <a:ea typeface="Times New Roman"/>
                <a:cs typeface="Simplified Arabic"/>
              </a:rPr>
              <a:t>إستطلاعية</a:t>
            </a:r>
            <a:r>
              <a:rPr lang="ar-SA" b="1" dirty="0">
                <a:latin typeface="Times New Roman"/>
                <a:ea typeface="Times New Roman"/>
                <a:cs typeface="Simplified Arabic"/>
              </a:rPr>
              <a:t>، كصورة مصغرة لما سيتم تطبيقه يوم التنفيذ الفعلي للاختبارات، حيث يتم هذا على عينة صغيرة من المجتمع الذي ستطبق عليه الاختبارات.</a:t>
            </a:r>
            <a:endParaRPr lang="en-US" sz="1200" b="1" dirty="0">
              <a:ea typeface="Calibri"/>
              <a:cs typeface="Arial"/>
            </a:endParaRPr>
          </a:p>
        </p:txBody>
      </p:sp>
    </p:spTree>
    <p:extLst>
      <p:ext uri="{BB962C8B-B14F-4D97-AF65-F5344CB8AC3E}">
        <p14:creationId xmlns:p14="http://schemas.microsoft.com/office/powerpoint/2010/main" val="2952796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52400" y="304800"/>
            <a:ext cx="8839200" cy="6069354"/>
          </a:xfrm>
          <a:prstGeom prst="rect">
            <a:avLst/>
          </a:prstGeom>
        </p:spPr>
        <p:txBody>
          <a:bodyPr wrap="square">
            <a:spAutoFit/>
          </a:bodyPr>
          <a:lstStyle/>
          <a:p>
            <a:pPr algn="justLow" rtl="1">
              <a:lnSpc>
                <a:spcPct val="115000"/>
              </a:lnSpc>
            </a:pPr>
            <a:r>
              <a:rPr lang="ar-SA" dirty="0">
                <a:latin typeface="Times New Roman"/>
                <a:ea typeface="Times New Roman"/>
                <a:cs typeface="Simplified Arabic"/>
              </a:rPr>
              <a:t> </a:t>
            </a:r>
            <a:endParaRPr lang="en-US" sz="1200" dirty="0">
              <a:ea typeface="Calibri"/>
              <a:cs typeface="Arial"/>
            </a:endParaRPr>
          </a:p>
          <a:p>
            <a:pPr algn="justLow" rtl="1">
              <a:lnSpc>
                <a:spcPct val="150000"/>
              </a:lnSpc>
            </a:pPr>
            <a:r>
              <a:rPr lang="ar-SA" u="sng" dirty="0">
                <a:solidFill>
                  <a:srgbClr val="FF0000"/>
                </a:solidFill>
                <a:latin typeface="Times New Roman"/>
                <a:ea typeface="Times New Roman"/>
                <a:cs typeface="PT Bold Heading"/>
              </a:rPr>
              <a:t>ثانياً :  مرحلة تطبيق الاختبارات </a:t>
            </a:r>
            <a:endParaRPr lang="en-US" sz="1200" u="sng" dirty="0">
              <a:solidFill>
                <a:srgbClr val="FF0000"/>
              </a:solidFill>
              <a:ea typeface="Calibri"/>
              <a:cs typeface="Arial"/>
            </a:endParaRPr>
          </a:p>
          <a:p>
            <a:pPr algn="justLow" rtl="1">
              <a:lnSpc>
                <a:spcPct val="150000"/>
              </a:lnSpc>
            </a:pPr>
            <a:r>
              <a:rPr lang="ar-SA" dirty="0">
                <a:latin typeface="Times New Roman"/>
                <a:ea typeface="Times New Roman"/>
                <a:cs typeface="Simplified Arabic"/>
              </a:rPr>
              <a:t>   </a:t>
            </a:r>
            <a:r>
              <a:rPr lang="ar-SA" sz="2000" b="1" dirty="0">
                <a:latin typeface="Times New Roman"/>
                <a:ea typeface="Times New Roman"/>
                <a:cs typeface="Simplified Arabic"/>
              </a:rPr>
              <a:t>تعتبر هذه المرحلة، مرحلة التنفيذ الفعلي لما اتخذ من إجراءات وتدابير مسبقة، وهي التطبيق العملي الميداني للفعاليات المعنية بتنفيذ الاختبارات كافة. ولهذا يتطلب فيها إتباع السياقات الدقيقة لتنفيذ خطواتها، وهي :</a:t>
            </a:r>
            <a:endParaRPr lang="en-US" sz="1400" b="1" dirty="0">
              <a:ea typeface="Calibri"/>
              <a:cs typeface="Arial"/>
            </a:endParaRPr>
          </a:p>
          <a:p>
            <a:pPr marL="342900" marR="0" lvl="0" indent="-342900" algn="justLow" rtl="1">
              <a:lnSpc>
                <a:spcPct val="115000"/>
              </a:lnSpc>
              <a:spcBef>
                <a:spcPts val="0"/>
              </a:spcBef>
              <a:spcAft>
                <a:spcPts val="0"/>
              </a:spcAft>
              <a:buFont typeface="+mj-lt"/>
              <a:buAutoNum type="arabicPeriod"/>
              <a:tabLst>
                <a:tab pos="266700" algn="l"/>
              </a:tabLst>
            </a:pPr>
            <a:r>
              <a:rPr lang="ar-SA" sz="2000" b="1" dirty="0">
                <a:latin typeface="Times New Roman"/>
                <a:ea typeface="Times New Roman"/>
                <a:cs typeface="Simplified Arabic"/>
              </a:rPr>
              <a:t>الاستقبال الأولي للمختبرين وإرشادهم الى أماكن تبديل ملابسهم، وإجراء الإحماء، ثم الاختبارات حسب تسلسلها، فضلاً عن إيجازهم بالفعاليات المطلوب إجرائها وتأشير الحضور والغياب لهم.</a:t>
            </a:r>
            <a:endParaRPr lang="en-US" sz="1400" b="1" dirty="0">
              <a:ea typeface="Calibri"/>
              <a:cs typeface="Arial"/>
            </a:endParaRPr>
          </a:p>
          <a:p>
            <a:pPr marL="342900" marR="0" lvl="0" indent="-342900" algn="justLow" rtl="1">
              <a:lnSpc>
                <a:spcPct val="115000"/>
              </a:lnSpc>
              <a:spcBef>
                <a:spcPts val="0"/>
              </a:spcBef>
              <a:spcAft>
                <a:spcPts val="0"/>
              </a:spcAft>
              <a:buFont typeface="+mj-lt"/>
              <a:buAutoNum type="arabicPeriod"/>
              <a:tabLst>
                <a:tab pos="266700" algn="l"/>
              </a:tabLst>
            </a:pPr>
            <a:r>
              <a:rPr lang="ar-SA" sz="2000" b="1" dirty="0">
                <a:latin typeface="Times New Roman"/>
                <a:ea typeface="Times New Roman"/>
                <a:cs typeface="Simplified Arabic"/>
              </a:rPr>
              <a:t>يتم تنفيذ عملية الإحماء للمختبرين وفقاً للسياقات الموضوعة وبالطرق المناسبة.</a:t>
            </a:r>
            <a:endParaRPr lang="en-US" sz="1400" b="1" dirty="0">
              <a:ea typeface="Calibri"/>
              <a:cs typeface="Arial"/>
            </a:endParaRPr>
          </a:p>
          <a:p>
            <a:pPr marL="342900" marR="0" lvl="0" indent="-342900" algn="justLow" rtl="1">
              <a:lnSpc>
                <a:spcPct val="115000"/>
              </a:lnSpc>
              <a:spcBef>
                <a:spcPts val="0"/>
              </a:spcBef>
              <a:spcAft>
                <a:spcPts val="0"/>
              </a:spcAft>
              <a:buFont typeface="+mj-lt"/>
              <a:buAutoNum type="arabicPeriod"/>
              <a:tabLst>
                <a:tab pos="266700" algn="l"/>
              </a:tabLst>
            </a:pPr>
            <a:r>
              <a:rPr lang="ar-SA" sz="2000" b="1" dirty="0">
                <a:latin typeface="Times New Roman"/>
                <a:ea typeface="Times New Roman"/>
                <a:cs typeface="Simplified Arabic"/>
              </a:rPr>
              <a:t>تطبيق الاختبارات طبقاً للتسلسل الموضوع وبالطرق المنتقاة، على أن يعزز ذلك بأداء الأنموذج  عند تطبيق أي من الاختبارات. مراعين في هذا أن يقوم المحكمين بتسجيل نتائج المختبرين عند كل اختبار يؤدونه.</a:t>
            </a:r>
            <a:endParaRPr lang="en-US" sz="1400" b="1" dirty="0">
              <a:ea typeface="Calibri"/>
              <a:cs typeface="Arial"/>
            </a:endParaRPr>
          </a:p>
          <a:p>
            <a:pPr marL="342900" marR="0" lvl="0" indent="-342900" algn="justLow" rtl="1">
              <a:lnSpc>
                <a:spcPct val="115000"/>
              </a:lnSpc>
              <a:spcBef>
                <a:spcPts val="0"/>
              </a:spcBef>
              <a:spcAft>
                <a:spcPts val="0"/>
              </a:spcAft>
              <a:buFont typeface="+mj-lt"/>
              <a:buAutoNum type="arabicPeriod"/>
              <a:tabLst>
                <a:tab pos="266700" algn="l"/>
              </a:tabLst>
            </a:pPr>
            <a:r>
              <a:rPr lang="ar-SA" sz="2000" b="1" dirty="0">
                <a:latin typeface="Times New Roman"/>
                <a:ea typeface="Times New Roman"/>
                <a:cs typeface="Simplified Arabic"/>
              </a:rPr>
              <a:t>يتم تجميع </a:t>
            </a:r>
            <a:r>
              <a:rPr lang="ar-SA" sz="2000" b="1" dirty="0" err="1">
                <a:latin typeface="Times New Roman"/>
                <a:ea typeface="Times New Roman"/>
                <a:cs typeface="Simplified Arabic"/>
              </a:rPr>
              <a:t>إستمارات</a:t>
            </a:r>
            <a:r>
              <a:rPr lang="ar-SA" sz="2000" b="1" dirty="0">
                <a:latin typeface="Times New Roman"/>
                <a:ea typeface="Times New Roman"/>
                <a:cs typeface="Simplified Arabic"/>
              </a:rPr>
              <a:t> وبطاقات التسجيل وتدقيقها من خلال المراجعة الأولية السريعة (ويسمى هذا بالتدقيق </a:t>
            </a:r>
            <a:r>
              <a:rPr lang="ar-SA" sz="2000" b="1" dirty="0" err="1">
                <a:latin typeface="Times New Roman"/>
                <a:ea typeface="Times New Roman"/>
                <a:cs typeface="Simplified Arabic"/>
              </a:rPr>
              <a:t>الموقعي</a:t>
            </a:r>
            <a:r>
              <a:rPr lang="ar-SA" sz="2000" b="1" dirty="0">
                <a:latin typeface="Times New Roman"/>
                <a:ea typeface="Times New Roman"/>
                <a:cs typeface="Simplified Arabic"/>
              </a:rPr>
              <a:t>).</a:t>
            </a:r>
            <a:endParaRPr lang="en-US" sz="1400" b="1" dirty="0">
              <a:ea typeface="Calibri"/>
              <a:cs typeface="Arial"/>
            </a:endParaRPr>
          </a:p>
          <a:p>
            <a:pPr marL="342900" marR="0" lvl="0" indent="-342900" algn="justLow" rtl="1">
              <a:lnSpc>
                <a:spcPct val="115000"/>
              </a:lnSpc>
              <a:spcBef>
                <a:spcPts val="0"/>
              </a:spcBef>
              <a:spcAft>
                <a:spcPts val="0"/>
              </a:spcAft>
              <a:buFont typeface="+mj-lt"/>
              <a:buAutoNum type="arabicPeriod"/>
              <a:tabLst>
                <a:tab pos="266700" algn="l"/>
              </a:tabLst>
            </a:pPr>
            <a:r>
              <a:rPr lang="ar-SA" sz="2000" b="1" dirty="0">
                <a:latin typeface="Times New Roman"/>
                <a:ea typeface="Times New Roman"/>
                <a:cs typeface="Simplified Arabic"/>
              </a:rPr>
              <a:t>حال الانتهاء من عملية الاختبار يتوجه المختبرين الى أماكن الاستحمام    (إن وجدت) ومن ثم تبديل ملابسهم والانصراف النهائي.</a:t>
            </a:r>
            <a:endParaRPr lang="en-US" sz="1400" b="1" dirty="0">
              <a:ea typeface="Calibri"/>
              <a:cs typeface="Arial"/>
            </a:endParaRPr>
          </a:p>
          <a:p>
            <a:pPr marL="266700" marR="0" algn="justLow" rtl="1">
              <a:lnSpc>
                <a:spcPct val="115000"/>
              </a:lnSpc>
              <a:spcBef>
                <a:spcPts val="0"/>
              </a:spcBef>
              <a:spcAft>
                <a:spcPts val="0"/>
              </a:spcAft>
            </a:pPr>
            <a:r>
              <a:rPr lang="ar-SA" dirty="0">
                <a:latin typeface="Times New Roman"/>
                <a:ea typeface="Times New Roman"/>
                <a:cs typeface="Simplified Arabic"/>
              </a:rPr>
              <a:t> </a:t>
            </a:r>
            <a:endParaRPr lang="en-US" sz="1200" dirty="0">
              <a:ea typeface="Calibri"/>
              <a:cs typeface="Arial"/>
            </a:endParaRPr>
          </a:p>
        </p:txBody>
      </p:sp>
    </p:spTree>
    <p:extLst>
      <p:ext uri="{BB962C8B-B14F-4D97-AF65-F5344CB8AC3E}">
        <p14:creationId xmlns:p14="http://schemas.microsoft.com/office/powerpoint/2010/main" val="2314753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48207" y="-76200"/>
            <a:ext cx="8229600" cy="7746223"/>
          </a:xfrm>
          <a:prstGeom prst="rect">
            <a:avLst/>
          </a:prstGeom>
        </p:spPr>
        <p:txBody>
          <a:bodyPr wrap="square">
            <a:spAutoFit/>
          </a:bodyPr>
          <a:lstStyle/>
          <a:p>
            <a:pPr marL="266700" marR="0" algn="justLow" rtl="1">
              <a:lnSpc>
                <a:spcPct val="115000"/>
              </a:lnSpc>
              <a:spcBef>
                <a:spcPts val="0"/>
              </a:spcBef>
              <a:spcAft>
                <a:spcPts val="0"/>
              </a:spcAft>
            </a:pPr>
            <a:r>
              <a:rPr lang="ar-SA" dirty="0">
                <a:latin typeface="Times New Roman"/>
                <a:ea typeface="Times New Roman"/>
                <a:cs typeface="Simplified Arabic"/>
              </a:rPr>
              <a:t> </a:t>
            </a:r>
            <a:endParaRPr lang="en-US" sz="1200" dirty="0">
              <a:ea typeface="Calibri"/>
              <a:cs typeface="Arial"/>
            </a:endParaRPr>
          </a:p>
          <a:p>
            <a:pPr algn="justLow" rtl="1">
              <a:lnSpc>
                <a:spcPct val="115000"/>
              </a:lnSpc>
            </a:pPr>
            <a:r>
              <a:rPr lang="ar-SA" sz="2000" dirty="0">
                <a:solidFill>
                  <a:srgbClr val="FF0000"/>
                </a:solidFill>
                <a:latin typeface="Times New Roman"/>
                <a:ea typeface="Times New Roman"/>
                <a:cs typeface="PT Bold Heading"/>
              </a:rPr>
              <a:t>ثالثاً:  مرحلة ما بعد تطبيق الاختبارات : </a:t>
            </a:r>
            <a:r>
              <a:rPr lang="ar-SA" sz="2000" dirty="0">
                <a:solidFill>
                  <a:srgbClr val="FF0000"/>
                </a:solidFill>
                <a:ea typeface="Times New Roman"/>
                <a:cs typeface="Times New Roman"/>
              </a:rPr>
              <a:t>-</a:t>
            </a:r>
            <a:endParaRPr lang="en-US" sz="1400" dirty="0">
              <a:solidFill>
                <a:srgbClr val="FF0000"/>
              </a:solidFill>
              <a:ea typeface="Calibri"/>
              <a:cs typeface="Arial"/>
            </a:endParaRPr>
          </a:p>
          <a:p>
            <a:pPr algn="r">
              <a:lnSpc>
                <a:spcPct val="150000"/>
              </a:lnSpc>
            </a:pPr>
            <a:r>
              <a:rPr lang="ar-SA" sz="2400" b="1" dirty="0">
                <a:latin typeface="Times New Roman"/>
                <a:ea typeface="Times New Roman"/>
                <a:cs typeface="Simplified Arabic"/>
              </a:rPr>
              <a:t>        تخصص هذه المرحلة، للتعامل مع النتائج التي يتم الحصول عليها من عملية إجراء الاختبارات وتنفيذها من قبل المختبرين. وفيها تتم عمليات تتعلق بالمراجعة وتفريغ المعلومات ومعالجة البيانات إحصائياً وصولاً إلى النتائج  حيث يتم عرضها بصورة واضحة بغية الاستفادة منها وتفسيرها بشكل مفهوم.</a:t>
            </a:r>
            <a:endParaRPr lang="en-US" sz="1600" b="1"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dirty="0">
                <a:ea typeface="Calibri"/>
              </a:rPr>
              <a:t> </a:t>
            </a:r>
            <a:endParaRPr lang="en-US" sz="1200" dirty="0">
              <a:ea typeface="Calibri"/>
              <a:cs typeface="Arial"/>
            </a:endParaRPr>
          </a:p>
        </p:txBody>
      </p:sp>
    </p:spTree>
    <p:extLst>
      <p:ext uri="{BB962C8B-B14F-4D97-AF65-F5344CB8AC3E}">
        <p14:creationId xmlns:p14="http://schemas.microsoft.com/office/powerpoint/2010/main" val="1449604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solidFill>
            <a:srgbClr val="FFFF00"/>
          </a:solidFill>
        </p:spPr>
        <p:txBody>
          <a:bodyPr>
            <a:noAutofit/>
          </a:bodyPr>
          <a:lstStyle/>
          <a:p>
            <a:pPr algn="ctr" rtl="1"/>
            <a:r>
              <a:rPr lang="ar-IQ" sz="9600" dirty="0" err="1" smtClean="0">
                <a:cs typeface="PT Bold Stars" pitchFamily="2" charset="-78"/>
              </a:rPr>
              <a:t>لاصغائكم</a:t>
            </a:r>
            <a:endParaRPr lang="en-US" sz="9600" dirty="0">
              <a:cs typeface="PT Bold Stars" pitchFamily="2" charset="-78"/>
            </a:endParaRPr>
          </a:p>
        </p:txBody>
      </p:sp>
      <p:sp>
        <p:nvSpPr>
          <p:cNvPr id="4" name="عنصر نائب للنص 3"/>
          <p:cNvSpPr>
            <a:spLocks noGrp="1"/>
          </p:cNvSpPr>
          <p:nvPr>
            <p:ph type="body" idx="1"/>
          </p:nvPr>
        </p:nvSpPr>
        <p:spPr>
          <a:solidFill>
            <a:srgbClr val="0070C0"/>
          </a:solidFill>
        </p:spPr>
        <p:txBody>
          <a:bodyPr>
            <a:normAutofit fontScale="92500" lnSpcReduction="20000"/>
          </a:bodyPr>
          <a:lstStyle/>
          <a:p>
            <a:pPr algn="ctr" rtl="1"/>
            <a:r>
              <a:rPr lang="ar-IQ" sz="11500" dirty="0" smtClean="0">
                <a:solidFill>
                  <a:srgbClr val="FFC000"/>
                </a:solidFill>
                <a:cs typeface="PT Bold Dusky" pitchFamily="2" charset="-78"/>
              </a:rPr>
              <a:t>شكرا </a:t>
            </a:r>
            <a:endParaRPr lang="en-US" dirty="0">
              <a:solidFill>
                <a:srgbClr val="FFC000"/>
              </a:solidFill>
              <a:cs typeface="PT Bold Dusky" pitchFamily="2" charset="-78"/>
            </a:endParaRPr>
          </a:p>
        </p:txBody>
      </p:sp>
    </p:spTree>
    <p:extLst>
      <p:ext uri="{BB962C8B-B14F-4D97-AF65-F5344CB8AC3E}">
        <p14:creationId xmlns:p14="http://schemas.microsoft.com/office/powerpoint/2010/main" val="36659004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229600" cy="1143000"/>
          </a:xfrm>
        </p:spPr>
        <p:txBody>
          <a:bodyPr>
            <a:noAutofit/>
          </a:bodyPr>
          <a:lstStyle/>
          <a:p>
            <a:pPr algn="ctr"/>
            <a:r>
              <a:rPr lang="ar-IQ" sz="3200" b="1" dirty="0" smtClean="0">
                <a:solidFill>
                  <a:srgbClr val="FF0000"/>
                </a:solidFill>
                <a:ea typeface="Calibri"/>
                <a:cs typeface="Simple Bold Jut Out" pitchFamily="2" charset="-78"/>
              </a:rPr>
              <a:t>اولا </a:t>
            </a:r>
            <a:r>
              <a:rPr lang="ar-IQ" sz="3200" b="1" u="sng" dirty="0" smtClean="0">
                <a:solidFill>
                  <a:srgbClr val="FF0000"/>
                </a:solidFill>
                <a:ea typeface="Calibri"/>
                <a:cs typeface="Simple Bold Jut Out" pitchFamily="2" charset="-78"/>
              </a:rPr>
              <a:t>: الناحية التنظيمية والإدارية من وشروطها</a:t>
            </a:r>
            <a:endParaRPr lang="en-US" sz="3200" dirty="0">
              <a:solidFill>
                <a:srgbClr val="FF0000"/>
              </a:solidFill>
              <a:cs typeface="Simple Bold Jut Out" pitchFamily="2" charset="-78"/>
            </a:endParaRPr>
          </a:p>
        </p:txBody>
      </p:sp>
      <p:sp>
        <p:nvSpPr>
          <p:cNvPr id="3" name="مستطيل 2"/>
          <p:cNvSpPr/>
          <p:nvPr/>
        </p:nvSpPr>
        <p:spPr>
          <a:xfrm>
            <a:off x="838200" y="1447800"/>
            <a:ext cx="7696200" cy="5063950"/>
          </a:xfrm>
          <a:prstGeom prst="rect">
            <a:avLst/>
          </a:prstGeom>
        </p:spPr>
        <p:txBody>
          <a:bodyPr wrap="square">
            <a:spAutoFit/>
          </a:bodyPr>
          <a:lstStyle/>
          <a:p>
            <a:pPr algn="r">
              <a:lnSpc>
                <a:spcPct val="115000"/>
              </a:lnSpc>
              <a:spcAft>
                <a:spcPts val="1000"/>
              </a:spcAft>
              <a:tabLst>
                <a:tab pos="609600" algn="l"/>
                <a:tab pos="5943600" algn="r"/>
              </a:tabLst>
            </a:pPr>
            <a:r>
              <a:rPr lang="ar-IQ" dirty="0">
                <a:ea typeface="Calibri"/>
                <a:cs typeface="Simplified Arabic"/>
              </a:rPr>
              <a:t>		</a:t>
            </a:r>
            <a:r>
              <a:rPr lang="ar-IQ" sz="2800" b="1" dirty="0">
                <a:latin typeface="Arial" pitchFamily="34" charset="0"/>
                <a:ea typeface="Calibri"/>
                <a:cs typeface="Arial" pitchFamily="34" charset="0"/>
              </a:rPr>
              <a:t>1 ــ حذف ادوات الاختبار غاليه الثمن  .</a:t>
            </a:r>
            <a:endParaRPr lang="en-US" sz="2000" b="1" dirty="0">
              <a:latin typeface="Arial" pitchFamily="34" charset="0"/>
              <a:ea typeface="Calibri"/>
              <a:cs typeface="Arial" pitchFamily="34" charset="0"/>
            </a:endParaRPr>
          </a:p>
          <a:p>
            <a:pPr algn="r">
              <a:lnSpc>
                <a:spcPct val="115000"/>
              </a:lnSpc>
              <a:spcAft>
                <a:spcPts val="1000"/>
              </a:spcAft>
              <a:tabLst>
                <a:tab pos="5943600" algn="r"/>
              </a:tabLst>
            </a:pPr>
            <a:r>
              <a:rPr lang="ar-IQ" sz="2800" b="1" dirty="0">
                <a:latin typeface="Arial" pitchFamily="34" charset="0"/>
                <a:ea typeface="Calibri"/>
                <a:cs typeface="Arial" pitchFamily="34" charset="0"/>
              </a:rPr>
              <a:t>	2 ــ وضع الاختبارات التي يمكن الاستفادة منها في التدريب .</a:t>
            </a:r>
            <a:endParaRPr lang="en-US" sz="2000" b="1" dirty="0">
              <a:latin typeface="Arial" pitchFamily="34" charset="0"/>
              <a:ea typeface="Calibri"/>
              <a:cs typeface="Arial" pitchFamily="34" charset="0"/>
            </a:endParaRPr>
          </a:p>
          <a:p>
            <a:pPr algn="r">
              <a:lnSpc>
                <a:spcPct val="115000"/>
              </a:lnSpc>
              <a:spcAft>
                <a:spcPts val="1000"/>
              </a:spcAft>
            </a:pPr>
            <a:r>
              <a:rPr lang="ar-IQ" sz="2800" b="1" dirty="0">
                <a:latin typeface="Arial" pitchFamily="34" charset="0"/>
                <a:ea typeface="Calibri"/>
                <a:cs typeface="Arial" pitchFamily="34" charset="0"/>
              </a:rPr>
              <a:t>3 ــ حذف الاختبارات التي لا يمكن قياسها بدقه اولا تقبل التعديل  .</a:t>
            </a:r>
            <a:endParaRPr lang="en-US" sz="2000" b="1" dirty="0">
              <a:latin typeface="Arial" pitchFamily="34" charset="0"/>
              <a:ea typeface="Calibri"/>
              <a:cs typeface="Arial" pitchFamily="34" charset="0"/>
            </a:endParaRPr>
          </a:p>
          <a:p>
            <a:pPr algn="r">
              <a:lnSpc>
                <a:spcPct val="115000"/>
              </a:lnSpc>
              <a:spcAft>
                <a:spcPts val="1000"/>
              </a:spcAft>
            </a:pPr>
            <a:r>
              <a:rPr lang="ar-IQ" sz="2800" b="1" dirty="0">
                <a:latin typeface="Arial" pitchFamily="34" charset="0"/>
                <a:ea typeface="Calibri"/>
                <a:cs typeface="Arial" pitchFamily="34" charset="0"/>
              </a:rPr>
              <a:t>4 ــ مراعاة الناحية الاقتصادية بالجهد والطاقة المبذولتين ـــ اي اختيار الاختبارات التي لا تحتاج الى جهد ووقت ومال كثير .</a:t>
            </a:r>
            <a:endParaRPr lang="en-US" sz="2000" b="1" dirty="0">
              <a:latin typeface="Arial" pitchFamily="34" charset="0"/>
              <a:ea typeface="Calibri"/>
              <a:cs typeface="Arial" pitchFamily="34" charset="0"/>
            </a:endParaRPr>
          </a:p>
          <a:p>
            <a:pPr algn="r">
              <a:lnSpc>
                <a:spcPct val="115000"/>
              </a:lnSpc>
              <a:spcAft>
                <a:spcPts val="1000"/>
              </a:spcAft>
            </a:pPr>
            <a:r>
              <a:rPr lang="ar-IQ" sz="2800" b="1" dirty="0">
                <a:latin typeface="Arial" pitchFamily="34" charset="0"/>
                <a:ea typeface="Calibri"/>
                <a:cs typeface="Arial" pitchFamily="34" charset="0"/>
              </a:rPr>
              <a:t>5 ــ تفضيل الاختبارات السهلة الفهم و الوضوح عن غيرها .</a:t>
            </a:r>
            <a:endParaRPr lang="en-US" sz="2000" b="1" dirty="0">
              <a:latin typeface="Arial" pitchFamily="34" charset="0"/>
              <a:ea typeface="Calibri"/>
              <a:cs typeface="Arial" pitchFamily="34" charset="0"/>
            </a:endParaRPr>
          </a:p>
          <a:p>
            <a:pPr algn="r"/>
            <a:r>
              <a:rPr lang="ar-IQ" sz="2800" b="1" dirty="0" smtClean="0">
                <a:effectLst/>
                <a:latin typeface="Arial" pitchFamily="34" charset="0"/>
                <a:ea typeface="Calibri"/>
                <a:cs typeface="Arial" pitchFamily="34" charset="0"/>
              </a:rPr>
              <a:t>6 ــ لابد وان تكون مستويات نتائج الاختبارات متوافقة ومستوى افراد العينة من حيث ( العمر ــ الجنس )</a:t>
            </a:r>
            <a:endParaRPr lang="en-US" sz="2800" b="1" dirty="0">
              <a:latin typeface="Arial" pitchFamily="34" charset="0"/>
              <a:cs typeface="Arial" pitchFamily="34" charset="0"/>
            </a:endParaRPr>
          </a:p>
        </p:txBody>
      </p:sp>
    </p:spTree>
    <p:extLst>
      <p:ext uri="{BB962C8B-B14F-4D97-AF65-F5344CB8AC3E}">
        <p14:creationId xmlns:p14="http://schemas.microsoft.com/office/powerpoint/2010/main" val="2483621991"/>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IQ" b="1" u="sng" dirty="0" smtClean="0">
                <a:solidFill>
                  <a:srgbClr val="FF0000"/>
                </a:solidFill>
                <a:ea typeface="Calibri"/>
                <a:cs typeface="Simplified Arabic"/>
              </a:rPr>
              <a:t>الناحية التكوينية(او الموصفات العلمية للاختبار )</a:t>
            </a:r>
            <a:endParaRPr lang="en-US" dirty="0">
              <a:solidFill>
                <a:srgbClr val="FF0000"/>
              </a:solidFill>
            </a:endParaRPr>
          </a:p>
        </p:txBody>
      </p:sp>
      <p:sp>
        <p:nvSpPr>
          <p:cNvPr id="3" name="مستطيل 2"/>
          <p:cNvSpPr/>
          <p:nvPr/>
        </p:nvSpPr>
        <p:spPr>
          <a:xfrm>
            <a:off x="304800" y="1821124"/>
            <a:ext cx="8382000" cy="3866187"/>
          </a:xfrm>
          <a:prstGeom prst="rect">
            <a:avLst/>
          </a:prstGeom>
        </p:spPr>
        <p:txBody>
          <a:bodyPr wrap="square">
            <a:spAutoFit/>
          </a:bodyPr>
          <a:lstStyle/>
          <a:p>
            <a:pPr algn="r">
              <a:lnSpc>
                <a:spcPct val="115000"/>
              </a:lnSpc>
              <a:spcAft>
                <a:spcPts val="1000"/>
              </a:spcAft>
            </a:pPr>
            <a:endParaRPr lang="en-US" sz="1400" dirty="0">
              <a:ea typeface="Calibri"/>
              <a:cs typeface="Arial"/>
            </a:endParaRPr>
          </a:p>
          <a:p>
            <a:pPr algn="justLow" rtl="1">
              <a:lnSpc>
                <a:spcPct val="115000"/>
              </a:lnSpc>
              <a:spcAft>
                <a:spcPts val="1000"/>
              </a:spcAft>
            </a:pPr>
            <a:r>
              <a:rPr lang="ar-IQ" sz="3200" b="1" dirty="0">
                <a:ea typeface="Calibri"/>
                <a:cs typeface="Simplified Arabic"/>
              </a:rPr>
              <a:t>1 ــ الصدق : -  يعني ان يكون الاختبار صادقا في قياس ما وضع من اجله , ويمكن التأكد من  صدق الاختبار باستخدام بعض الاساليب الإحصائية ومنها ( طريقه ايجاد معامل الارتباط ــ الصدق التجريبي مثلا ) او قدرة الاختبار على التمييز ( من مؤشرات صدق وحدات الاختبار قدرتها التمييزية بين مجموعتين متطرفتين في الدرجة الكلية للمقياس ) .</a:t>
            </a:r>
            <a:endParaRPr lang="en-US" sz="2400" b="1" dirty="0">
              <a:ea typeface="Calibri"/>
              <a:cs typeface="Arial"/>
            </a:endParaRPr>
          </a:p>
        </p:txBody>
      </p:sp>
    </p:spTree>
    <p:extLst>
      <p:ext uri="{BB962C8B-B14F-4D97-AF65-F5344CB8AC3E}">
        <p14:creationId xmlns:p14="http://schemas.microsoft.com/office/powerpoint/2010/main" val="736227125"/>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90466" y="1143000"/>
            <a:ext cx="8153400" cy="5304016"/>
          </a:xfrm>
          <a:prstGeom prst="rect">
            <a:avLst/>
          </a:prstGeom>
        </p:spPr>
        <p:txBody>
          <a:bodyPr wrap="square">
            <a:spAutoFit/>
          </a:bodyPr>
          <a:lstStyle/>
          <a:p>
            <a:pPr algn="justLow" rtl="1">
              <a:lnSpc>
                <a:spcPct val="115000"/>
              </a:lnSpc>
              <a:spcAft>
                <a:spcPts val="1000"/>
              </a:spcAft>
            </a:pPr>
            <a:r>
              <a:rPr lang="ar-IQ" dirty="0">
                <a:ea typeface="Calibri"/>
                <a:cs typeface="Simplified Arabic"/>
              </a:rPr>
              <a:t> </a:t>
            </a:r>
            <a:r>
              <a:rPr lang="ar-IQ" sz="2000" b="1" dirty="0" smtClean="0">
                <a:latin typeface="Arial" pitchFamily="34" charset="0"/>
                <a:ea typeface="Calibri"/>
                <a:cs typeface="Arial" pitchFamily="34" charset="0"/>
              </a:rPr>
              <a:t>2 </a:t>
            </a:r>
            <a:r>
              <a:rPr lang="ar-IQ" sz="2000" b="1" dirty="0">
                <a:latin typeface="Arial" pitchFamily="34" charset="0"/>
                <a:ea typeface="Calibri"/>
                <a:cs typeface="Arial" pitchFamily="34" charset="0"/>
              </a:rPr>
              <a:t>ــ الثبات :</a:t>
            </a:r>
            <a:r>
              <a:rPr lang="ar-SA" sz="2000" b="1" dirty="0">
                <a:latin typeface="Arial" pitchFamily="34" charset="0"/>
                <a:ea typeface="Calibri"/>
                <a:cs typeface="Arial" pitchFamily="34" charset="0"/>
              </a:rPr>
              <a:t> </a:t>
            </a:r>
            <a:r>
              <a:rPr lang="ar-SA" sz="2000" b="1" dirty="0">
                <a:solidFill>
                  <a:srgbClr val="FF0000"/>
                </a:solidFill>
                <a:latin typeface="Arial" pitchFamily="34" charset="0"/>
                <a:ea typeface="Calibri"/>
                <a:cs typeface="Arial" pitchFamily="34" charset="0"/>
              </a:rPr>
              <a:t>ويقصد به، أن الاختبار يحقق نفس النتائج أو مقاربة لها اذا أعيد تطبيقه على نفس الافراد تحت نفس الظروف اكثر من مرة. ويتم التعرف على ثبات الاختبار </a:t>
            </a:r>
            <a:r>
              <a:rPr lang="ar-SA" sz="2000" b="1" dirty="0" err="1">
                <a:solidFill>
                  <a:srgbClr val="FF0000"/>
                </a:solidFill>
                <a:latin typeface="Arial" pitchFamily="34" charset="0"/>
                <a:ea typeface="Calibri"/>
                <a:cs typeface="Arial" pitchFamily="34" charset="0"/>
              </a:rPr>
              <a:t>بأستخدام</a:t>
            </a:r>
            <a:r>
              <a:rPr lang="ar-SA" sz="2000" b="1" dirty="0">
                <a:solidFill>
                  <a:srgbClr val="FF0000"/>
                </a:solidFill>
                <a:latin typeface="Arial" pitchFamily="34" charset="0"/>
                <a:ea typeface="Calibri"/>
                <a:cs typeface="Arial" pitchFamily="34" charset="0"/>
              </a:rPr>
              <a:t> الاساليب الاحصائية العديدة، من خلال الطرائق الآتية   (طريقة  تطبيق الاختبار وإعادة تطبيقه، او </a:t>
            </a:r>
            <a:r>
              <a:rPr lang="ar-SA" sz="2000" b="1" dirty="0" err="1">
                <a:solidFill>
                  <a:srgbClr val="FF0000"/>
                </a:solidFill>
                <a:latin typeface="Arial" pitchFamily="34" charset="0"/>
                <a:ea typeface="Calibri"/>
                <a:cs typeface="Arial" pitchFamily="34" charset="0"/>
              </a:rPr>
              <a:t>بأستخدام</a:t>
            </a:r>
            <a:r>
              <a:rPr lang="ar-SA" sz="2000" b="1" dirty="0">
                <a:solidFill>
                  <a:srgbClr val="FF0000"/>
                </a:solidFill>
                <a:latin typeface="Arial" pitchFamily="34" charset="0"/>
                <a:ea typeface="Calibri"/>
                <a:cs typeface="Arial" pitchFamily="34" charset="0"/>
              </a:rPr>
              <a:t> الصور المتكافئة للاختبار، أو طريقة التجزئة النصفية) .</a:t>
            </a:r>
            <a:endParaRPr lang="en-US" sz="1600" b="1" dirty="0">
              <a:solidFill>
                <a:srgbClr val="FF0000"/>
              </a:solidFill>
              <a:latin typeface="Arial" pitchFamily="34" charset="0"/>
              <a:ea typeface="Calibri"/>
              <a:cs typeface="Arial" pitchFamily="34" charset="0"/>
            </a:endParaRPr>
          </a:p>
          <a:p>
            <a:pPr algn="justLow" rtl="1">
              <a:lnSpc>
                <a:spcPct val="115000"/>
              </a:lnSpc>
              <a:spcAft>
                <a:spcPts val="1000"/>
              </a:spcAft>
            </a:pPr>
            <a:r>
              <a:rPr lang="ar-IQ" sz="2000" b="1" dirty="0">
                <a:solidFill>
                  <a:srgbClr val="FF0000"/>
                </a:solidFill>
                <a:latin typeface="Arial" pitchFamily="34" charset="0"/>
                <a:ea typeface="Calibri"/>
                <a:cs typeface="Arial" pitchFamily="34" charset="0"/>
              </a:rPr>
              <a:t>3 ــ الموضوعية : </a:t>
            </a:r>
            <a:r>
              <a:rPr lang="ar-IQ" sz="2000" b="1" dirty="0">
                <a:solidFill>
                  <a:schemeClr val="tx1">
                    <a:lumMod val="95000"/>
                    <a:lumOff val="5000"/>
                  </a:schemeClr>
                </a:solidFill>
                <a:latin typeface="Arial" pitchFamily="34" charset="0"/>
                <a:ea typeface="Calibri"/>
                <a:cs typeface="Arial" pitchFamily="34" charset="0"/>
              </a:rPr>
              <a:t>تعني قله او عدم وجود اختلاف في طريقة تقويم اداء المختبرين مهما اختلف المحكمون ... والاختبار الموضوعي يقل فيه التقدير الذاتي للمحكمين و يمكن التعرف على الموضوعية من خلال التعرف على مقدار الفرق بين تقدير محكمين او اكثر للأداء ... او عن طريق معامل الارتباط بين تقويم المحكم الاول و المحكم الثاني .</a:t>
            </a:r>
            <a:endParaRPr lang="en-US" sz="1600" b="1" dirty="0">
              <a:solidFill>
                <a:schemeClr val="tx1">
                  <a:lumMod val="95000"/>
                  <a:lumOff val="5000"/>
                </a:schemeClr>
              </a:solidFill>
              <a:latin typeface="Arial" pitchFamily="34" charset="0"/>
              <a:ea typeface="Calibri"/>
              <a:cs typeface="Arial" pitchFamily="34" charset="0"/>
            </a:endParaRPr>
          </a:p>
          <a:p>
            <a:pPr algn="justLow" rtl="1">
              <a:lnSpc>
                <a:spcPct val="115000"/>
              </a:lnSpc>
              <a:spcAft>
                <a:spcPts val="1000"/>
              </a:spcAft>
            </a:pPr>
            <a:r>
              <a:rPr lang="ar-IQ" sz="2000" b="1" dirty="0">
                <a:ea typeface="Calibri"/>
                <a:cs typeface="Simplified Arabic"/>
              </a:rPr>
              <a:t>4 ــ التمييز : </a:t>
            </a:r>
            <a:r>
              <a:rPr lang="ar-IQ" sz="2000" b="1" dirty="0">
                <a:solidFill>
                  <a:srgbClr val="00B0F0"/>
                </a:solidFill>
                <a:ea typeface="Calibri"/>
                <a:cs typeface="Simplified Arabic"/>
              </a:rPr>
              <a:t>ان  الاختبار الصعب هو الاختبار الذي يفشل في ادائه ( 75% ) او اكثر من الافراد المختبرين , والعكس صحيح بالنسبة للاختبار السهل , وكلاهما غير قادر  على التمييز بين المختبرين ــ في حين ان الاختبار الجيد هو الاختبار الذي ينجح في التمييز بين الافراد , وذلك بما يحقق توزيعهم اعتداليا ( اي يكون توزيع ادائهم طبيعيا في ذلك الاختبار ) و حيث يقع الغالبية من الافراد في المنتصف ,ويقع على طرفي المنحنى الاعتدالي المجموعة ذات الانجاز العالي في اليمين و المجموعة ذات الانجاز الضعيف في اليسار .</a:t>
            </a:r>
            <a:endParaRPr lang="en-US" sz="1600" b="1" dirty="0">
              <a:solidFill>
                <a:srgbClr val="00B0F0"/>
              </a:solidFill>
              <a:ea typeface="Calibri"/>
              <a:cs typeface="Arial"/>
            </a:endParaRPr>
          </a:p>
        </p:txBody>
      </p:sp>
    </p:spTree>
    <p:extLst>
      <p:ext uri="{BB962C8B-B14F-4D97-AF65-F5344CB8AC3E}">
        <p14:creationId xmlns:p14="http://schemas.microsoft.com/office/powerpoint/2010/main" val="739587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146050"/>
            <a:ext cx="8458200" cy="6104235"/>
          </a:xfrm>
          <a:prstGeom prst="rect">
            <a:avLst/>
          </a:prstGeom>
        </p:spPr>
        <p:txBody>
          <a:bodyPr wrap="square">
            <a:spAutoFit/>
          </a:bodyPr>
          <a:lstStyle/>
          <a:p>
            <a:pPr algn="ctr">
              <a:lnSpc>
                <a:spcPct val="150000"/>
              </a:lnSpc>
              <a:spcAft>
                <a:spcPts val="1000"/>
              </a:spcAft>
            </a:pPr>
            <a:r>
              <a:rPr lang="ar-IQ" sz="3600" b="1" dirty="0">
                <a:solidFill>
                  <a:srgbClr val="FF0000"/>
                </a:solidFill>
                <a:ea typeface="Calibri"/>
              </a:rPr>
              <a:t>اهمية الاختبار و </a:t>
            </a:r>
            <a:r>
              <a:rPr lang="ar-IQ" sz="3600" b="1" dirty="0" smtClean="0">
                <a:solidFill>
                  <a:srgbClr val="FF0000"/>
                </a:solidFill>
                <a:ea typeface="Calibri"/>
              </a:rPr>
              <a:t>القياس</a:t>
            </a:r>
            <a:endParaRPr lang="en-US" sz="2000" dirty="0">
              <a:solidFill>
                <a:srgbClr val="FF0000"/>
              </a:solidFill>
              <a:ea typeface="Calibri"/>
              <a:cs typeface="Arial"/>
            </a:endParaRPr>
          </a:p>
          <a:p>
            <a:pPr algn="r">
              <a:lnSpc>
                <a:spcPct val="150000"/>
              </a:lnSpc>
              <a:spcAft>
                <a:spcPts val="1000"/>
              </a:spcAft>
            </a:pPr>
            <a:r>
              <a:rPr lang="ar-IQ" dirty="0">
                <a:ea typeface="Calibri"/>
              </a:rPr>
              <a:t> </a:t>
            </a:r>
            <a:r>
              <a:rPr lang="ar-IQ" dirty="0" smtClean="0">
                <a:ea typeface="Calibri"/>
              </a:rPr>
              <a:t> </a:t>
            </a:r>
            <a:r>
              <a:rPr lang="ar-IQ" b="1" dirty="0">
                <a:latin typeface="Arial" pitchFamily="34" charset="0"/>
                <a:ea typeface="Calibri"/>
                <a:cs typeface="PT Bold Heading" pitchFamily="2" charset="-78"/>
              </a:rPr>
              <a:t>ان الاختبارات و المقاييس تعد واحده من الوسائل التقويمية التي تعنى بالتشخيص والتوجيه وكذلك هي من المؤشرات العلمية للعمل البحثي المبني على اسس سليمه , فهي وسيله لتقويم البرامج و المناهج و الخطط المختلفة لجميع المستويات و المراحل العمرية, وتتحدد بما يلي :-</a:t>
            </a:r>
            <a:endParaRPr lang="en-US" sz="1200" b="1" dirty="0">
              <a:latin typeface="Arial" pitchFamily="34" charset="0"/>
              <a:ea typeface="Calibri"/>
              <a:cs typeface="PT Bold Heading" pitchFamily="2" charset="-78"/>
            </a:endParaRPr>
          </a:p>
          <a:p>
            <a:pPr algn="r">
              <a:lnSpc>
                <a:spcPct val="150000"/>
              </a:lnSpc>
              <a:spcAft>
                <a:spcPts val="1000"/>
              </a:spcAft>
            </a:pPr>
            <a:r>
              <a:rPr lang="ar-IQ" b="1" dirty="0" smtClean="0">
                <a:latin typeface="Arial" pitchFamily="34" charset="0"/>
                <a:ea typeface="Calibri"/>
                <a:cs typeface="PT Bold Heading" pitchFamily="2" charset="-78"/>
              </a:rPr>
              <a:t>1 </a:t>
            </a:r>
            <a:r>
              <a:rPr lang="ar-IQ" b="1" dirty="0">
                <a:latin typeface="Arial" pitchFamily="34" charset="0"/>
                <a:ea typeface="Calibri"/>
                <a:cs typeface="PT Bold Heading" pitchFamily="2" charset="-78"/>
              </a:rPr>
              <a:t>ـ تحقيق زياده الادراك و المعرفة .</a:t>
            </a:r>
            <a:endParaRPr lang="en-US" sz="1200" b="1" dirty="0">
              <a:latin typeface="Arial" pitchFamily="34" charset="0"/>
              <a:ea typeface="Calibri"/>
              <a:cs typeface="PT Bold Heading" pitchFamily="2" charset="-78"/>
            </a:endParaRPr>
          </a:p>
          <a:p>
            <a:pPr algn="r">
              <a:lnSpc>
                <a:spcPct val="150000"/>
              </a:lnSpc>
              <a:spcAft>
                <a:spcPts val="1000"/>
              </a:spcAft>
            </a:pPr>
            <a:r>
              <a:rPr lang="ar-IQ" b="1" dirty="0">
                <a:latin typeface="Arial" pitchFamily="34" charset="0"/>
                <a:ea typeface="Calibri"/>
                <a:cs typeface="PT Bold Heading" pitchFamily="2" charset="-78"/>
              </a:rPr>
              <a:t>2ـ الحماس و التشويق .</a:t>
            </a:r>
            <a:endParaRPr lang="en-US" sz="1200" b="1" dirty="0">
              <a:latin typeface="Arial" pitchFamily="34" charset="0"/>
              <a:ea typeface="Calibri"/>
              <a:cs typeface="PT Bold Heading" pitchFamily="2" charset="-78"/>
            </a:endParaRPr>
          </a:p>
          <a:p>
            <a:pPr algn="r">
              <a:lnSpc>
                <a:spcPct val="150000"/>
              </a:lnSpc>
              <a:spcAft>
                <a:spcPts val="1000"/>
              </a:spcAft>
            </a:pPr>
            <a:r>
              <a:rPr lang="ar-IQ" b="1" dirty="0">
                <a:latin typeface="Arial" pitchFamily="34" charset="0"/>
                <a:ea typeface="Calibri"/>
                <a:cs typeface="PT Bold Heading" pitchFamily="2" charset="-78"/>
              </a:rPr>
              <a:t>3ـ التقدم .</a:t>
            </a:r>
            <a:endParaRPr lang="en-US" sz="1200" b="1" dirty="0">
              <a:latin typeface="Arial" pitchFamily="34" charset="0"/>
              <a:ea typeface="Calibri"/>
              <a:cs typeface="PT Bold Heading" pitchFamily="2" charset="-78"/>
            </a:endParaRPr>
          </a:p>
          <a:p>
            <a:pPr algn="r">
              <a:lnSpc>
                <a:spcPct val="150000"/>
              </a:lnSpc>
              <a:spcAft>
                <a:spcPts val="1000"/>
              </a:spcAft>
            </a:pPr>
            <a:r>
              <a:rPr lang="ar-IQ" b="1" dirty="0" smtClean="0">
                <a:latin typeface="Arial" pitchFamily="34" charset="0"/>
                <a:ea typeface="Calibri"/>
                <a:cs typeface="PT Bold Heading" pitchFamily="2" charset="-78"/>
              </a:rPr>
              <a:t>4- </a:t>
            </a:r>
            <a:r>
              <a:rPr lang="ar-IQ" b="1" dirty="0">
                <a:latin typeface="Arial" pitchFamily="34" charset="0"/>
                <a:ea typeface="Calibri"/>
                <a:cs typeface="PT Bold Heading" pitchFamily="2" charset="-78"/>
              </a:rPr>
              <a:t>وضع الدرجات </a:t>
            </a:r>
            <a:r>
              <a:rPr lang="ar-IQ" b="1" dirty="0" smtClean="0">
                <a:latin typeface="Arial" pitchFamily="34" charset="0"/>
                <a:ea typeface="Calibri"/>
                <a:cs typeface="PT Bold Heading" pitchFamily="2" charset="-78"/>
              </a:rPr>
              <a:t>.</a:t>
            </a:r>
          </a:p>
          <a:p>
            <a:pPr algn="r">
              <a:lnSpc>
                <a:spcPct val="150000"/>
              </a:lnSpc>
              <a:spcAft>
                <a:spcPts val="1000"/>
              </a:spcAft>
            </a:pPr>
            <a:r>
              <a:rPr lang="ar-IQ" b="1" dirty="0" smtClean="0">
                <a:latin typeface="Arial" pitchFamily="34" charset="0"/>
                <a:ea typeface="Calibri"/>
                <a:cs typeface="PT Bold Heading" pitchFamily="2" charset="-78"/>
              </a:rPr>
              <a:t>5- التقسيم ( التصنيف ) .</a:t>
            </a:r>
            <a:endParaRPr lang="en-US" sz="1200" b="1" dirty="0" smtClean="0">
              <a:latin typeface="Arial" pitchFamily="34" charset="0"/>
              <a:ea typeface="Calibri"/>
              <a:cs typeface="PT Bold Heading" pitchFamily="2" charset="-78"/>
            </a:endParaRPr>
          </a:p>
          <a:p>
            <a:pPr algn="r">
              <a:lnSpc>
                <a:spcPct val="150000"/>
              </a:lnSpc>
              <a:spcAft>
                <a:spcPts val="1000"/>
              </a:spcAft>
            </a:pPr>
            <a:r>
              <a:rPr lang="ar-IQ" b="1" dirty="0" smtClean="0">
                <a:latin typeface="Arial" pitchFamily="34" charset="0"/>
                <a:ea typeface="Calibri"/>
                <a:cs typeface="PT Bold Heading" pitchFamily="2" charset="-78"/>
              </a:rPr>
              <a:t>6- التوجيه نحو ممارسة اي من الالعاب الرياضية .</a:t>
            </a:r>
            <a:endParaRPr lang="en-US" sz="1200" b="1" dirty="0" smtClean="0">
              <a:latin typeface="Arial" pitchFamily="34" charset="0"/>
              <a:ea typeface="Calibri"/>
              <a:cs typeface="PT Bold Heading" pitchFamily="2" charset="-78"/>
            </a:endParaRPr>
          </a:p>
          <a:p>
            <a:pPr algn="r">
              <a:lnSpc>
                <a:spcPct val="150000"/>
              </a:lnSpc>
              <a:spcAft>
                <a:spcPts val="1000"/>
              </a:spcAft>
            </a:pPr>
            <a:r>
              <a:rPr lang="ar-IQ" b="1" dirty="0" smtClean="0">
                <a:latin typeface="Arial" pitchFamily="34" charset="0"/>
                <a:ea typeface="Calibri"/>
                <a:cs typeface="PT Bold Heading" pitchFamily="2" charset="-78"/>
              </a:rPr>
              <a:t>7- الدافعية نحو ممارسة الأنشطة الرياضية </a:t>
            </a:r>
            <a:r>
              <a:rPr lang="ar-IQ" dirty="0" smtClean="0">
                <a:ea typeface="Calibri"/>
                <a:cs typeface="PT Bold Heading" pitchFamily="2" charset="-78"/>
              </a:rPr>
              <a:t>.</a:t>
            </a:r>
            <a:endParaRPr lang="en-US" sz="1200" dirty="0">
              <a:ea typeface="Calibri"/>
              <a:cs typeface="PT Bold Heading" pitchFamily="2" charset="-78"/>
            </a:endParaRPr>
          </a:p>
        </p:txBody>
      </p:sp>
    </p:spTree>
    <p:extLst>
      <p:ext uri="{BB962C8B-B14F-4D97-AF65-F5344CB8AC3E}">
        <p14:creationId xmlns:p14="http://schemas.microsoft.com/office/powerpoint/2010/main" val="3255507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592614"/>
            <a:ext cx="8610600" cy="7104509"/>
          </a:xfrm>
          <a:prstGeom prst="rect">
            <a:avLst/>
          </a:prstGeom>
        </p:spPr>
        <p:txBody>
          <a:bodyPr wrap="square">
            <a:spAutoFit/>
          </a:bodyPr>
          <a:lstStyle/>
          <a:p>
            <a:pPr algn="r">
              <a:lnSpc>
                <a:spcPct val="150000"/>
              </a:lnSpc>
              <a:spcAft>
                <a:spcPts val="1000"/>
              </a:spcAft>
            </a:pPr>
            <a:r>
              <a:rPr lang="ar-IQ" dirty="0">
                <a:ea typeface="Calibri"/>
              </a:rPr>
              <a:t> </a:t>
            </a:r>
            <a:endParaRPr lang="en-US" sz="1200" dirty="0">
              <a:ea typeface="Calibri"/>
              <a:cs typeface="Arial"/>
            </a:endParaRPr>
          </a:p>
          <a:p>
            <a:pPr algn="r">
              <a:lnSpc>
                <a:spcPct val="150000"/>
              </a:lnSpc>
              <a:spcAft>
                <a:spcPts val="1000"/>
              </a:spcAft>
            </a:pPr>
            <a:r>
              <a:rPr lang="ar-IQ" sz="2400" b="1" dirty="0">
                <a:solidFill>
                  <a:srgbClr val="FF0000"/>
                </a:solidFill>
                <a:ea typeface="Calibri"/>
                <a:cs typeface="PT Bold Heading" pitchFamily="2" charset="-78"/>
              </a:rPr>
              <a:t>اما فيما يتعلق بمدرس التربية الرياضية , من حيث دراسة و استخدام الاختبارات و المقاييس , فأنها ولا شك ستساعد في : -</a:t>
            </a:r>
            <a:endParaRPr lang="en-US" sz="1600" b="1" dirty="0">
              <a:solidFill>
                <a:srgbClr val="FF0000"/>
              </a:solidFill>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1 ـ القدرة على تقويم مدى تقدم الطلبة لتحقيق الاهداف التربوية .</a:t>
            </a:r>
            <a:endParaRPr lang="en-US" sz="1400" b="1" dirty="0">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2ـ  تشخيص اهم النقاط التي تؤشر القوه و الضعف لدى لطلبه في الجوانب البدنية و </a:t>
            </a:r>
            <a:r>
              <a:rPr lang="ar-IQ" sz="2000" b="1" dirty="0" err="1">
                <a:ea typeface="Calibri"/>
                <a:cs typeface="PT Bold Heading" pitchFamily="2" charset="-78"/>
              </a:rPr>
              <a:t>المهاريه</a:t>
            </a:r>
            <a:r>
              <a:rPr lang="ar-IQ" sz="2000" b="1" dirty="0">
                <a:ea typeface="Calibri"/>
                <a:cs typeface="PT Bold Heading" pitchFamily="2" charset="-78"/>
              </a:rPr>
              <a:t> بغية توجيههم .</a:t>
            </a:r>
            <a:endParaRPr lang="en-US" sz="1400" b="1" dirty="0">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3- اكتشاف العناصر الكفؤة والموهوبة في النشاطات الرياضية مما يسهل توجيههما للأنشطة المناسبة لميولهم وقدراتهم.</a:t>
            </a:r>
            <a:endParaRPr lang="en-US" sz="1400" b="1" dirty="0">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٤- معرفة مستويات نمو الطلبة بدنيا ونفسيا وعقليا. .</a:t>
            </a:r>
            <a:endParaRPr lang="en-US" sz="1400" b="1" dirty="0">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٥- تساعد في عملية تقويم كل من المدرس والمناهج التدريسية والتعليمية مع تعديل ومعالجة اوجه الضعف فيها.</a:t>
            </a:r>
            <a:endParaRPr lang="en-US" sz="1400" b="1" dirty="0">
              <a:ea typeface="Calibri"/>
              <a:cs typeface="PT Bold Heading" pitchFamily="2" charset="-78"/>
            </a:endParaRPr>
          </a:p>
          <a:p>
            <a:pPr algn="r">
              <a:lnSpc>
                <a:spcPct val="150000"/>
              </a:lnSpc>
              <a:spcAft>
                <a:spcPts val="1000"/>
              </a:spcAft>
            </a:pPr>
            <a:r>
              <a:rPr lang="ar-IQ" sz="2000" b="1" dirty="0">
                <a:ea typeface="Calibri"/>
                <a:cs typeface="PT Bold Heading" pitchFamily="2" charset="-78"/>
              </a:rPr>
              <a:t>٦- تبين مدى نجاح طرائق التدريس المستخدمة وتأشير مكان ضعفها.</a:t>
            </a:r>
            <a:endParaRPr lang="en-US" sz="1400" b="1" dirty="0">
              <a:ea typeface="Calibri"/>
              <a:cs typeface="PT Bold Heading" pitchFamily="2" charset="-78"/>
            </a:endParaRPr>
          </a:p>
          <a:p>
            <a:pPr algn="r" rtl="1"/>
            <a:r>
              <a:rPr lang="ar-IQ" sz="2000" b="1" dirty="0">
                <a:ea typeface="Calibri"/>
                <a:cs typeface="PT Bold Heading" pitchFamily="2" charset="-78"/>
              </a:rPr>
              <a:t>٧-  تفيد في تقسيم وتصنيف الطلبة الى مجاميع متجانسة .</a:t>
            </a:r>
            <a:endParaRPr lang="en-US" sz="2000" b="1" dirty="0">
              <a:cs typeface="PT Bold Heading" pitchFamily="2" charset="-78"/>
            </a:endParaRPr>
          </a:p>
        </p:txBody>
      </p:sp>
    </p:spTree>
    <p:extLst>
      <p:ext uri="{BB962C8B-B14F-4D97-AF65-F5344CB8AC3E}">
        <p14:creationId xmlns:p14="http://schemas.microsoft.com/office/powerpoint/2010/main" val="12914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 y="533400"/>
            <a:ext cx="8991600" cy="6647974"/>
          </a:xfrm>
          <a:prstGeom prst="rect">
            <a:avLst/>
          </a:prstGeom>
        </p:spPr>
        <p:txBody>
          <a:bodyPr wrap="square">
            <a:spAutoFit/>
          </a:bodyPr>
          <a:lstStyle/>
          <a:p>
            <a:pPr algn="l" rtl="1">
              <a:lnSpc>
                <a:spcPct val="150000"/>
              </a:lnSpc>
              <a:spcAft>
                <a:spcPts val="1000"/>
              </a:spcAft>
            </a:pPr>
            <a:r>
              <a:rPr lang="ar-IQ" b="1" dirty="0">
                <a:solidFill>
                  <a:srgbClr val="FF0000"/>
                </a:solidFill>
                <a:ea typeface="Calibri"/>
                <a:cs typeface="PT Bold Heading" pitchFamily="2" charset="-78"/>
              </a:rPr>
              <a:t>اما على صعيد الجوانب التدريبية في المجال الرياضي فيمكن ان نجد ان لهذه الاختبارات عوامل مساعدة في:</a:t>
            </a:r>
            <a:endParaRPr lang="en-US" sz="1200" b="1" dirty="0">
              <a:solidFill>
                <a:srgbClr val="FF0000"/>
              </a:solidFill>
              <a:ea typeface="Calibri"/>
              <a:cs typeface="PT Bold Heading" pitchFamily="2" charset="-78"/>
            </a:endParaRPr>
          </a:p>
          <a:p>
            <a:pPr algn="r">
              <a:lnSpc>
                <a:spcPct val="150000"/>
              </a:lnSpc>
              <a:spcAft>
                <a:spcPts val="1000"/>
              </a:spcAft>
            </a:pPr>
            <a:r>
              <a:rPr lang="ar-IQ" b="1" dirty="0">
                <a:ea typeface="Calibri"/>
                <a:cs typeface="PT Bold Heading" pitchFamily="2" charset="-78"/>
              </a:rPr>
              <a:t>1- معرفة الحالة التدريبية العامة عن طريق الاختبارات المركبة ( اختبارات وقياسات متنوعة منها الجسمية والوظيفية والنفسية وكذلك القياسات الجسمية).</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2- معرفة الحالة التدريبية الخاصة ( تأشير المستوى بجميع القدرات البدنية والحركية </a:t>
            </a:r>
            <a:r>
              <a:rPr lang="ar-IQ" b="1" dirty="0" err="1">
                <a:ea typeface="Calibri"/>
                <a:cs typeface="PT Bold Heading" pitchFamily="2" charset="-78"/>
              </a:rPr>
              <a:t>والمهارية</a:t>
            </a:r>
            <a:r>
              <a:rPr lang="ar-IQ" b="1" dirty="0">
                <a:ea typeface="Calibri"/>
                <a:cs typeface="PT Bold Heading" pitchFamily="2" charset="-78"/>
              </a:rPr>
              <a:t> </a:t>
            </a:r>
            <a:r>
              <a:rPr lang="ar-IQ" b="1" dirty="0" err="1">
                <a:ea typeface="Calibri"/>
                <a:cs typeface="PT Bold Heading" pitchFamily="2" charset="-78"/>
              </a:rPr>
              <a:t>والخططية</a:t>
            </a:r>
            <a:r>
              <a:rPr lang="ar-IQ" b="1" dirty="0">
                <a:ea typeface="Calibri"/>
                <a:cs typeface="PT Bold Heading" pitchFamily="2" charset="-78"/>
              </a:rPr>
              <a:t>....الخ)</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3- معرفة مراحل النمو والتطور في الانجاز الرياضي وتحديد النقاط المعيقة لهذا التطور .</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4- دراسة البرامج التخطيطية والمناهج العلمية لعملية التدريب الرياضي وتوجيهها.</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5- اتاحة الفرصة للمدربين لاكتشاف وانتقاء الموهوبين من الرياضيين .</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 6-  تربية وتوجيه الرياضي في العديد من النواحي الخلقية كالاعتماد على النفس ،التعاون ، حب العمل الجماعي ، واحترام المدرب والخصم .</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7-  التأكد على النواحي النظرية ومدى تطابقها مع الواقع العملي .</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8-  تحديد الحالة الصحية للرياضي مع ملاحظة ظاهرة الإجهاد والتحمل الزائد عند التدريب.</a:t>
            </a:r>
            <a:endParaRPr lang="en-US" sz="1200" b="1" dirty="0">
              <a:ea typeface="Calibri"/>
              <a:cs typeface="PT Bold Heading" pitchFamily="2" charset="-78"/>
            </a:endParaRPr>
          </a:p>
          <a:p>
            <a:pPr algn="r">
              <a:lnSpc>
                <a:spcPct val="150000"/>
              </a:lnSpc>
              <a:spcAft>
                <a:spcPts val="1000"/>
              </a:spcAft>
            </a:pPr>
            <a:r>
              <a:rPr lang="ar-IQ" b="1" dirty="0">
                <a:ea typeface="Calibri"/>
                <a:cs typeface="PT Bold Heading" pitchFamily="2" charset="-78"/>
              </a:rPr>
              <a:t>9- وضع المستويات الخاصة لمتابعة مراحل التدريب .</a:t>
            </a:r>
            <a:endParaRPr lang="en-US" sz="1200" b="1" dirty="0">
              <a:ea typeface="Calibri"/>
              <a:cs typeface="PT Bold Heading" pitchFamily="2" charset="-78"/>
            </a:endParaRPr>
          </a:p>
        </p:txBody>
      </p:sp>
    </p:spTree>
    <p:extLst>
      <p:ext uri="{BB962C8B-B14F-4D97-AF65-F5344CB8AC3E}">
        <p14:creationId xmlns:p14="http://schemas.microsoft.com/office/powerpoint/2010/main" val="813367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4036" y="228600"/>
            <a:ext cx="8839200" cy="9449253"/>
          </a:xfrm>
          <a:prstGeom prst="rect">
            <a:avLst/>
          </a:prstGeom>
        </p:spPr>
        <p:txBody>
          <a:bodyPr wrap="square">
            <a:spAutoFit/>
          </a:bodyPr>
          <a:lstStyle/>
          <a:p>
            <a:pPr algn="ctr">
              <a:lnSpc>
                <a:spcPct val="150000"/>
              </a:lnSpc>
              <a:spcAft>
                <a:spcPts val="1000"/>
              </a:spcAft>
            </a:pPr>
            <a:r>
              <a:rPr lang="ar-IQ" sz="3200" b="1" dirty="0" smtClean="0">
                <a:solidFill>
                  <a:srgbClr val="FF0000"/>
                </a:solidFill>
                <a:ea typeface="Calibri"/>
              </a:rPr>
              <a:t>الاعتبارات تطبيق  الاختبارات:</a:t>
            </a:r>
            <a:endParaRPr lang="en-US" sz="3200" b="1" dirty="0" smtClean="0">
              <a:solidFill>
                <a:srgbClr val="FF0000"/>
              </a:solidFill>
              <a:ea typeface="Calibri"/>
            </a:endParaRPr>
          </a:p>
          <a:p>
            <a:pPr algn="r">
              <a:lnSpc>
                <a:spcPct val="150000"/>
              </a:lnSpc>
              <a:spcAft>
                <a:spcPts val="1000"/>
              </a:spcAft>
            </a:pPr>
            <a:r>
              <a:rPr lang="ar-IQ" sz="2400" b="1" u="sng" dirty="0" smtClean="0">
                <a:solidFill>
                  <a:srgbClr val="FF0000"/>
                </a:solidFill>
                <a:ea typeface="Calibri"/>
              </a:rPr>
              <a:t>اولاً</a:t>
            </a:r>
            <a:r>
              <a:rPr lang="ar-IQ" sz="2400" b="1" u="sng" dirty="0">
                <a:solidFill>
                  <a:srgbClr val="FF0000"/>
                </a:solidFill>
                <a:ea typeface="Calibri"/>
              </a:rPr>
              <a:t>:- اعتبارات الظروف المكانية والزمانية والمناخية والنفسية :</a:t>
            </a:r>
            <a:endParaRPr lang="en-US" sz="1400" b="1" u="sng" dirty="0">
              <a:solidFill>
                <a:srgbClr val="FF0000"/>
              </a:solidFill>
              <a:ea typeface="Calibri"/>
              <a:cs typeface="Arial"/>
            </a:endParaRPr>
          </a:p>
          <a:p>
            <a:pPr algn="r">
              <a:lnSpc>
                <a:spcPct val="150000"/>
              </a:lnSpc>
              <a:spcAft>
                <a:spcPts val="1000"/>
              </a:spcAft>
            </a:pPr>
            <a:r>
              <a:rPr lang="ar-IQ" sz="2000" dirty="0">
                <a:ea typeface="Calibri"/>
              </a:rPr>
              <a:t>على واضع الاختبار ان يلاحظ وبدقة تدوين كل ما يمكن تدوينه بشأن الظروف المحيطة به ،كالمكان وزمان اجراء الاختبارات فضلا ًعن تدوين الظروف المناخية التي يقع تحتها الاختبار، وما قد يتأثر بها المختبرين من ظروف نفسية...وبخاصة ما يتعلق منها بــ: -</a:t>
            </a:r>
            <a:endParaRPr lang="en-US" sz="1400" dirty="0">
              <a:ea typeface="Calibri"/>
              <a:cs typeface="Arial"/>
            </a:endParaRPr>
          </a:p>
          <a:p>
            <a:pPr algn="r">
              <a:lnSpc>
                <a:spcPct val="115000"/>
              </a:lnSpc>
              <a:spcAft>
                <a:spcPts val="1000"/>
              </a:spcAft>
            </a:pPr>
            <a:r>
              <a:rPr lang="ar-IQ" sz="2000" dirty="0">
                <a:ea typeface="Calibri"/>
              </a:rPr>
              <a:t>أ‌- ثبات تلك الظروف عند اعادة الاختبار مع نفس المجموعة او المجاميع المشابهة.</a:t>
            </a:r>
            <a:endParaRPr lang="en-US" sz="1400" dirty="0">
              <a:ea typeface="Calibri"/>
              <a:cs typeface="Arial"/>
            </a:endParaRPr>
          </a:p>
          <a:p>
            <a:pPr algn="r" rtl="1">
              <a:lnSpc>
                <a:spcPct val="115000"/>
              </a:lnSpc>
              <a:spcAft>
                <a:spcPts val="1000"/>
              </a:spcAft>
            </a:pPr>
            <a:r>
              <a:rPr lang="ar-IQ" sz="2000" dirty="0" smtClean="0">
                <a:ea typeface="Calibri"/>
              </a:rPr>
              <a:t>ب </a:t>
            </a:r>
            <a:r>
              <a:rPr lang="ar-IQ" sz="2000" dirty="0">
                <a:ea typeface="Calibri"/>
              </a:rPr>
              <a:t>‌- تثبيت وقت قياس المهارات الحركية طبقاً للمواسم التدريبية</a:t>
            </a:r>
            <a:r>
              <a:rPr lang="ar-IQ" sz="2000" dirty="0" smtClean="0">
                <a:ea typeface="Calibri"/>
              </a:rPr>
              <a:t>.</a:t>
            </a:r>
            <a:endParaRPr lang="en-US" sz="2000" dirty="0" smtClean="0">
              <a:ea typeface="Calibri"/>
            </a:endParaRPr>
          </a:p>
          <a:p>
            <a:pPr lvl="0" algn="r">
              <a:lnSpc>
                <a:spcPct val="115000"/>
              </a:lnSpc>
              <a:spcAft>
                <a:spcPts val="1000"/>
              </a:spcAft>
            </a:pPr>
            <a:r>
              <a:rPr lang="ar-IQ" sz="2000" dirty="0">
                <a:solidFill>
                  <a:prstClr val="black"/>
                </a:solidFill>
                <a:ea typeface="Calibri"/>
              </a:rPr>
              <a:t>ج - مراعاة اختلاف درجات الحرارة ، و تأثيرها على نتائج الاختبارات.</a:t>
            </a:r>
            <a:endParaRPr lang="en-US" sz="1400" dirty="0">
              <a:solidFill>
                <a:prstClr val="black"/>
              </a:solidFill>
              <a:ea typeface="Calibri"/>
              <a:cs typeface="Arial"/>
            </a:endParaRPr>
          </a:p>
          <a:p>
            <a:pPr lvl="0" algn="r">
              <a:lnSpc>
                <a:spcPct val="150000"/>
              </a:lnSpc>
              <a:spcAft>
                <a:spcPts val="1000"/>
              </a:spcAft>
            </a:pPr>
            <a:r>
              <a:rPr lang="ar-IQ" sz="2400" b="1" u="sng" dirty="0">
                <a:solidFill>
                  <a:srgbClr val="FF0000"/>
                </a:solidFill>
                <a:ea typeface="Calibri"/>
              </a:rPr>
              <a:t>ثانياً:- اعتبارات المستوى والجنس والعمر :-</a:t>
            </a:r>
            <a:endParaRPr lang="en-US" sz="1400" b="1" u="sng" dirty="0">
              <a:solidFill>
                <a:srgbClr val="FF0000"/>
              </a:solidFill>
              <a:ea typeface="Calibri"/>
              <a:cs typeface="Arial"/>
            </a:endParaRPr>
          </a:p>
          <a:p>
            <a:pPr lvl="0" algn="r">
              <a:lnSpc>
                <a:spcPct val="150000"/>
              </a:lnSpc>
              <a:spcAft>
                <a:spcPts val="1000"/>
              </a:spcAft>
            </a:pPr>
            <a:r>
              <a:rPr lang="ar-IQ" sz="2000" dirty="0">
                <a:solidFill>
                  <a:prstClr val="black"/>
                </a:solidFill>
                <a:ea typeface="Calibri"/>
              </a:rPr>
              <a:t>ان اعتبارات المستوى  (بدني ، مهاري...الخ) والعمر والجنس تعد من الاعتبارات التربوية الايجابية الهامة ،والتي لا تؤثر فقط على نتائج الاختبار أو القياس تأثيراً مباشراً ،بل تؤثر على نفسية المشاركين </a:t>
            </a:r>
            <a:r>
              <a:rPr lang="ar-IQ" sz="2000" dirty="0" smtClean="0">
                <a:solidFill>
                  <a:prstClr val="black"/>
                </a:solidFill>
                <a:ea typeface="Calibri"/>
              </a:rPr>
              <a:t>واتجاهاتهم</a:t>
            </a:r>
            <a:endParaRPr lang="en-US" sz="1400" dirty="0" smtClean="0">
              <a:ea typeface="Calibri"/>
              <a:cs typeface="Arial"/>
            </a:endParaRPr>
          </a:p>
          <a:p>
            <a:pPr algn="r" rtl="1">
              <a:lnSpc>
                <a:spcPct val="115000"/>
              </a:lnSpc>
              <a:spcAft>
                <a:spcPts val="1000"/>
              </a:spcAft>
            </a:pPr>
            <a:endParaRPr lang="en-US" sz="1400" dirty="0">
              <a:ea typeface="Calibri"/>
              <a:cs typeface="Arial"/>
            </a:endParaRPr>
          </a:p>
          <a:p>
            <a:pPr algn="r" rtl="1">
              <a:lnSpc>
                <a:spcPct val="115000"/>
              </a:lnSpc>
              <a:spcAft>
                <a:spcPts val="1000"/>
              </a:spcAft>
            </a:pPr>
            <a:endParaRPr lang="en-US" sz="1400" dirty="0" smtClean="0">
              <a:ea typeface="Calibri"/>
              <a:cs typeface="Arial"/>
            </a:endParaRPr>
          </a:p>
          <a:p>
            <a:pPr algn="r" rtl="1">
              <a:lnSpc>
                <a:spcPct val="115000"/>
              </a:lnSpc>
              <a:spcAft>
                <a:spcPts val="1000"/>
              </a:spcAft>
            </a:pPr>
            <a:endParaRPr lang="en-US" sz="1400" dirty="0">
              <a:ea typeface="Calibri"/>
              <a:cs typeface="Arial"/>
            </a:endParaRPr>
          </a:p>
          <a:p>
            <a:pPr algn="r" rtl="1">
              <a:lnSpc>
                <a:spcPct val="115000"/>
              </a:lnSpc>
              <a:spcAft>
                <a:spcPts val="1000"/>
              </a:spcAft>
            </a:pPr>
            <a:endParaRPr lang="en-US" sz="1400" dirty="0" smtClean="0">
              <a:ea typeface="Calibri"/>
              <a:cs typeface="Arial"/>
            </a:endParaRPr>
          </a:p>
          <a:p>
            <a:pPr algn="r" rtl="1">
              <a:lnSpc>
                <a:spcPct val="115000"/>
              </a:lnSpc>
              <a:spcAft>
                <a:spcPts val="1000"/>
              </a:spcAft>
            </a:pPr>
            <a:endParaRPr lang="en-US" sz="1400" dirty="0">
              <a:ea typeface="Calibri"/>
              <a:cs typeface="Arial"/>
            </a:endParaRPr>
          </a:p>
          <a:p>
            <a:pPr algn="r" rtl="1">
              <a:lnSpc>
                <a:spcPct val="115000"/>
              </a:lnSpc>
              <a:spcAft>
                <a:spcPts val="1000"/>
              </a:spcAft>
            </a:pPr>
            <a:endParaRPr lang="en-US" sz="1200" dirty="0" smtClean="0">
              <a:ea typeface="Calibri"/>
              <a:cs typeface="Arial"/>
            </a:endParaRPr>
          </a:p>
          <a:p>
            <a:pPr algn="r" rtl="1">
              <a:lnSpc>
                <a:spcPct val="115000"/>
              </a:lnSpc>
              <a:spcAft>
                <a:spcPts val="1000"/>
              </a:spcAft>
            </a:pPr>
            <a:endParaRPr lang="en-US" sz="1200" dirty="0">
              <a:ea typeface="Calibri"/>
              <a:cs typeface="Arial"/>
            </a:endParaRPr>
          </a:p>
          <a:p>
            <a:pPr algn="r" rtl="1">
              <a:lnSpc>
                <a:spcPct val="115000"/>
              </a:lnSpc>
              <a:spcAft>
                <a:spcPts val="1000"/>
              </a:spcAft>
            </a:pPr>
            <a:endParaRPr lang="en-US" sz="1200" dirty="0" smtClean="0">
              <a:ea typeface="Calibri"/>
              <a:cs typeface="Arial"/>
            </a:endParaRPr>
          </a:p>
          <a:p>
            <a:pPr algn="r" rtl="1">
              <a:lnSpc>
                <a:spcPct val="115000"/>
              </a:lnSpc>
              <a:spcAft>
                <a:spcPts val="1000"/>
              </a:spcAft>
            </a:pPr>
            <a:endParaRPr lang="en-US" sz="1200" dirty="0">
              <a:ea typeface="Calibri"/>
              <a:cs typeface="Arial"/>
            </a:endParaRPr>
          </a:p>
        </p:txBody>
      </p:sp>
    </p:spTree>
    <p:extLst>
      <p:ext uri="{BB962C8B-B14F-4D97-AF65-F5344CB8AC3E}">
        <p14:creationId xmlns:p14="http://schemas.microsoft.com/office/powerpoint/2010/main" val="4111444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4800" y="609600"/>
            <a:ext cx="8915400" cy="5940088"/>
          </a:xfrm>
          <a:prstGeom prst="rect">
            <a:avLst/>
          </a:prstGeom>
        </p:spPr>
        <p:txBody>
          <a:bodyPr wrap="square">
            <a:spAutoFit/>
          </a:bodyPr>
          <a:lstStyle/>
          <a:p>
            <a:pPr algn="r">
              <a:lnSpc>
                <a:spcPct val="150000"/>
              </a:lnSpc>
              <a:spcAft>
                <a:spcPts val="1000"/>
              </a:spcAft>
            </a:pPr>
            <a:r>
              <a:rPr lang="ar-IQ" sz="2400" b="1" u="sng" dirty="0" smtClean="0">
                <a:solidFill>
                  <a:srgbClr val="FF0000"/>
                </a:solidFill>
                <a:ea typeface="Calibri"/>
              </a:rPr>
              <a:t>ثالثا </a:t>
            </a:r>
            <a:r>
              <a:rPr lang="ar-IQ" sz="2800" b="1" u="sng" dirty="0">
                <a:solidFill>
                  <a:srgbClr val="FF0000"/>
                </a:solidFill>
                <a:ea typeface="Calibri"/>
              </a:rPr>
              <a:t>:- اعتبارات الاقتصاد عند وضع الاختبار :</a:t>
            </a:r>
            <a:endParaRPr lang="en-US" sz="1600" b="1" u="sng" dirty="0">
              <a:solidFill>
                <a:srgbClr val="FF0000"/>
              </a:solidFill>
              <a:ea typeface="Calibri"/>
              <a:cs typeface="Arial"/>
            </a:endParaRPr>
          </a:p>
          <a:p>
            <a:pPr algn="r">
              <a:lnSpc>
                <a:spcPct val="150000"/>
              </a:lnSpc>
              <a:spcAft>
                <a:spcPts val="1000"/>
              </a:spcAft>
            </a:pPr>
            <a:r>
              <a:rPr lang="ar-IQ" sz="2000" b="1" dirty="0">
                <a:ea typeface="Calibri"/>
              </a:rPr>
              <a:t>  عند التركيز على عملية الاقتصاد خلال وضع وتطبيق الاختبارات يجب ان لا يؤثر ذلك على مستوى تلك الاختبارات ونتائجها حتى لا يؤدي الى إخفاق في تحقيق الهدف من الاختبار والقياس لذا يجب مراعاة العوامل الاقتصادية التالية عند وضع وتنفيذ الاختبار:</a:t>
            </a:r>
            <a:endParaRPr lang="en-US" sz="1400" b="1" dirty="0">
              <a:ea typeface="Calibri"/>
              <a:cs typeface="Arial"/>
            </a:endParaRPr>
          </a:p>
          <a:p>
            <a:pPr algn="r">
              <a:lnSpc>
                <a:spcPct val="150000"/>
              </a:lnSpc>
              <a:spcAft>
                <a:spcPts val="1000"/>
              </a:spcAft>
            </a:pPr>
            <a:r>
              <a:rPr lang="ar-IQ" sz="2000" b="1" dirty="0">
                <a:ea typeface="Calibri"/>
              </a:rPr>
              <a:t>أ‌ - مراعاة الاقتصاد في الجهد لواضع الاختبار وللملاكات المساعدة في عملية تنفيذ الاختبار.</a:t>
            </a:r>
            <a:endParaRPr lang="en-US" sz="1400" b="1" dirty="0">
              <a:ea typeface="Calibri"/>
              <a:cs typeface="Arial"/>
            </a:endParaRPr>
          </a:p>
          <a:p>
            <a:pPr algn="r">
              <a:lnSpc>
                <a:spcPct val="150000"/>
              </a:lnSpc>
              <a:spcAft>
                <a:spcPts val="1000"/>
              </a:spcAft>
            </a:pPr>
            <a:r>
              <a:rPr lang="ar-IQ" sz="2000" b="1" dirty="0">
                <a:ea typeface="Calibri"/>
              </a:rPr>
              <a:t>ب‌ - مراعاة الاقتصاد في زمن اجراء الاختبار قدر المستطاع.</a:t>
            </a:r>
            <a:endParaRPr lang="en-US" sz="1400" b="1" dirty="0">
              <a:ea typeface="Calibri"/>
              <a:cs typeface="Arial"/>
            </a:endParaRPr>
          </a:p>
          <a:p>
            <a:pPr algn="r">
              <a:lnSpc>
                <a:spcPct val="150000"/>
              </a:lnSpc>
              <a:spcAft>
                <a:spcPts val="1000"/>
              </a:spcAft>
            </a:pPr>
            <a:r>
              <a:rPr lang="ar-IQ" sz="2000" b="1" dirty="0">
                <a:ea typeface="Calibri"/>
              </a:rPr>
              <a:t>ج‌ - مراعاة الاقتصاد في كلفة الاختبار المادية قدر الامكان</a:t>
            </a:r>
            <a:r>
              <a:rPr lang="ar-IQ" dirty="0">
                <a:ea typeface="Calibri"/>
              </a:rPr>
              <a:t>.</a:t>
            </a:r>
            <a:endParaRPr lang="en-US" sz="1200" dirty="0">
              <a:ea typeface="Calibri"/>
              <a:cs typeface="Arial"/>
            </a:endParaRPr>
          </a:p>
          <a:p>
            <a:pPr algn="r">
              <a:lnSpc>
                <a:spcPct val="150000"/>
              </a:lnSpc>
              <a:spcAft>
                <a:spcPts val="1000"/>
              </a:spcAft>
            </a:pPr>
            <a:r>
              <a:rPr lang="ar-IQ" sz="2400" b="1" u="sng" dirty="0">
                <a:solidFill>
                  <a:srgbClr val="FF0000"/>
                </a:solidFill>
                <a:ea typeface="Calibri"/>
              </a:rPr>
              <a:t>رابعاً:- اعتبارات التشويق والاثارة عند اداء الاختبار والقياس: -</a:t>
            </a:r>
            <a:endParaRPr lang="en-US" sz="1400" b="1" u="sng" dirty="0">
              <a:solidFill>
                <a:srgbClr val="FF0000"/>
              </a:solidFill>
              <a:ea typeface="Calibri"/>
              <a:cs typeface="Arial"/>
            </a:endParaRPr>
          </a:p>
          <a:p>
            <a:pPr algn="r" rtl="1"/>
            <a:r>
              <a:rPr lang="ar-IQ" b="1" dirty="0">
                <a:ea typeface="Calibri"/>
              </a:rPr>
              <a:t>   يلعب عنصري التشويق والاثارة دورين ايجابيين في نتائج الاختبارات او القياس ، لذا على واضع الاختبار الابتعاد عن الاختبارات المملة والتي تعمل على تسجيل نتائج غير ايجابية.. فمثلاً عند اجراء الاختبار يجب ان يهيئ  المكان المناسب والذي يدعو الى الراحة والقناعة بأهمية الاختبار فضلاً عن توفر عنصر التشويق فيه مما يضمن عملية التعاون التام بين المختبرين وواضع الاختبار</a:t>
            </a:r>
            <a:endParaRPr lang="en-US" b="1" dirty="0"/>
          </a:p>
        </p:txBody>
      </p:sp>
    </p:spTree>
    <p:extLst>
      <p:ext uri="{BB962C8B-B14F-4D97-AF65-F5344CB8AC3E}">
        <p14:creationId xmlns:p14="http://schemas.microsoft.com/office/powerpoint/2010/main" val="1555282282"/>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_rels/theme5.xml.rels><?xml version="1.0" encoding="UTF-8" standalone="yes"?>
<Relationships xmlns="http://schemas.openxmlformats.org/package/2006/relationships"><Relationship Id="rId1" Type="http://schemas.openxmlformats.org/officeDocument/2006/relationships/image" Target="../media/image4.jpeg"/></Relationships>
</file>

<file path=ppt/theme/_rels/theme6.xml.rels><?xml version="1.0" encoding="UTF-8" standalone="yes"?>
<Relationships xmlns="http://schemas.openxmlformats.org/package/2006/relationships"><Relationship Id="rId1" Type="http://schemas.openxmlformats.org/officeDocument/2006/relationships/image" Target="../media/image5.jpeg"/></Relationships>
</file>

<file path=ppt/theme/_rels/theme7.xml.rels><?xml version="1.0" encoding="UTF-8" standalone="yes"?>
<Relationships xmlns="http://schemas.openxmlformats.org/package/2006/relationships"><Relationship Id="rId1" Type="http://schemas.openxmlformats.org/officeDocument/2006/relationships/image" Target="../media/image6.jpeg"/></Relationships>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أساسية">
  <a:themeElements>
    <a:clrScheme name="أساسية">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أساسي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4.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6.xml><?xml version="1.0" encoding="utf-8"?>
<a:theme xmlns:a="http://schemas.openxmlformats.org/drawingml/2006/main" name="شكل موجة">
  <a:themeElements>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شكل موجة">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كل موجة">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7.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8.xml><?xml version="1.0" encoding="utf-8"?>
<a:theme xmlns:a="http://schemas.openxmlformats.org/drawingml/2006/main" name="دفق الهواء">
  <a:themeElements>
    <a:clrScheme name="دفق الهواء">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دفق الهواء">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فق الهواء">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1099</Words>
  <Application>Microsoft Office PowerPoint</Application>
  <PresentationFormat>عرض على الشاشة (3:4)‏</PresentationFormat>
  <Paragraphs>116</Paragraphs>
  <Slides>17</Slides>
  <Notes>0</Notes>
  <HiddenSlides>0</HiddenSlides>
  <MMClips>0</MMClips>
  <ScaleCrop>false</ScaleCrop>
  <HeadingPairs>
    <vt:vector size="4" baseType="variant">
      <vt:variant>
        <vt:lpstr>نسق</vt:lpstr>
      </vt:variant>
      <vt:variant>
        <vt:i4>8</vt:i4>
      </vt:variant>
      <vt:variant>
        <vt:lpstr>عناوين الشرائح</vt:lpstr>
      </vt:variant>
      <vt:variant>
        <vt:i4>17</vt:i4>
      </vt:variant>
    </vt:vector>
  </HeadingPairs>
  <TitlesOfParts>
    <vt:vector size="25" baseType="lpstr">
      <vt:lpstr>نسق Office</vt:lpstr>
      <vt:lpstr>تدفق</vt:lpstr>
      <vt:lpstr>أساسية</vt:lpstr>
      <vt:lpstr>أوستن</vt:lpstr>
      <vt:lpstr>انقلاب</vt:lpstr>
      <vt:lpstr>شكل موجة</vt:lpstr>
      <vt:lpstr>ملتقى</vt:lpstr>
      <vt:lpstr>دفق الهواء</vt:lpstr>
      <vt:lpstr>الصفات العامة للاختبار الجيد : </vt:lpstr>
      <vt:lpstr>اولا : الناحية التنظيمية والإدارية من وشروطها</vt:lpstr>
      <vt:lpstr>الناحية التكوينية(او الموصفات العلمية للاختبار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لاصغائكم</vt:lpstr>
    </vt:vector>
  </TitlesOfParts>
  <Company>Ahmed-Under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الصفات العامة للاختبار الجيد :</dc:title>
  <dc:creator>ALFA</dc:creator>
  <cp:lastModifiedBy>ALFA</cp:lastModifiedBy>
  <cp:revision>8</cp:revision>
  <dcterms:created xsi:type="dcterms:W3CDTF">2023-11-26T15:19:46Z</dcterms:created>
  <dcterms:modified xsi:type="dcterms:W3CDTF">2023-11-27T21:16:59Z</dcterms:modified>
</cp:coreProperties>
</file>