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732" r:id="rId2"/>
    <p:sldMasterId id="2147483756" r:id="rId3"/>
    <p:sldMasterId id="2147483768" r:id="rId4"/>
  </p:sldMasterIdLst>
  <p:sldIdLst>
    <p:sldId id="258" r:id="rId5"/>
    <p:sldId id="270" r:id="rId6"/>
    <p:sldId id="271" r:id="rId7"/>
    <p:sldId id="257" r:id="rId8"/>
    <p:sldId id="259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83D966-18F4-406B-B8E8-0A46D077301E}" type="datetimeFigureOut">
              <a:rPr lang="ar-IQ" smtClean="0"/>
              <a:t>20/06/1446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15D359-F442-431F-B257-8C3C61317FD5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81" y="476671"/>
            <a:ext cx="1733888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110"/>
            <a:ext cx="16589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898683" y="4365104"/>
            <a:ext cx="2597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2800" b="1" dirty="0" err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Rawaa</a:t>
            </a:r>
            <a:r>
              <a:rPr lang="en-US" sz="28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Awad</a:t>
            </a:r>
            <a:endParaRPr lang="ar-IQ" sz="2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3011" y="4365104"/>
            <a:ext cx="2712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2800" b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Zahraa</a:t>
            </a:r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Tariq </a:t>
            </a:r>
            <a:endParaRPr lang="ar-IQ" sz="28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364356" y="5349049"/>
            <a:ext cx="1830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المرحلة الاولى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506381" y="5427837"/>
            <a:ext cx="10458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Lec3</a:t>
            </a:r>
            <a:endParaRPr lang="ar-IQ" sz="32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356148" y="898123"/>
            <a:ext cx="413145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Department of Anesthesia Techniques 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506381" y="2565964"/>
            <a:ext cx="6359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Thrombocyte &amp; Blood Coagulation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306307" y="4904617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Dr.Farqad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Jewad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080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260648"/>
            <a:ext cx="9001000" cy="6408712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Coagulation (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lood Clotting)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Coagulation is the loss of fluid content in the blood, resulting in a jelly-like substance.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is occur through a series of reactions: </a:t>
            </a:r>
          </a:p>
          <a:p>
            <a:pPr marL="514350" indent="-514350" algn="l" rtl="0">
              <a:lnSpc>
                <a:spcPct val="150000"/>
              </a:lnSpc>
              <a:buClrTx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Formation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Activator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Conversion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 Thrombin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Conversion of Fibrinogen To Fibrin</a:t>
            </a: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سهم منحني إلى اليسار 1"/>
          <p:cNvSpPr/>
          <p:nvPr/>
        </p:nvSpPr>
        <p:spPr>
          <a:xfrm>
            <a:off x="6886467" y="3356992"/>
            <a:ext cx="740500" cy="1512168"/>
          </a:xfrm>
          <a:prstGeom prst="curvedLeftArrow">
            <a:avLst>
              <a:gd name="adj1" fmla="val 25000"/>
              <a:gd name="adj2" fmla="val 50000"/>
              <a:gd name="adj3" fmla="val 3883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4" name="سهم منحني إلى اليسار 3"/>
          <p:cNvSpPr/>
          <p:nvPr/>
        </p:nvSpPr>
        <p:spPr>
          <a:xfrm>
            <a:off x="7020272" y="4868215"/>
            <a:ext cx="856814" cy="1584176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60648"/>
            <a:ext cx="9036496" cy="6480720"/>
          </a:xfrm>
        </p:spPr>
        <p:txBody>
          <a:bodyPr>
            <a:normAutofit fontScale="92500"/>
          </a:bodyPr>
          <a:lstStyle/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Activators: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group of substances which convert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thrombin in two ways: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rtl="0">
              <a:lnSpc>
                <a:spcPct val="150000"/>
              </a:lnSpc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Extrinsic Pathway: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(the main pathway to initiate coagulation) The process is started when injured endothelial cells produce tissue factor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factor III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which activates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factor VII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rtl="0">
              <a:lnSpc>
                <a:spcPct val="150000"/>
              </a:lnSpc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Intrinsic Pathway: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 promotes coagulation) involves the activation of factors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XII, XI, IX, and factor VIII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activator converts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to thrombin in the presence of enough ionic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++ from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platelets.</a:t>
            </a: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3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5793507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4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669360"/>
          </a:xfrm>
        </p:spPr>
        <p:txBody>
          <a:bodyPr/>
          <a:lstStyle/>
          <a:p>
            <a:pPr algn="just" rtl="0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Clot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composed of a meshwork of fibrin fibers running in all directions and entrapping blood cells, platelets, and plasma.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fibrin fibers also adhere to damaged surfaces of blood vessels; therefore, the blood clot becomes adherent to any vascular opening and thereby prevents further blood loss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6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0" y="265440"/>
            <a:ext cx="8856984" cy="647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5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856984" cy="6336704"/>
          </a:xfrm>
        </p:spPr>
        <p:txBody>
          <a:bodyPr>
            <a:normAutofit lnSpcReduction="10000"/>
          </a:bodyPr>
          <a:lstStyle/>
          <a:p>
            <a:pPr marL="45720" indent="0" algn="ctr" rtl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platelets (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Thrombocytes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are small, granulated bodies that aggregate at sites of vascular injury. They lack nuclei and are 2-4 m in diameter 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Normal range of platelets 150000-400000 cell/mm³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Platelets are generated in the bone marrow and have a life span about (8-12 day) then destroyed by macrophages in the spleen.</a:t>
            </a:r>
            <a:endParaRPr lang="ar-IQ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08504" cy="2396083"/>
          </a:xfrm>
        </p:spPr>
        <p:txBody>
          <a:bodyPr/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 of Platelets 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main function of platelets is to initiate clotting by converting Prothrombin into thrombin.</a:t>
            </a:r>
            <a:endParaRPr lang="ar-IQ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6083"/>
            <a:ext cx="9144000" cy="44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4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18" y="620688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Hemostasis 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Hemostasis is the process of forming clots in the wall of an injured blood vessel and preventing blood loss. 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Steps of Hemostasis </a:t>
            </a:r>
          </a:p>
          <a:p>
            <a:pPr marL="514350" indent="-514350" algn="just" rtl="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Vascular spasms (vasoconstriction at injured site).</a:t>
            </a:r>
          </a:p>
          <a:p>
            <a:pPr marL="514350" indent="-514350" algn="just" rtl="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Platelet plug formation (plugging the wound).</a:t>
            </a:r>
          </a:p>
          <a:p>
            <a:pPr marL="514350" indent="-514350" algn="just" rtl="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Formation of a blood clot (blood coagulation). </a:t>
            </a:r>
          </a:p>
          <a:p>
            <a:pPr marL="514350" indent="-514350" algn="just" rtl="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Growth of fibrous tissue into the blood clot to close the hole in the vessel permanently.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6525344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Vascular Spasms: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Vasoconstriction is the first reaction to vascular damage,  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reduces blood flow from the site of injury and it is 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mediated by: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Sympathetic reflex.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Released chemicals by traumatized tissues and blood platelets.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spasm can last for many minutes to hours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0"/>
          <a:stretch/>
        </p:blipFill>
        <p:spPr bwMode="auto">
          <a:xfrm>
            <a:off x="814388" y="571500"/>
            <a:ext cx="7515225" cy="5204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5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652534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of the Platelet Plug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damage to endothelium of vessel:</a:t>
            </a:r>
          </a:p>
          <a:p>
            <a:pPr marL="514350" indent="-514350" algn="just" rtl="0">
              <a:lnSpc>
                <a:spcPct val="160000"/>
              </a:lnSpc>
              <a:buFont typeface="+mj-lt"/>
              <a:buAutoNum type="arabicParenR"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Platelets adhere to the collagen of the injured vessel (enhanced by Von Willebrand factor) and become activated.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platelets release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ADP and thromboxane A2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that activate the surrounding platelets and causing platelet plug formation.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Von Willebrand Factor: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glycoprotein made by bone marrow and endothelial cells, it functions as a bridge between platelet and collagen fibrils of damaged tissue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3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Formation of a blood clot (blood coagulation)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Coagulation of blood occur through a series of reaction due to activation of a group of substance called clotting factors.</a:t>
            </a:r>
          </a:p>
          <a:p>
            <a:pPr algn="l" rtl="0">
              <a:buClrTx/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Clotting factors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are circulating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plasma proteins, the majority of which are produced in the liver, some are produced in the endothelial cells. 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2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34731"/>
            <a:ext cx="8229600" cy="648072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Clotting Factor</a:t>
            </a:r>
            <a:endParaRPr lang="ar-IQ" sz="40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336704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1.Factor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- Fibrinogen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Factor II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Prothrombin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Factor III - Tissue Factor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Factor IV - Ionized Calcium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++ )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Factor V - Labile Factor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6. Factor VI - Unassigned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7. Factor VII - Stable Factor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Factor VIII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Antihemophilic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Factor</a:t>
            </a:r>
          </a:p>
          <a:p>
            <a:pPr marL="0" indent="0" algn="just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9. Factor IX – Christmas Factor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10. Factor X - Stuart-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prower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Factor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11. Factor XI - Plasma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Thromboplastin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Antecedent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12. Factor XII - Hageman Factor</a:t>
            </a:r>
          </a:p>
          <a:p>
            <a:pPr marL="0" indent="0" algn="just" rtl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13. Factor XIII - Fibrin-stabilizing Factor</a:t>
            </a:r>
          </a:p>
          <a:p>
            <a:pPr algn="l" rtl="0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64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أساسية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648</Words>
  <Application>Microsoft Office PowerPoint</Application>
  <PresentationFormat>عرض على الشاشة (3:4)‏</PresentationFormat>
  <Paragraphs>63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تدفق</vt:lpstr>
      <vt:lpstr>ألوان متوسطة</vt:lpstr>
      <vt:lpstr>1_غلاف فني</vt:lpstr>
      <vt:lpstr>تقنية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Clotting Factor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s touch 1</cp:lastModifiedBy>
  <cp:revision>19</cp:revision>
  <dcterms:created xsi:type="dcterms:W3CDTF">2022-12-27T13:19:47Z</dcterms:created>
  <dcterms:modified xsi:type="dcterms:W3CDTF">2024-12-21T11:05:36Z</dcterms:modified>
</cp:coreProperties>
</file>