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32" r:id="rId2"/>
  </p:sldMasterIdLst>
  <p:sldIdLst>
    <p:sldId id="256" r:id="rId3"/>
    <p:sldId id="263" r:id="rId4"/>
    <p:sldId id="264" r:id="rId5"/>
    <p:sldId id="257" r:id="rId6"/>
    <p:sldId id="258" r:id="rId7"/>
    <p:sldId id="259" r:id="rId8"/>
    <p:sldId id="260" r:id="rId9"/>
    <p:sldId id="261" r:id="rId10"/>
    <p:sldId id="262" r:id="rId11"/>
    <p:sldId id="266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AB6B-2840-49A2-8E49-60CC336BEDD5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F39D8-441A-4744-A88D-733FDA27E68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AB6B-2840-49A2-8E49-60CC336BEDD5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F39D8-441A-4744-A88D-733FDA27E6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AB6B-2840-49A2-8E49-60CC336BEDD5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F39D8-441A-4744-A88D-733FDA27E6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ثلث متساوي الساقين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C4BAB6B-2840-49A2-8E49-60CC336BEDD5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47FF39D8-441A-4744-A88D-733FDA27E6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C4BAB6B-2840-49A2-8E49-60CC336BEDD5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F39D8-441A-4744-A88D-733FDA27E6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ثلث قائم الزاوية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مثلث متساوي الساقين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C4BAB6B-2840-49A2-8E49-60CC336BEDD5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47FF39D8-441A-4744-A88D-733FDA27E689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رابط مستقيم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رابط مستقيم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C4BAB6B-2840-49A2-8E49-60CC336BEDD5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47FF39D8-441A-4744-A88D-733FDA27E6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C4BAB6B-2840-49A2-8E49-60CC336BEDD5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47FF39D8-441A-4744-A88D-733FDA27E68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AB6B-2840-49A2-8E49-60CC336BEDD5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F39D8-441A-4744-A88D-733FDA27E6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C4BAB6B-2840-49A2-8E49-60CC336BEDD5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47FF39D8-441A-4744-A88D-733FDA27E6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C4BAB6B-2840-49A2-8E49-60CC336BEDD5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47FF39D8-441A-4744-A88D-733FDA27E68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AB6B-2840-49A2-8E49-60CC336BEDD5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F39D8-441A-4744-A88D-733FDA27E6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C4BAB6B-2840-49A2-8E49-60CC336BEDD5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47FF39D8-441A-4744-A88D-733FDA27E68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AB6B-2840-49A2-8E49-60CC336BEDD5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F39D8-441A-4744-A88D-733FDA27E6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AB6B-2840-49A2-8E49-60CC336BEDD5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F39D8-441A-4744-A88D-733FDA27E6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AB6B-2840-49A2-8E49-60CC336BEDD5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F39D8-441A-4744-A88D-733FDA27E68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AB6B-2840-49A2-8E49-60CC336BEDD5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F39D8-441A-4744-A88D-733FDA27E6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AB6B-2840-49A2-8E49-60CC336BEDD5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F39D8-441A-4744-A88D-733FDA27E6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AB6B-2840-49A2-8E49-60CC336BEDD5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F39D8-441A-4744-A88D-733FDA27E6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AB6B-2840-49A2-8E49-60CC336BEDD5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F39D8-441A-4744-A88D-733FDA27E6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AB6B-2840-49A2-8E49-60CC336BEDD5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F39D8-441A-4744-A88D-733FDA27E6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AB6B-2840-49A2-8E49-60CC336BEDD5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7FF39D8-441A-4744-A88D-733FDA27E68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C4BAB6B-2840-49A2-8E49-60CC336BEDD5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FF39D8-441A-4744-A88D-733FDA27E689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مثلث قائم الزاوية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رابط مستقيم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رابط مستقيم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C4BAB6B-2840-49A2-8E49-60CC336BEDD5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47FF39D8-441A-4744-A88D-733FDA27E689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718002" y="1905000"/>
            <a:ext cx="7881980" cy="1676400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 </a:t>
            </a:r>
            <a:r>
              <a:rPr lang="en-US" sz="4000" dirty="0" smtClean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Mechanism Of </a:t>
            </a:r>
            <a:r>
              <a:rPr lang="en-US" sz="4000" dirty="0" smtClean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Breathing,</a:t>
            </a:r>
            <a:br>
              <a:rPr lang="en-US" sz="4000" dirty="0" smtClean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</a:br>
            <a:r>
              <a:rPr lang="en-US" sz="4000" dirty="0" smtClean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Lung </a:t>
            </a:r>
            <a:r>
              <a:rPr lang="en-US" sz="4000" dirty="0" smtClean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Volumes </a:t>
            </a:r>
            <a:br>
              <a:rPr lang="en-US" sz="4000" dirty="0" smtClean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</a:br>
            <a:r>
              <a:rPr lang="en-US" sz="4000" dirty="0" smtClean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&amp; Lung Capacity</a:t>
            </a:r>
            <a:endParaRPr lang="en-US" sz="4000" dirty="0">
              <a:ln w="6350">
                <a:solidFill>
                  <a:schemeClr val="tx1"/>
                </a:solidFill>
              </a:ln>
              <a:solidFill>
                <a:schemeClr val="tx1"/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1371600" y="5595610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Andalus" pitchFamily="18" charset="-78"/>
                <a:cs typeface="Andalus" pitchFamily="18" charset="-78"/>
              </a:rPr>
              <a:t>Lec</a:t>
            </a:r>
            <a:r>
              <a:rPr lang="en-US" sz="2800" b="1" dirty="0" smtClean="0">
                <a:latin typeface="Andalus" pitchFamily="18" charset="-78"/>
                <a:cs typeface="Andalus" pitchFamily="18" charset="-78"/>
              </a:rPr>
              <a:t> 7</a:t>
            </a:r>
            <a:endParaRPr lang="en-US" sz="2800" b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6705600" y="5564832"/>
            <a:ext cx="16914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SA" sz="3200" dirty="0" smtClean="0">
                <a:latin typeface="Andalus" pitchFamily="18" charset="-78"/>
                <a:cs typeface="Andalus" pitchFamily="18" charset="-78"/>
              </a:rPr>
              <a:t>فسلجة نظري</a:t>
            </a:r>
            <a:endParaRPr lang="en-US" sz="32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5791200" y="4467944"/>
            <a:ext cx="28087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n>
                  <a:solidFill>
                    <a:schemeClr val="tx1"/>
                  </a:solidFill>
                </a:ln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Andalus" pitchFamily="18" charset="-78"/>
                <a:cs typeface="Andalus" pitchFamily="18" charset="-78"/>
              </a:rPr>
              <a:t>Dr. </a:t>
            </a:r>
            <a:r>
              <a:rPr lang="en-US" sz="2800" dirty="0" err="1" smtClean="0">
                <a:ln>
                  <a:solidFill>
                    <a:schemeClr val="tx1"/>
                  </a:solidFill>
                </a:ln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Andalus" pitchFamily="18" charset="-78"/>
                <a:cs typeface="Andalus" pitchFamily="18" charset="-78"/>
              </a:rPr>
              <a:t>Rawaa</a:t>
            </a:r>
            <a:r>
              <a:rPr lang="en-US" sz="2800" dirty="0" smtClean="0">
                <a:ln>
                  <a:solidFill>
                    <a:schemeClr val="tx1"/>
                  </a:solidFill>
                </a:ln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dirty="0" err="1" smtClean="0">
                <a:ln>
                  <a:solidFill>
                    <a:schemeClr val="tx1"/>
                  </a:solidFill>
                </a:ln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Andalus" pitchFamily="18" charset="-78"/>
                <a:cs typeface="Andalus" pitchFamily="18" charset="-78"/>
              </a:rPr>
              <a:t>Awaad</a:t>
            </a:r>
            <a:endParaRPr lang="en-US" sz="2800" dirty="0">
              <a:ln>
                <a:solidFill>
                  <a:schemeClr val="tx1"/>
                </a:solidFill>
              </a:ln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585555" y="4433617"/>
            <a:ext cx="26741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Dr. </a:t>
            </a:r>
            <a:r>
              <a:rPr lang="en-US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Zahraa</a:t>
            </a:r>
            <a:r>
              <a:rPr lang="en-US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 Tariq</a:t>
            </a:r>
            <a:endParaRPr lang="en-US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9003" y="281780"/>
            <a:ext cx="1560979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131" y="404814"/>
            <a:ext cx="1380489" cy="1121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مربع نص 7"/>
          <p:cNvSpPr txBox="1"/>
          <p:nvPr/>
        </p:nvSpPr>
        <p:spPr>
          <a:xfrm>
            <a:off x="2438400" y="691325"/>
            <a:ext cx="40831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Andalus" pitchFamily="18" charset="-78"/>
                <a:cs typeface="Andalus" pitchFamily="18" charset="-78"/>
              </a:rPr>
              <a:t>Department of Anesthesia techniques</a:t>
            </a:r>
            <a:endParaRPr lang="en-US" sz="2000" b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3283730" y="5315466"/>
            <a:ext cx="26260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Dr.Ferqad</a:t>
            </a:r>
            <a:r>
              <a:rPr lang="en-US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Jewad</a:t>
            </a:r>
            <a:endParaRPr lang="en-US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88341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76200" y="762000"/>
            <a:ext cx="8915400" cy="5562600"/>
          </a:xfrm>
        </p:spPr>
        <p:txBody>
          <a:bodyPr/>
          <a:lstStyle/>
          <a:p>
            <a:pPr marL="0" lvl="0" indent="0">
              <a:buClr>
                <a:srgbClr val="0BD0D9"/>
              </a:buClr>
              <a:buNone/>
            </a:pPr>
            <a:r>
              <a:rPr lang="en-US" sz="3200" b="1" dirty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4. Total lung capacity (TLC)</a:t>
            </a:r>
          </a:p>
          <a:p>
            <a:pPr lvl="0">
              <a:lnSpc>
                <a:spcPct val="150000"/>
              </a:lnSpc>
              <a:buClr>
                <a:srgbClr val="0BD0D9"/>
              </a:buClr>
              <a:buFont typeface="Wingdings" pitchFamily="2" charset="2"/>
              <a:buChar char="Ø"/>
            </a:pPr>
            <a:r>
              <a:rPr lang="en-US" sz="2800" dirty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Total lung capacity is the volume of air present in the lungs after a deep (maximal) inspiration. It includes all the volumes.</a:t>
            </a:r>
          </a:p>
          <a:p>
            <a:pPr lvl="0">
              <a:lnSpc>
                <a:spcPct val="150000"/>
              </a:lnSpc>
              <a:buClr>
                <a:srgbClr val="0BD0D9"/>
              </a:buClr>
              <a:buFont typeface="Wingdings" pitchFamily="2" charset="2"/>
              <a:buChar char="Ø"/>
            </a:pPr>
            <a:r>
              <a:rPr lang="en-US" sz="2800" dirty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TLC = IRV + TV + ERV + RV = 3300 + 500 + 1000 + 1200 = 6000 </a:t>
            </a:r>
            <a:r>
              <a:rPr lang="en-US" sz="2800" dirty="0" err="1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mL.</a:t>
            </a:r>
            <a:endParaRPr lang="en-US" sz="2800" dirty="0">
              <a:solidFill>
                <a:prstClr val="black"/>
              </a:solidFill>
              <a:latin typeface="Andalus" pitchFamily="18" charset="-78"/>
              <a:cs typeface="Andalus" pitchFamily="18" charset="-78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769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33400"/>
            <a:ext cx="8534400" cy="6019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706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Mechanism of </a:t>
            </a:r>
            <a:r>
              <a:rPr lang="en-US" sz="36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Breathing</a:t>
            </a:r>
            <a:endParaRPr lang="en-US" sz="3600" dirty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838200"/>
            <a:ext cx="9067800" cy="6019800"/>
          </a:xfrm>
        </p:spPr>
        <p:txBody>
          <a:bodyPr>
            <a:normAutofit lnSpcReduction="10000"/>
          </a:bodyPr>
          <a:lstStyle/>
          <a:p>
            <a:r>
              <a:rPr lang="en-US" sz="3000" b="1" dirty="0">
                <a:latin typeface="Andalus" pitchFamily="18" charset="-78"/>
                <a:cs typeface="Andalus" pitchFamily="18" charset="-78"/>
              </a:rPr>
              <a:t>What is Breathing?</a:t>
            </a:r>
          </a:p>
          <a:p>
            <a:r>
              <a:rPr lang="en-US" sz="3000" dirty="0" smtClean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Breathing is </a:t>
            </a:r>
            <a:r>
              <a:rPr lang="en-US" sz="3000" dirty="0" smtClean="0">
                <a:latin typeface="Andalus" pitchFamily="18" charset="-78"/>
                <a:cs typeface="Andalus" pitchFamily="18" charset="-78"/>
              </a:rPr>
              <a:t>the </a:t>
            </a:r>
            <a:r>
              <a:rPr lang="en-US" sz="3000" dirty="0">
                <a:latin typeface="Andalus" pitchFamily="18" charset="-78"/>
                <a:cs typeface="Andalus" pitchFamily="18" charset="-78"/>
              </a:rPr>
              <a:t>process in which air moves in and out of the lungs </a:t>
            </a:r>
            <a:r>
              <a:rPr lang="en-US" sz="3000" dirty="0" smtClean="0">
                <a:latin typeface="Andalus" pitchFamily="18" charset="-78"/>
                <a:cs typeface="Andalus" pitchFamily="18" charset="-78"/>
              </a:rPr>
              <a:t>. </a:t>
            </a:r>
          </a:p>
          <a:p>
            <a:pPr lvl="0"/>
            <a:r>
              <a:rPr lang="en-US" sz="2800" dirty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The breathing mechanism involves two processes:</a:t>
            </a:r>
          </a:p>
          <a:p>
            <a:pPr lvl="0"/>
            <a:r>
              <a:rPr lang="en-US" sz="2800" dirty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    Inspiration</a:t>
            </a:r>
          </a:p>
          <a:p>
            <a:pPr lvl="0"/>
            <a:r>
              <a:rPr lang="en-US" sz="2800" dirty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    </a:t>
            </a:r>
            <a:r>
              <a:rPr lang="en-US" sz="2800" dirty="0" smtClean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Expiration</a:t>
            </a:r>
            <a:endParaRPr lang="en-US" sz="3000" dirty="0" smtClean="0">
              <a:latin typeface="Andalus" pitchFamily="18" charset="-78"/>
              <a:cs typeface="Andalus" pitchFamily="18" charset="-78"/>
            </a:endParaRPr>
          </a:p>
          <a:p>
            <a:r>
              <a:rPr lang="en-US" sz="3000" dirty="0">
                <a:latin typeface="Andalus" pitchFamily="18" charset="-78"/>
                <a:cs typeface="Andalus" pitchFamily="18" charset="-78"/>
              </a:rPr>
              <a:t>The air that we breathe in and out of the lungs varies in its pressure. So basically, when there is a fall in air pressure in the alveolar spaces, the air enters the lungs </a:t>
            </a:r>
            <a:r>
              <a:rPr lang="en-US" sz="3000" b="1" dirty="0">
                <a:latin typeface="Andalus" pitchFamily="18" charset="-78"/>
                <a:cs typeface="Andalus" pitchFamily="18" charset="-78"/>
              </a:rPr>
              <a:t>(inspiration</a:t>
            </a:r>
            <a:r>
              <a:rPr lang="en-US" sz="3000" b="1" dirty="0" smtClean="0">
                <a:latin typeface="Andalus" pitchFamily="18" charset="-78"/>
                <a:cs typeface="Andalus" pitchFamily="18" charset="-78"/>
              </a:rPr>
              <a:t>).</a:t>
            </a:r>
          </a:p>
          <a:p>
            <a:r>
              <a:rPr lang="en-US" sz="30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30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3000" b="1" dirty="0">
                <a:latin typeface="Andalus" pitchFamily="18" charset="-78"/>
                <a:cs typeface="Andalus" pitchFamily="18" charset="-78"/>
              </a:rPr>
              <a:t>Expiration</a:t>
            </a:r>
            <a:r>
              <a:rPr lang="en-US" sz="3000" dirty="0">
                <a:latin typeface="Andalus" pitchFamily="18" charset="-78"/>
                <a:cs typeface="Andalus" pitchFamily="18" charset="-78"/>
              </a:rPr>
              <a:t> occurs when air is forced out of the lungs due to an increase in alveolar pressure over atmospheric pressure. </a:t>
            </a:r>
          </a:p>
          <a:p>
            <a:endParaRPr lang="en-US" sz="3000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85407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81000"/>
            <a:ext cx="9126462" cy="655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6911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229600" cy="609600"/>
          </a:xfrm>
        </p:spPr>
        <p:txBody>
          <a:bodyPr>
            <a:normAutofit/>
          </a:bodyPr>
          <a:lstStyle/>
          <a:p>
            <a:pPr lvl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3200" b="1" dirty="0">
                <a:solidFill>
                  <a:prstClr val="black"/>
                </a:solidFill>
                <a:latin typeface="Andalus" pitchFamily="18" charset="-78"/>
                <a:ea typeface="Calibri"/>
                <a:cs typeface="Andalus" pitchFamily="18" charset="-78"/>
              </a:rPr>
              <a:t>Lung </a:t>
            </a:r>
            <a:r>
              <a:rPr lang="en-US" sz="3200" b="1" dirty="0" smtClean="0">
                <a:solidFill>
                  <a:prstClr val="black"/>
                </a:solidFill>
                <a:latin typeface="Andalus" pitchFamily="18" charset="-78"/>
                <a:ea typeface="Calibri"/>
                <a:cs typeface="Andalus" pitchFamily="18" charset="-78"/>
              </a:rPr>
              <a:t>Volumes (Respiratory </a:t>
            </a:r>
            <a:r>
              <a:rPr lang="en-US" sz="3200" b="1" dirty="0">
                <a:solidFill>
                  <a:prstClr val="black"/>
                </a:solidFill>
                <a:latin typeface="Andalus" pitchFamily="18" charset="-78"/>
                <a:ea typeface="Calibri"/>
                <a:cs typeface="Andalus" pitchFamily="18" charset="-78"/>
              </a:rPr>
              <a:t>V</a:t>
            </a:r>
            <a:r>
              <a:rPr lang="en-US" sz="3200" b="1" dirty="0" smtClean="0">
                <a:solidFill>
                  <a:prstClr val="black"/>
                </a:solidFill>
                <a:latin typeface="Andalus" pitchFamily="18" charset="-78"/>
                <a:ea typeface="Calibri"/>
                <a:cs typeface="Andalus" pitchFamily="18" charset="-78"/>
              </a:rPr>
              <a:t>olumes)</a:t>
            </a:r>
            <a:endParaRPr lang="en-US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28600" y="990600"/>
            <a:ext cx="8610600" cy="6019800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pitchFamily="2" charset="2"/>
              <a:buChar char="Ø"/>
            </a:pPr>
            <a:r>
              <a:rPr lang="en-US" sz="2800" dirty="0" smtClean="0">
                <a:latin typeface="Andalus" pitchFamily="18" charset="-78"/>
                <a:ea typeface="Calibri"/>
                <a:cs typeface="Andalus" pitchFamily="18" charset="-78"/>
              </a:rPr>
              <a:t>Lung volumes are the static volumes of air breathed by an individual.</a:t>
            </a:r>
            <a:endParaRPr lang="en-US" sz="2800" dirty="0">
              <a:latin typeface="Andalus" pitchFamily="18" charset="-78"/>
              <a:ea typeface="Calibri"/>
              <a:cs typeface="Andalus" pitchFamily="18" charset="-78"/>
            </a:endParaRP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pitchFamily="2" charset="2"/>
              <a:buChar char="Ø"/>
            </a:pPr>
            <a:r>
              <a:rPr lang="en-US" sz="2800" dirty="0">
                <a:latin typeface="Andalus" pitchFamily="18" charset="-78"/>
                <a:ea typeface="Calibri"/>
                <a:cs typeface="Andalus" pitchFamily="18" charset="-78"/>
              </a:rPr>
              <a:t>The lung volumes are of four types</a:t>
            </a:r>
            <a:r>
              <a:rPr lang="en-US" sz="2800" dirty="0" smtClean="0">
                <a:latin typeface="Andalus" pitchFamily="18" charset="-78"/>
                <a:ea typeface="Calibri"/>
                <a:cs typeface="Andalus" pitchFamily="18" charset="-78"/>
              </a:rPr>
              <a:t>:</a:t>
            </a: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800" b="1" dirty="0" smtClean="0">
                <a:latin typeface="Andalus" pitchFamily="18" charset="-78"/>
                <a:ea typeface="Calibri"/>
                <a:cs typeface="Andalus" pitchFamily="18" charset="-78"/>
              </a:rPr>
              <a:t>   1. Tidal volume (TV)</a:t>
            </a: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800" dirty="0" smtClean="0">
                <a:latin typeface="Andalus" pitchFamily="18" charset="-78"/>
                <a:ea typeface="Calibri"/>
                <a:cs typeface="Andalus" pitchFamily="18" charset="-78"/>
              </a:rPr>
              <a:t>   The </a:t>
            </a:r>
            <a:r>
              <a:rPr lang="en-US" sz="2800" dirty="0">
                <a:latin typeface="Andalus" pitchFamily="18" charset="-78"/>
                <a:ea typeface="Calibri"/>
                <a:cs typeface="Andalus" pitchFamily="18" charset="-78"/>
              </a:rPr>
              <a:t>amount of air that enters and exits the lungs during </a:t>
            </a:r>
            <a:r>
              <a:rPr lang="en-US" sz="2800" dirty="0" smtClean="0">
                <a:latin typeface="Andalus" pitchFamily="18" charset="-78"/>
                <a:ea typeface="Calibri"/>
                <a:cs typeface="Andalus" pitchFamily="18" charset="-78"/>
              </a:rPr>
              <a:t>   </a:t>
            </a: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800" dirty="0">
                <a:latin typeface="Andalus" pitchFamily="18" charset="-78"/>
                <a:ea typeface="Calibri"/>
                <a:cs typeface="Andalus" pitchFamily="18" charset="-78"/>
              </a:rPr>
              <a:t> </a:t>
            </a:r>
            <a:r>
              <a:rPr lang="en-US" sz="2800" dirty="0" smtClean="0">
                <a:latin typeface="Andalus" pitchFamily="18" charset="-78"/>
                <a:ea typeface="Calibri"/>
                <a:cs typeface="Andalus" pitchFamily="18" charset="-78"/>
              </a:rPr>
              <a:t>  a single , </a:t>
            </a:r>
            <a:r>
              <a:rPr lang="en-US" sz="2800" dirty="0">
                <a:latin typeface="Andalus" pitchFamily="18" charset="-78"/>
                <a:ea typeface="Calibri"/>
                <a:cs typeface="Andalus" pitchFamily="18" charset="-78"/>
              </a:rPr>
              <a:t>quiet </a:t>
            </a:r>
            <a:r>
              <a:rPr lang="en-US" sz="2800" dirty="0" smtClean="0">
                <a:latin typeface="Andalus" pitchFamily="18" charset="-78"/>
                <a:ea typeface="Calibri"/>
                <a:cs typeface="Andalus" pitchFamily="18" charset="-78"/>
              </a:rPr>
              <a:t>breathing.</a:t>
            </a: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pitchFamily="2" charset="2"/>
              <a:buChar char="Ø"/>
            </a:pPr>
            <a:r>
              <a:rPr lang="en-US" sz="2800" dirty="0" smtClean="0">
                <a:latin typeface="Andalus" pitchFamily="18" charset="-78"/>
                <a:ea typeface="Calibri"/>
                <a:cs typeface="Andalus" pitchFamily="18" charset="-78"/>
              </a:rPr>
              <a:t>Normal value = 500 mL (0.5 L).</a:t>
            </a:r>
          </a:p>
          <a:p>
            <a:endParaRPr lang="en-US" sz="2800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8204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3246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US" sz="2800" dirty="0" smtClean="0">
              <a:latin typeface="Andalus" pitchFamily="18" charset="-78"/>
              <a:cs typeface="Andalus" pitchFamily="18" charset="-78"/>
            </a:endParaRP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800" b="1" dirty="0">
                <a:solidFill>
                  <a:prstClr val="black"/>
                </a:solidFill>
                <a:latin typeface="Andalus" pitchFamily="18" charset="-78"/>
                <a:ea typeface="Calibri"/>
                <a:cs typeface="Andalus" pitchFamily="18" charset="-78"/>
              </a:rPr>
              <a:t>2. Inspiratory reserve volume (IRV)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800" dirty="0" smtClean="0">
                <a:solidFill>
                  <a:prstClr val="black"/>
                </a:solidFill>
                <a:latin typeface="Andalus" pitchFamily="18" charset="-78"/>
                <a:ea typeface="Calibri"/>
                <a:cs typeface="Andalus" pitchFamily="18" charset="-78"/>
              </a:rPr>
              <a:t>    Is </a:t>
            </a:r>
            <a:r>
              <a:rPr lang="en-US" sz="2800" dirty="0">
                <a:solidFill>
                  <a:prstClr val="black"/>
                </a:solidFill>
                <a:latin typeface="Andalus" pitchFamily="18" charset="-78"/>
                <a:ea typeface="Calibri"/>
                <a:cs typeface="Andalus" pitchFamily="18" charset="-78"/>
              </a:rPr>
              <a:t>the extra air volume that can be forcefully </a:t>
            </a:r>
            <a:r>
              <a:rPr lang="en-US" sz="2800" dirty="0" smtClean="0">
                <a:solidFill>
                  <a:prstClr val="black"/>
                </a:solidFill>
                <a:latin typeface="Andalus" pitchFamily="18" charset="-78"/>
                <a:ea typeface="Calibri"/>
                <a:cs typeface="Andalus" pitchFamily="18" charset="-78"/>
              </a:rPr>
              <a:t>inspired after   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800" dirty="0">
                <a:solidFill>
                  <a:prstClr val="black"/>
                </a:solidFill>
                <a:latin typeface="Andalus" pitchFamily="18" charset="-78"/>
                <a:ea typeface="Calibri"/>
                <a:cs typeface="Andalus" pitchFamily="18" charset="-78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Andalus" pitchFamily="18" charset="-78"/>
                <a:ea typeface="Calibri"/>
                <a:cs typeface="Andalus" pitchFamily="18" charset="-78"/>
              </a:rPr>
              <a:t>   the </a:t>
            </a:r>
            <a:r>
              <a:rPr lang="en-US" sz="2800" dirty="0">
                <a:solidFill>
                  <a:prstClr val="black"/>
                </a:solidFill>
                <a:latin typeface="Andalus" pitchFamily="18" charset="-78"/>
                <a:ea typeface="Calibri"/>
                <a:cs typeface="Andalus" pitchFamily="18" charset="-78"/>
              </a:rPr>
              <a:t>end of normal inspiration.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pitchFamily="2" charset="2"/>
              <a:buChar char="Ø"/>
            </a:pPr>
            <a:r>
              <a:rPr lang="en-US" sz="2800" dirty="0">
                <a:solidFill>
                  <a:prstClr val="black"/>
                </a:solidFill>
                <a:latin typeface="Andalus" pitchFamily="18" charset="-78"/>
                <a:ea typeface="Calibri"/>
                <a:cs typeface="Andalus" pitchFamily="18" charset="-78"/>
              </a:rPr>
              <a:t>Normal value = </a:t>
            </a:r>
            <a:r>
              <a:rPr lang="en-US" sz="2800" dirty="0" smtClean="0">
                <a:solidFill>
                  <a:prstClr val="black"/>
                </a:solidFill>
                <a:latin typeface="Andalus" pitchFamily="18" charset="-78"/>
                <a:ea typeface="Calibri"/>
                <a:cs typeface="Andalus" pitchFamily="18" charset="-78"/>
              </a:rPr>
              <a:t>3300 </a:t>
            </a:r>
            <a:r>
              <a:rPr lang="en-US" sz="2800" dirty="0">
                <a:solidFill>
                  <a:prstClr val="black"/>
                </a:solidFill>
                <a:latin typeface="Andalus" pitchFamily="18" charset="-78"/>
                <a:ea typeface="Calibri"/>
                <a:cs typeface="Andalus" pitchFamily="18" charset="-78"/>
              </a:rPr>
              <a:t>mL (</a:t>
            </a:r>
            <a:r>
              <a:rPr lang="en-US" sz="2800" dirty="0" smtClean="0">
                <a:solidFill>
                  <a:prstClr val="black"/>
                </a:solidFill>
                <a:latin typeface="Andalus" pitchFamily="18" charset="-78"/>
                <a:ea typeface="Calibri"/>
                <a:cs typeface="Andalus" pitchFamily="18" charset="-78"/>
              </a:rPr>
              <a:t>3.3 </a:t>
            </a:r>
            <a:r>
              <a:rPr lang="en-US" sz="2800" dirty="0">
                <a:solidFill>
                  <a:prstClr val="black"/>
                </a:solidFill>
                <a:latin typeface="Andalus" pitchFamily="18" charset="-78"/>
                <a:ea typeface="Calibri"/>
                <a:cs typeface="Andalus" pitchFamily="18" charset="-78"/>
              </a:rPr>
              <a:t>L</a:t>
            </a:r>
            <a:r>
              <a:rPr lang="en-US" sz="2800" dirty="0" smtClean="0">
                <a:solidFill>
                  <a:prstClr val="black"/>
                </a:solidFill>
                <a:latin typeface="Andalus" pitchFamily="18" charset="-78"/>
                <a:ea typeface="Calibri"/>
                <a:cs typeface="Andalus" pitchFamily="18" charset="-78"/>
              </a:rPr>
              <a:t>).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endParaRPr lang="en-US" sz="2800" dirty="0" smtClean="0">
              <a:solidFill>
                <a:prstClr val="black"/>
              </a:solidFill>
              <a:latin typeface="Andalus" pitchFamily="18" charset="-78"/>
              <a:ea typeface="Calibri"/>
              <a:cs typeface="Andalus" pitchFamily="18" charset="-78"/>
            </a:endParaRP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800" b="1" dirty="0" smtClean="0">
                <a:solidFill>
                  <a:prstClr val="black"/>
                </a:solidFill>
                <a:latin typeface="Andalus" pitchFamily="18" charset="-78"/>
                <a:ea typeface="Calibri"/>
                <a:cs typeface="Andalus" pitchFamily="18" charset="-78"/>
              </a:rPr>
              <a:t>3- Expiratory </a:t>
            </a:r>
            <a:r>
              <a:rPr lang="en-US" sz="2800" b="1" dirty="0">
                <a:solidFill>
                  <a:prstClr val="black"/>
                </a:solidFill>
                <a:latin typeface="Andalus" pitchFamily="18" charset="-78"/>
                <a:ea typeface="Calibri"/>
                <a:cs typeface="Andalus" pitchFamily="18" charset="-78"/>
              </a:rPr>
              <a:t>reserve volume (</a:t>
            </a:r>
            <a:r>
              <a:rPr lang="en-US" sz="2800" b="1" dirty="0" smtClean="0">
                <a:solidFill>
                  <a:prstClr val="black"/>
                </a:solidFill>
                <a:latin typeface="Andalus" pitchFamily="18" charset="-78"/>
                <a:ea typeface="Calibri"/>
                <a:cs typeface="Andalus" pitchFamily="18" charset="-78"/>
              </a:rPr>
              <a:t>ERV) 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800" b="1" dirty="0">
                <a:solidFill>
                  <a:prstClr val="black"/>
                </a:solidFill>
                <a:latin typeface="Andalus" pitchFamily="18" charset="-78"/>
                <a:ea typeface="Calibri"/>
                <a:cs typeface="Andalus" pitchFamily="18" charset="-78"/>
              </a:rPr>
              <a:t> </a:t>
            </a:r>
            <a:r>
              <a:rPr lang="en-US" sz="2800" b="1" dirty="0" smtClean="0">
                <a:solidFill>
                  <a:prstClr val="black"/>
                </a:solidFill>
                <a:latin typeface="Andalus" pitchFamily="18" charset="-78"/>
                <a:ea typeface="Calibri"/>
                <a:cs typeface="Andalus" pitchFamily="18" charset="-78"/>
              </a:rPr>
              <a:t>    </a:t>
            </a:r>
            <a:r>
              <a:rPr lang="en-US" sz="2800" dirty="0" smtClean="0">
                <a:solidFill>
                  <a:prstClr val="black"/>
                </a:solidFill>
                <a:latin typeface="Andalus" pitchFamily="18" charset="-78"/>
                <a:ea typeface="Calibri"/>
                <a:cs typeface="Andalus" pitchFamily="18" charset="-78"/>
              </a:rPr>
              <a:t>Is </a:t>
            </a:r>
            <a:r>
              <a:rPr lang="en-US" sz="2800" dirty="0">
                <a:solidFill>
                  <a:prstClr val="black"/>
                </a:solidFill>
                <a:latin typeface="Andalus" pitchFamily="18" charset="-78"/>
                <a:ea typeface="Calibri"/>
                <a:cs typeface="Andalus" pitchFamily="18" charset="-78"/>
              </a:rPr>
              <a:t>the extra amount of air that can be forcefully </a:t>
            </a:r>
            <a:r>
              <a:rPr lang="en-US" sz="2800" dirty="0" smtClean="0">
                <a:solidFill>
                  <a:prstClr val="black"/>
                </a:solidFill>
                <a:latin typeface="Andalus" pitchFamily="18" charset="-78"/>
                <a:ea typeface="Calibri"/>
                <a:cs typeface="Andalus" pitchFamily="18" charset="-78"/>
              </a:rPr>
              <a:t>expelled    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800" dirty="0">
                <a:solidFill>
                  <a:prstClr val="black"/>
                </a:solidFill>
                <a:latin typeface="Andalus" pitchFamily="18" charset="-78"/>
                <a:ea typeface="Calibri"/>
                <a:cs typeface="Andalus" pitchFamily="18" charset="-78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Andalus" pitchFamily="18" charset="-78"/>
                <a:ea typeface="Calibri"/>
                <a:cs typeface="Andalus" pitchFamily="18" charset="-78"/>
              </a:rPr>
              <a:t>    after </a:t>
            </a:r>
            <a:r>
              <a:rPr lang="en-US" sz="2800" dirty="0">
                <a:solidFill>
                  <a:prstClr val="black"/>
                </a:solidFill>
                <a:latin typeface="Andalus" pitchFamily="18" charset="-78"/>
                <a:ea typeface="Calibri"/>
                <a:cs typeface="Andalus" pitchFamily="18" charset="-78"/>
              </a:rPr>
              <a:t>normal expiration</a:t>
            </a:r>
            <a:r>
              <a:rPr lang="en-US" sz="2800" dirty="0" smtClean="0">
                <a:solidFill>
                  <a:prstClr val="black"/>
                </a:solidFill>
                <a:latin typeface="Andalus" pitchFamily="18" charset="-78"/>
                <a:ea typeface="Calibri"/>
                <a:cs typeface="Andalus" pitchFamily="18" charset="-78"/>
              </a:rPr>
              <a:t>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pitchFamily="2" charset="2"/>
              <a:buChar char="Ø"/>
            </a:pPr>
            <a:r>
              <a:rPr lang="en-US" sz="2800" dirty="0" smtClean="0">
                <a:solidFill>
                  <a:prstClr val="black"/>
                </a:solidFill>
                <a:latin typeface="Andalus" pitchFamily="18" charset="-78"/>
                <a:ea typeface="Calibri"/>
                <a:cs typeface="Andalus" pitchFamily="18" charset="-78"/>
              </a:rPr>
              <a:t>Normal </a:t>
            </a:r>
            <a:r>
              <a:rPr lang="en-US" sz="2800" dirty="0">
                <a:solidFill>
                  <a:prstClr val="black"/>
                </a:solidFill>
                <a:latin typeface="Andalus" pitchFamily="18" charset="-78"/>
                <a:ea typeface="Calibri"/>
                <a:cs typeface="Andalus" pitchFamily="18" charset="-78"/>
              </a:rPr>
              <a:t>value = </a:t>
            </a:r>
            <a:r>
              <a:rPr lang="en-US" sz="2800" dirty="0" smtClean="0">
                <a:solidFill>
                  <a:prstClr val="black"/>
                </a:solidFill>
                <a:latin typeface="Andalus" pitchFamily="18" charset="-78"/>
                <a:ea typeface="Calibri"/>
                <a:cs typeface="Andalus" pitchFamily="18" charset="-78"/>
              </a:rPr>
              <a:t>1000 </a:t>
            </a:r>
            <a:r>
              <a:rPr lang="en-US" sz="2800" dirty="0">
                <a:solidFill>
                  <a:prstClr val="black"/>
                </a:solidFill>
                <a:latin typeface="Andalus" pitchFamily="18" charset="-78"/>
                <a:ea typeface="Calibri"/>
                <a:cs typeface="Andalus" pitchFamily="18" charset="-78"/>
              </a:rPr>
              <a:t>mL </a:t>
            </a:r>
            <a:r>
              <a:rPr lang="en-US" sz="2800" dirty="0" smtClean="0">
                <a:solidFill>
                  <a:prstClr val="black"/>
                </a:solidFill>
                <a:latin typeface="Andalus" pitchFamily="18" charset="-78"/>
                <a:ea typeface="Calibri"/>
                <a:cs typeface="Andalus" pitchFamily="18" charset="-78"/>
              </a:rPr>
              <a:t>(</a:t>
            </a:r>
            <a:r>
              <a:rPr lang="en-US" sz="2800" dirty="0">
                <a:solidFill>
                  <a:prstClr val="black"/>
                </a:solidFill>
                <a:latin typeface="Andalus" pitchFamily="18" charset="-78"/>
                <a:ea typeface="Calibri"/>
                <a:cs typeface="Andalus" pitchFamily="18" charset="-78"/>
              </a:rPr>
              <a:t>1</a:t>
            </a:r>
            <a:r>
              <a:rPr lang="en-US" sz="2800" dirty="0" smtClean="0">
                <a:solidFill>
                  <a:prstClr val="black"/>
                </a:solidFill>
                <a:latin typeface="Andalus" pitchFamily="18" charset="-78"/>
                <a:ea typeface="Calibri"/>
                <a:cs typeface="Andalus" pitchFamily="18" charset="-78"/>
              </a:rPr>
              <a:t> </a:t>
            </a:r>
            <a:r>
              <a:rPr lang="en-US" sz="2800" dirty="0">
                <a:solidFill>
                  <a:prstClr val="black"/>
                </a:solidFill>
                <a:latin typeface="Andalus" pitchFamily="18" charset="-78"/>
                <a:ea typeface="Calibri"/>
                <a:cs typeface="Andalus" pitchFamily="18" charset="-78"/>
              </a:rPr>
              <a:t>L).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endParaRPr lang="en-US" sz="2800" dirty="0">
              <a:solidFill>
                <a:prstClr val="black"/>
              </a:solidFill>
              <a:latin typeface="Andalus" pitchFamily="18" charset="-78"/>
              <a:ea typeface="Calibri"/>
              <a:cs typeface="Andalus" pitchFamily="18" charset="-78"/>
            </a:endParaRPr>
          </a:p>
          <a:p>
            <a:pPr algn="just"/>
            <a:endParaRPr lang="en-US" sz="2800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099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3340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800" b="1" dirty="0" smtClean="0">
                <a:latin typeface="Andalus" pitchFamily="18" charset="-78"/>
                <a:cs typeface="Andalus" pitchFamily="18" charset="-78"/>
              </a:rPr>
              <a:t>4. Residual volume (RV)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 is the volume of air remaining in the lungs even after forced expiration. 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Normally, lungs cannot be emptied completely even by forceful expiration. Some quantity of air always remains in the lungs even after the forced expiration.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 Normal value = 1200 mL (1.2 L).</a:t>
            </a:r>
            <a:endParaRPr lang="en-US" sz="2800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0067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 anchor="t">
            <a:normAutofit/>
          </a:bodyPr>
          <a:lstStyle/>
          <a:p>
            <a:pPr algn="ctr"/>
            <a:r>
              <a:rPr lang="en-US" sz="4400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Lung Capacity</a:t>
            </a:r>
            <a:endParaRPr lang="en-US" sz="4400" dirty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3200" dirty="0" smtClean="0">
                <a:latin typeface="Andalus" pitchFamily="18" charset="-78"/>
                <a:cs typeface="Andalus" pitchFamily="18" charset="-78"/>
              </a:rPr>
              <a:t>It refers to the combination of two or more lung volumes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.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Lung capacities are of </a:t>
            </a:r>
            <a:r>
              <a:rPr lang="en-US" sz="2800" b="1" dirty="0" smtClean="0">
                <a:latin typeface="Andalus" pitchFamily="18" charset="-78"/>
                <a:cs typeface="Andalus" pitchFamily="18" charset="-78"/>
              </a:rPr>
              <a:t>four 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types: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800" b="1" dirty="0" smtClean="0">
                <a:latin typeface="Andalus" pitchFamily="18" charset="-78"/>
                <a:cs typeface="Andalus" pitchFamily="18" charset="-78"/>
              </a:rPr>
              <a:t>1. Inspiratory capacity (IC)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Inspiratory capacity is the maximum volume of air that is inspired after normal expiration. 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It includes tidal volume and inspiratory reserve volume.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IC = TV + IRV = 500 + 3300 = 3800 </a:t>
            </a:r>
            <a:r>
              <a:rPr lang="en-US" sz="2800" dirty="0" err="1" smtClean="0">
                <a:latin typeface="Andalus" pitchFamily="18" charset="-78"/>
                <a:cs typeface="Andalus" pitchFamily="18" charset="-78"/>
              </a:rPr>
              <a:t>mL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.</a:t>
            </a:r>
            <a:endParaRPr lang="en-US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50960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76200" y="533400"/>
            <a:ext cx="8991600" cy="617220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3200" b="1" dirty="0" smtClean="0">
                <a:latin typeface="Andalus" pitchFamily="18" charset="-78"/>
                <a:cs typeface="Andalus" pitchFamily="18" charset="-78"/>
              </a:rPr>
              <a:t>2</a:t>
            </a:r>
            <a:r>
              <a:rPr lang="en-US" sz="3000" b="1" dirty="0" smtClean="0">
                <a:latin typeface="Andalus" pitchFamily="18" charset="-78"/>
                <a:cs typeface="Andalus" pitchFamily="18" charset="-78"/>
              </a:rPr>
              <a:t>. Vital Capacity (VC)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>
                <a:latin typeface="Andalus" pitchFamily="18" charset="-78"/>
                <a:cs typeface="Andalus" pitchFamily="18" charset="-78"/>
              </a:rPr>
              <a:t>It's the amount of air that can be forcefully expelled after a deep (maximal) inspiration. </a:t>
            </a:r>
            <a:endParaRPr lang="en-US" sz="2800" dirty="0" smtClean="0">
              <a:latin typeface="Andalus" pitchFamily="18" charset="-78"/>
              <a:cs typeface="Andalus" pitchFamily="18" charset="-78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Vital capacity includes tidal volume, inspiratory reserve volume and expiratory reserve volume.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VC = TV + IRV + ERV = 500 + 3300 + 1000 = 4800 </a:t>
            </a:r>
            <a:r>
              <a:rPr lang="en-US" sz="2800" dirty="0" err="1" smtClean="0">
                <a:latin typeface="Andalus" pitchFamily="18" charset="-78"/>
                <a:cs typeface="Andalus" pitchFamily="18" charset="-78"/>
              </a:rPr>
              <a:t>mL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.</a:t>
            </a:r>
            <a:endParaRPr lang="en-US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4601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52400" y="533400"/>
            <a:ext cx="8991600" cy="5867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 smtClean="0">
                <a:latin typeface="Andalus" pitchFamily="18" charset="-78"/>
                <a:cs typeface="Andalus" pitchFamily="18" charset="-78"/>
              </a:rPr>
              <a:t>3-Functional Residual </a:t>
            </a:r>
            <a:r>
              <a:rPr lang="en-US" sz="3200" b="1" dirty="0">
                <a:latin typeface="Andalus" pitchFamily="18" charset="-78"/>
                <a:cs typeface="Andalus" pitchFamily="18" charset="-78"/>
              </a:rPr>
              <a:t>C</a:t>
            </a:r>
            <a:r>
              <a:rPr lang="en-US" sz="3200" b="1" dirty="0" smtClean="0">
                <a:latin typeface="Andalus" pitchFamily="18" charset="-78"/>
                <a:cs typeface="Andalus" pitchFamily="18" charset="-78"/>
              </a:rPr>
              <a:t>apacity (FRC)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It is the volume of air remaining in the lungs after normal expiration (after normal tidal expiration).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Functional residual capacity includes expiratory reserve volume and residual volume.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FRC = ERV + RV = 1000 + 1200 = 2200 </a:t>
            </a:r>
            <a:r>
              <a:rPr lang="en-US" sz="2800" dirty="0" err="1" smtClean="0">
                <a:latin typeface="Andalus" pitchFamily="18" charset="-78"/>
                <a:cs typeface="Andalus" pitchFamily="18" charset="-78"/>
              </a:rPr>
              <a:t>mL.</a:t>
            </a:r>
            <a:endParaRPr lang="en-US" sz="2800" dirty="0" smtClean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17485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حيوية">
  <a:themeElements>
    <a:clrScheme name="حيوية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حيوية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حيوية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حركة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243</TotalTime>
  <Words>534</Words>
  <Application>Microsoft Office PowerPoint</Application>
  <PresentationFormat>عرض على الشاشة (3:4)‏</PresentationFormat>
  <Paragraphs>54</Paragraphs>
  <Slides>11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2</vt:i4>
      </vt:variant>
      <vt:variant>
        <vt:lpstr>عناوين الشرائح</vt:lpstr>
      </vt:variant>
      <vt:variant>
        <vt:i4>11</vt:i4>
      </vt:variant>
    </vt:vector>
  </HeadingPairs>
  <TitlesOfParts>
    <vt:vector size="13" baseType="lpstr">
      <vt:lpstr>تدفق</vt:lpstr>
      <vt:lpstr>حيوية</vt:lpstr>
      <vt:lpstr> Mechanism Of Breathing, Lung Volumes  &amp; Lung Capacity</vt:lpstr>
      <vt:lpstr>Mechanism of Breathing</vt:lpstr>
      <vt:lpstr>عرض تقديمي في PowerPoint</vt:lpstr>
      <vt:lpstr>Lung Volumes (Respiratory Volumes)</vt:lpstr>
      <vt:lpstr>عرض تقديمي في PowerPoint</vt:lpstr>
      <vt:lpstr>عرض تقديمي في PowerPoint</vt:lpstr>
      <vt:lpstr>Lung Capacity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المستقبل للحاسبات - سنجار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 touch 1</dc:creator>
  <cp:lastModifiedBy>s touch 1</cp:lastModifiedBy>
  <cp:revision>19</cp:revision>
  <dcterms:created xsi:type="dcterms:W3CDTF">2024-01-21T07:40:53Z</dcterms:created>
  <dcterms:modified xsi:type="dcterms:W3CDTF">2025-01-19T13:37:10Z</dcterms:modified>
</cp:coreProperties>
</file>