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4B27F5-1AD5-4334-B599-888C07A6F8F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1615A0-7127-47F8-B7D7-67D163BC2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81" y="476671"/>
            <a:ext cx="173388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10"/>
            <a:ext cx="16589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873751" y="4103494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Rawaa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Awad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3011" y="4103494"/>
            <a:ext cx="271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Zahraa</a:t>
            </a: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Tariq 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03504" y="5369513"/>
            <a:ext cx="1830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32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المرحلة الاولى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39752" y="5383046"/>
            <a:ext cx="9541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32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Lec4</a:t>
            </a:r>
            <a:endParaRPr lang="ar-IQ" sz="32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6148" y="898123"/>
            <a:ext cx="413145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Anesthesia Techniques 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157816" y="1981189"/>
            <a:ext cx="4572000" cy="15081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en-US" sz="46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effectLst>
                  <a:glow rad="63500">
                    <a:srgbClr val="FFFF00">
                      <a:satMod val="175000"/>
                      <a:alpha val="40000"/>
                    </a:srgbClr>
                  </a:glow>
                </a:effectLst>
                <a:latin typeface="Times New Roman"/>
                <a:ea typeface="+mj-ea"/>
                <a:cs typeface="+mj-cs"/>
              </a:rPr>
              <a:t>Cardiovascular System</a:t>
            </a:r>
            <a:endParaRPr lang="ar-IQ" sz="1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91880" y="4848620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Ferqad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Jewad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13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1"/>
          <a:stretch/>
        </p:blipFill>
        <p:spPr bwMode="auto">
          <a:xfrm>
            <a:off x="179512" y="404664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Specialized Excitatory and Conductive System of The Heart</a:t>
            </a:r>
            <a:endParaRPr lang="en-US" sz="3800" b="1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92500" lnSpcReduction="10000"/>
          </a:bodyPr>
          <a:lstStyle/>
          <a:p>
            <a:pPr marL="550926" indent="-514350" algn="just" rtl="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Sinoatrial Node  (SA)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node in the right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atrium .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pacemaker of the heart that initiates each heart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beat.</a:t>
            </a:r>
          </a:p>
          <a:p>
            <a:pPr marL="550926" lvl="0" indent="-514350" algn="l" rtl="0">
              <a:lnSpc>
                <a:spcPct val="150000"/>
              </a:lnSpc>
              <a:buClrTx/>
              <a:buFont typeface="+mj-lt"/>
              <a:buAutoNum type="arabicParenR" startAt="2"/>
            </a:pPr>
            <a:r>
              <a:rPr lang="en-US" sz="3200" b="1" dirty="0" err="1">
                <a:solidFill>
                  <a:srgbClr val="D4D2D0">
                    <a:lumMod val="10000"/>
                  </a:srgbClr>
                </a:solidFill>
                <a:latin typeface="Times New Roman"/>
              </a:rPr>
              <a:t>Internodal</a:t>
            </a:r>
            <a:r>
              <a:rPr lang="en-US" sz="3200" b="1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 pathways 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conduct the </a:t>
            </a:r>
            <a:r>
              <a:rPr lang="en-US" sz="3200" dirty="0" smtClean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impulse generated 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in SA node to the </a:t>
            </a:r>
            <a:r>
              <a:rPr lang="en-US" sz="3200" dirty="0" smtClean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AV node. </a:t>
            </a:r>
          </a:p>
          <a:p>
            <a:pPr marL="550926" lvl="0" indent="-514350" algn="l" rtl="0">
              <a:lnSpc>
                <a:spcPct val="150000"/>
              </a:lnSpc>
              <a:buClrTx/>
              <a:buFont typeface="+mj-lt"/>
              <a:buAutoNum type="arabicParenR" startAt="2"/>
            </a:pPr>
            <a:r>
              <a:rPr lang="en-US" sz="3200" b="1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The AV node (atrioventricular node)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, located near the right AV </a:t>
            </a:r>
            <a:r>
              <a:rPr lang="en-US" sz="3200" dirty="0" smtClean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valve. It delayed </a:t>
            </a:r>
            <a:r>
              <a:rPr lang="en-US" sz="3200" dirty="0">
                <a:solidFill>
                  <a:srgbClr val="D4D2D0">
                    <a:lumMod val="10000"/>
                  </a:srgbClr>
                </a:solidFill>
                <a:latin typeface="Times New Roman"/>
              </a:rPr>
              <a:t>the impulse from the atria to the ventricle.</a:t>
            </a:r>
          </a:p>
        </p:txBody>
      </p:sp>
    </p:spTree>
    <p:extLst>
      <p:ext uri="{BB962C8B-B14F-4D97-AF65-F5344CB8AC3E}">
        <p14:creationId xmlns:p14="http://schemas.microsoft.com/office/powerpoint/2010/main" val="25872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 anchor="ctr">
            <a:normAutofit/>
          </a:bodyPr>
          <a:lstStyle/>
          <a:p>
            <a:pPr marL="550926" indent="-514350" algn="l" rtl="0">
              <a:lnSpc>
                <a:spcPct val="150000"/>
              </a:lnSpc>
              <a:buClrTx/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The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AV bundle (bundle of His)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conducts the impulse from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AV node to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purkinje fibers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.</a:t>
            </a:r>
          </a:p>
          <a:p>
            <a:pPr marL="550926" indent="-514350" algn="l" rtl="0">
              <a:lnSpc>
                <a:spcPct val="150000"/>
              </a:lnSpc>
              <a:buClrTx/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The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left and right bundles of purkinje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fibers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/>
              </a:rPr>
              <a:t>which conduct the cardiac impulse to all parts of the ventricles.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/>
            </a:endParaRPr>
          </a:p>
          <a:p>
            <a:pPr algn="l" rtl="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sequential flow of electrical signals produce a normal heartbeat.</a:t>
            </a:r>
          </a:p>
        </p:txBody>
      </p:sp>
    </p:spTree>
    <p:extLst>
      <p:ext uri="{BB962C8B-B14F-4D97-AF65-F5344CB8AC3E}">
        <p14:creationId xmlns:p14="http://schemas.microsoft.com/office/powerpoint/2010/main" val="9676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7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</a:t>
            </a:r>
            <a:endParaRPr lang="en-US" sz="4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is a muscular organ enclosed in a fibrous sac (the pericardium).</a:t>
            </a:r>
          </a:p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pericardial sac contains watery fluid that acts as a lubricant as the heart moves within the sac. </a:t>
            </a:r>
          </a:p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wall of the heart is composed of cardiac muscle cells, termed the myocardium. </a:t>
            </a:r>
          </a:p>
          <a:p>
            <a:pPr algn="just" rtl="0">
              <a:lnSpc>
                <a:spcPct val="150000"/>
              </a:lnSpc>
              <a:buClrTx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 surface of the wall is lined by a thin layer of endothelial cell called the endocardium.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309320"/>
          </a:xfrm>
        </p:spPr>
        <p:txBody>
          <a:bodyPr/>
          <a:lstStyle/>
          <a:p>
            <a:pPr algn="l" rtl="0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is consists of four chambers:</a:t>
            </a:r>
          </a:p>
          <a:p>
            <a:pPr algn="l" rtl="0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atrium and two ventricles, separated by atrioventricular valve (AV valve).</a:t>
            </a:r>
          </a:p>
          <a:p>
            <a:pPr algn="l" rtl="0"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left AV valve is called mitral valve while  the right AV valve is tricuspid valve.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83264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4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Pulmonary Circulations 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atrium collects blood loaded with CO2 from various body tissues as a result of tissue metabolism and pumped it into the pulmonary artery by the right ventricle. 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pulmonary artery carry blood to the lungs, where gas exchange takes place between the lung capillaries and alveoli. As a result, oxygenated blood returns to the left atrium via the pulmonary veins.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pulmonary circulation is the blood flow from the right ventricle to the lungs and back to the left atrium.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992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Circulations 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Oxygen-rich blood in the left atrium enters the left ventricle and is pumped into a very large, elastic artery called the aorta.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b="0" i="0" u="none" strike="noStrike" baseline="0" dirty="0" smtClean="0">
                <a:solidFill>
                  <a:schemeClr val="bg2">
                    <a:lumMod val="10000"/>
                  </a:schemeClr>
                </a:solidFill>
                <a:latin typeface="Times New Roman"/>
              </a:rPr>
              <a:t>Arterial branches from the aorta supply oxygenated </a:t>
            </a:r>
            <a:r>
              <a:rPr lang="en-US" b="0" i="0" u="none" strike="noStrike" baseline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to all organ systems. As a result of cellular respiration the venous blood becomes low oxygenated and has a greater carbon dioxide content.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venous blood vessels drain into the superior and inferior venae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cavae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two major veins that return oxygen-depleted blood to the right atrium. </a:t>
            </a:r>
          </a:p>
          <a:p>
            <a:pPr algn="just" rtl="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flow of blood from the left ventricle to the entire body and back to the right atrium is known as the systemic circulation</a:t>
            </a:r>
            <a:r>
              <a:rPr lang="en-US" dirty="0">
                <a:solidFill>
                  <a:srgbClr val="252525"/>
                </a:solidFill>
              </a:rPr>
              <a:t>.</a:t>
            </a:r>
            <a:endParaRPr lang="en-US" dirty="0">
              <a:solidFill>
                <a:srgbClr val="25252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67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4217"/>
          <a:stretch/>
        </p:blipFill>
        <p:spPr bwMode="auto">
          <a:xfrm>
            <a:off x="2843808" y="620688"/>
            <a:ext cx="630019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0" y="2636912"/>
            <a:ext cx="262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ystemic Circulation</a:t>
            </a:r>
            <a:endParaRPr lang="en-US" sz="3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54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The Heart Valves </a:t>
            </a:r>
            <a:endParaRPr lang="en-US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heart contain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valves:</a:t>
            </a:r>
          </a:p>
          <a:p>
            <a:pPr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atrioventricular valves(AV) between atria and ventricles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Tricuspid valves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atrium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ventricle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atria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ventricles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semilunar valves: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Aortic valve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ventricle.</a:t>
            </a:r>
          </a:p>
          <a:p>
            <a:pPr marL="514350" indent="-514350" algn="l" rtl="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valve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artery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ventricle. </a:t>
            </a:r>
          </a:p>
          <a:p>
            <a:pPr algn="l" rtl="0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>
            <a:normAutofit/>
          </a:bodyPr>
          <a:lstStyle/>
          <a:p>
            <a:pPr marL="36576" indent="0" algn="just" rtl="0">
              <a:lnSpc>
                <a:spcPct val="150000"/>
              </a:lnSpc>
              <a:buClr>
                <a:schemeClr val="accent5">
                  <a:lumMod val="50000"/>
                </a:schemeClr>
              </a:buClr>
              <a:buNone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Function of The Heart Valves</a:t>
            </a:r>
          </a:p>
          <a:p>
            <a:pPr algn="just" rtl="0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AV valves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backflow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into the atria during ventricular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en-US" dirty="0">
                <a:solidFill>
                  <a:srgbClr val="D4D2D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D4D2D0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(systole)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and aortic valves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 blood to pass into the arteries during ventricular contraction (systole), while they prevent blood flow in the opposite direction during ventricular relaxation (diastole).).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Papillary Muscle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/>
          <a:lstStyle/>
          <a:p>
            <a:pPr algn="just" rtl="0">
              <a:lnSpc>
                <a:spcPct val="150000"/>
              </a:lnSpc>
              <a:buClrTx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papillary muscles are muscles located in the ventricles of the heart.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buClrTx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prevent the atrioventricular valves from inverting, the papillary muscles contract during systole and adhere to the valve cusps via the chordae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tendineae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6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حضري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627</Words>
  <Application>Microsoft Office PowerPoint</Application>
  <PresentationFormat>عرض على الشاشة (3:4)‏</PresentationFormat>
  <Paragraphs>48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حضري</vt:lpstr>
      <vt:lpstr>حيوية</vt:lpstr>
      <vt:lpstr>عرض تقديمي في PowerPoint</vt:lpstr>
      <vt:lpstr>The Heart</vt:lpstr>
      <vt:lpstr>عرض تقديمي في PowerPoint</vt:lpstr>
      <vt:lpstr>Pulmonary Circulations </vt:lpstr>
      <vt:lpstr>Systemic Circulations </vt:lpstr>
      <vt:lpstr>عرض تقديمي في PowerPoint</vt:lpstr>
      <vt:lpstr>The Heart Valves </vt:lpstr>
      <vt:lpstr>عرض تقديمي في PowerPoint</vt:lpstr>
      <vt:lpstr>Papillary Muscle</vt:lpstr>
      <vt:lpstr>عرض تقديمي في PowerPoint</vt:lpstr>
      <vt:lpstr>Specialized Excitatory and Conductive System of The Heart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system.</dc:title>
  <dc:creator>DR.Ahmed Saker 2O11</dc:creator>
  <cp:lastModifiedBy>s touch 1</cp:lastModifiedBy>
  <cp:revision>82</cp:revision>
  <dcterms:created xsi:type="dcterms:W3CDTF">2022-02-19T07:58:42Z</dcterms:created>
  <dcterms:modified xsi:type="dcterms:W3CDTF">2025-01-07T17:38:36Z</dcterms:modified>
</cp:coreProperties>
</file>