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1A7-D270-42A5-8AC4-FD217F45086B}" type="datetimeFigureOut">
              <a:rPr lang="ar-IQ" smtClean="0"/>
              <a:t>16/07/1446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71F9-C52B-4894-99B0-8BC26B35E8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1A7-D270-42A5-8AC4-FD217F45086B}" type="datetimeFigureOut">
              <a:rPr lang="ar-IQ" smtClean="0"/>
              <a:t>16/07/1446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71F9-C52B-4894-99B0-8BC26B35E8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1A7-D270-42A5-8AC4-FD217F45086B}" type="datetimeFigureOut">
              <a:rPr lang="ar-IQ" smtClean="0"/>
              <a:t>16/07/1446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71F9-C52B-4894-99B0-8BC26B35E8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1A7-D270-42A5-8AC4-FD217F45086B}" type="datetimeFigureOut">
              <a:rPr lang="ar-IQ" smtClean="0"/>
              <a:t>16/07/1446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71F9-C52B-4894-99B0-8BC26B35E8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1A7-D270-42A5-8AC4-FD217F45086B}" type="datetimeFigureOut">
              <a:rPr lang="ar-IQ" smtClean="0"/>
              <a:t>16/07/1446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71F9-C52B-4894-99B0-8BC26B35E8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1A7-D270-42A5-8AC4-FD217F45086B}" type="datetimeFigureOut">
              <a:rPr lang="ar-IQ" smtClean="0"/>
              <a:t>16/07/1446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71F9-C52B-4894-99B0-8BC26B35E8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1A7-D270-42A5-8AC4-FD217F45086B}" type="datetimeFigureOut">
              <a:rPr lang="ar-IQ" smtClean="0"/>
              <a:t>16/07/1446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71F9-C52B-4894-99B0-8BC26B35E8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1A7-D270-42A5-8AC4-FD217F45086B}" type="datetimeFigureOut">
              <a:rPr lang="ar-IQ" smtClean="0"/>
              <a:t>16/07/1446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71F9-C52B-4894-99B0-8BC26B35E8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1A7-D270-42A5-8AC4-FD217F45086B}" type="datetimeFigureOut">
              <a:rPr lang="ar-IQ" smtClean="0"/>
              <a:t>16/07/1446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71F9-C52B-4894-99B0-8BC26B35E8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1A7-D270-42A5-8AC4-FD217F45086B}" type="datetimeFigureOut">
              <a:rPr lang="ar-IQ" smtClean="0"/>
              <a:t>16/07/1446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71F9-C52B-4894-99B0-8BC26B35E824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1A7-D270-42A5-8AC4-FD217F45086B}" type="datetimeFigureOut">
              <a:rPr lang="ar-IQ" smtClean="0"/>
              <a:t>16/07/1446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F71F9-C52B-4894-99B0-8BC26B35E824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59F71F9-C52B-4894-99B0-8BC26B35E824}" type="slidenum">
              <a:rPr lang="ar-IQ" smtClean="0"/>
              <a:t>‹#›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22C1A7-D270-42A5-8AC4-FD217F45086B}" type="datetimeFigureOut">
              <a:rPr lang="ar-IQ" smtClean="0"/>
              <a:t>16/07/1446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4320480" cy="1065361"/>
          </a:xfrm>
        </p:spPr>
        <p:txBody>
          <a:bodyPr>
            <a:noAutofit/>
          </a:bodyPr>
          <a:lstStyle/>
          <a:p>
            <a:pPr marR="5715" algn="ctr">
              <a:spcBef>
                <a:spcPts val="100"/>
              </a:spcBef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Cambria"/>
                <a:ea typeface="Times New Roman"/>
              </a:rPr>
              <a:t>Department</a:t>
            </a:r>
            <a:r>
              <a:rPr lang="en-US" sz="2000" b="1" spc="25" dirty="0" smtClean="0">
                <a:solidFill>
                  <a:schemeClr val="tx1"/>
                </a:solidFill>
                <a:effectLst/>
                <a:latin typeface="Cambria"/>
                <a:ea typeface="Times New Roman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Cambria"/>
                <a:ea typeface="Times New Roman"/>
              </a:rPr>
              <a:t>of</a:t>
            </a:r>
            <a:r>
              <a:rPr lang="en-US" sz="2000" b="1" spc="-10" dirty="0" smtClean="0">
                <a:solidFill>
                  <a:schemeClr val="tx1"/>
                </a:solidFill>
                <a:effectLst/>
                <a:latin typeface="Cambria"/>
                <a:ea typeface="Times New Roman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Cambria"/>
                <a:ea typeface="Times New Roman"/>
              </a:rPr>
              <a:t>Anesthesia</a:t>
            </a:r>
            <a:r>
              <a:rPr lang="en-US" sz="2000" b="1" spc="-20" dirty="0" smtClean="0">
                <a:solidFill>
                  <a:schemeClr val="tx1"/>
                </a:solidFill>
                <a:effectLst/>
                <a:latin typeface="Cambria"/>
                <a:ea typeface="Times New Roman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Cambria"/>
                <a:ea typeface="Times New Roman"/>
              </a:rPr>
              <a:t>Techniques</a:t>
            </a:r>
            <a:endParaRPr lang="ar-IQ" sz="2000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483768" y="1905490"/>
            <a:ext cx="3888432" cy="864096"/>
          </a:xfrm>
        </p:spPr>
        <p:txBody>
          <a:bodyPr>
            <a:noAutofit/>
          </a:bodyPr>
          <a:lstStyle/>
          <a:p>
            <a:pPr algn="ctr"/>
            <a:r>
              <a:rPr lang="en-US" sz="3600" b="1" spc="-100" dirty="0" smtClean="0">
                <a:solidFill>
                  <a:prstClr val="black"/>
                </a:solidFill>
                <a:latin typeface="Century Schoolbook" pitchFamily="18" charset="0"/>
                <a:ea typeface="+mj-ea"/>
                <a:cs typeface="+mj-cs"/>
              </a:rPr>
              <a:t>Respiratory system</a:t>
            </a:r>
            <a:endParaRPr lang="ar-IQ" sz="2800" b="1" dirty="0">
              <a:solidFill>
                <a:schemeClr val="tx1"/>
              </a:solidFill>
              <a:latin typeface="Century Schoolbook" pitchFamily="18" charset="0"/>
              <a:cs typeface="Andalus" pitchFamily="18" charset="-78"/>
            </a:endParaRPr>
          </a:p>
        </p:txBody>
      </p:sp>
      <p:pic>
        <p:nvPicPr>
          <p:cNvPr id="4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0232" y="332655"/>
            <a:ext cx="1728192" cy="1352707"/>
          </a:xfrm>
          <a:prstGeom prst="rect">
            <a:avLst/>
          </a:prstGeom>
        </p:spPr>
      </p:pic>
      <p:pic>
        <p:nvPicPr>
          <p:cNvPr id="5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033" y="332656"/>
            <a:ext cx="1656184" cy="135270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89916" y="4594758"/>
            <a:ext cx="271260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Dr. </a:t>
            </a:r>
            <a:r>
              <a:rPr lang="en-US" sz="2800" b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Zahraa</a:t>
            </a:r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Tariq </a:t>
            </a:r>
            <a:endParaRPr lang="ar-IQ" sz="28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583852" y="4594758"/>
            <a:ext cx="259718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Dr. </a:t>
            </a:r>
            <a:r>
              <a:rPr lang="en-US" sz="2800" b="1" dirty="0" err="1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Rawaa</a:t>
            </a:r>
            <a:r>
              <a:rPr lang="en-US" sz="2800" b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Awad</a:t>
            </a:r>
            <a:endParaRPr lang="ar-IQ" sz="28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105446" y="3645024"/>
            <a:ext cx="103586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Lec.6</a:t>
            </a:r>
            <a:endParaRPr lang="ar-IQ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533666" y="6021288"/>
            <a:ext cx="183094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32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المرحلة الاولى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957812" y="5147899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Dr.Ferqad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Jewad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5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Century Schoolbook" pitchFamily="18" charset="0"/>
              </a:rPr>
              <a:t>General Function of Respiratory System</a:t>
            </a:r>
            <a:r>
              <a:rPr lang="en-US" sz="2800" dirty="0" smtClean="0">
                <a:solidFill>
                  <a:srgbClr val="000000"/>
                </a:solidFill>
                <a:latin typeface="Century Schoolbook" pitchFamily="18" charset="0"/>
              </a:rPr>
              <a:t>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>
                <a:solidFill>
                  <a:srgbClr val="000000"/>
                </a:solidFill>
                <a:latin typeface="Century Schoolbook" pitchFamily="18" charset="0"/>
              </a:rPr>
              <a:t>Gas exchange </a:t>
            </a:r>
            <a:r>
              <a:rPr lang="en-US" sz="2600" dirty="0" smtClean="0">
                <a:solidFill>
                  <a:srgbClr val="000000"/>
                </a:solidFill>
                <a:latin typeface="Century Schoolbook" pitchFamily="18" charset="0"/>
              </a:rPr>
              <a:t>: oxygen enters blood and carbon dioxide leaves.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>
                <a:solidFill>
                  <a:srgbClr val="000000"/>
                </a:solidFill>
                <a:latin typeface="Century Schoolbook" pitchFamily="18" charset="0"/>
              </a:rPr>
              <a:t>Regulation of blood </a:t>
            </a:r>
            <a:r>
              <a:rPr lang="en-US" sz="2600" b="1" dirty="0" err="1" smtClean="0">
                <a:solidFill>
                  <a:srgbClr val="000000"/>
                </a:solidFill>
                <a:latin typeface="Century Schoolbook" pitchFamily="18" charset="0"/>
              </a:rPr>
              <a:t>pH.</a:t>
            </a:r>
            <a:endParaRPr lang="en-US" sz="2600" b="1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>
                <a:solidFill>
                  <a:srgbClr val="000000"/>
                </a:solidFill>
                <a:latin typeface="Century Schoolbook" pitchFamily="18" charset="0"/>
              </a:rPr>
              <a:t>Voice production </a:t>
            </a:r>
            <a:r>
              <a:rPr lang="en-US" sz="2600" dirty="0" smtClean="0">
                <a:solidFill>
                  <a:srgbClr val="000000"/>
                </a:solidFill>
                <a:latin typeface="Century Schoolbook" pitchFamily="18" charset="0"/>
              </a:rPr>
              <a:t>: movement of air through vocal folds makes sound and speech.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>
                <a:solidFill>
                  <a:srgbClr val="000000"/>
                </a:solidFill>
                <a:latin typeface="Century Schoolbook" pitchFamily="18" charset="0"/>
              </a:rPr>
              <a:t>Olfaction </a:t>
            </a:r>
            <a:r>
              <a:rPr lang="en-US" sz="2600" dirty="0" smtClean="0">
                <a:solidFill>
                  <a:srgbClr val="000000"/>
                </a:solidFill>
                <a:latin typeface="Century Schoolbook" pitchFamily="18" charset="0"/>
              </a:rPr>
              <a:t>: smell occurs when airborne molecules draw into nasal cavity.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>
                <a:solidFill>
                  <a:srgbClr val="000000"/>
                </a:solidFill>
                <a:latin typeface="Century Schoolbook" pitchFamily="18" charset="0"/>
              </a:rPr>
              <a:t>Protection</a:t>
            </a:r>
            <a:r>
              <a:rPr lang="en-US" sz="2600" dirty="0" smtClean="0">
                <a:solidFill>
                  <a:srgbClr val="000000"/>
                </a:solidFill>
                <a:latin typeface="Century Schoolbook" pitchFamily="18" charset="0"/>
              </a:rPr>
              <a:t> :</a:t>
            </a:r>
            <a:r>
              <a:rPr lang="en-US" sz="2600" dirty="0">
                <a:solidFill>
                  <a:srgbClr val="000000"/>
                </a:solidFill>
                <a:latin typeface="Century Schoolbook" pitchFamily="18" charset="0"/>
              </a:rPr>
              <a:t> by preventing </a:t>
            </a:r>
            <a:r>
              <a:rPr lang="en-US" sz="2600" dirty="0" smtClean="0">
                <a:solidFill>
                  <a:srgbClr val="000000"/>
                </a:solidFill>
                <a:latin typeface="Century Schoolbook" pitchFamily="18" charset="0"/>
              </a:rPr>
              <a:t>entry of microorganisms and removing them from airway passages</a:t>
            </a:r>
            <a:r>
              <a:rPr lang="en-US" sz="2800" dirty="0" smtClean="0">
                <a:solidFill>
                  <a:srgbClr val="000000"/>
                </a:solidFill>
                <a:latin typeface="Century Schoolbook" pitchFamily="18" charset="0"/>
              </a:rPr>
              <a:t>.</a:t>
            </a:r>
            <a:endParaRPr lang="ar-IQ" sz="2800" dirty="0">
              <a:solidFill>
                <a:prstClr val="black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3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3"/>
            <a:ext cx="792088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0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476672"/>
            <a:ext cx="8280920" cy="6192688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10000"/>
                </a:solidFill>
                <a:latin typeface="Century Schoolbook" pitchFamily="18" charset="0"/>
              </a:rPr>
              <a:t>Respiratory system </a:t>
            </a:r>
            <a:r>
              <a:rPr lang="en-US" sz="2400" dirty="0">
                <a:solidFill>
                  <a:srgbClr val="3B3835"/>
                </a:solidFill>
                <a:latin typeface="Century Schoolbook" pitchFamily="18" charset="0"/>
              </a:rPr>
              <a:t>They are classified into:</a:t>
            </a:r>
          </a:p>
          <a:p>
            <a:pPr marL="5715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3B3835"/>
                </a:solidFill>
                <a:latin typeface="Century Schoolbook" pitchFamily="18" charset="0"/>
              </a:rPr>
              <a:t>Upper </a:t>
            </a:r>
            <a:r>
              <a:rPr lang="en-US" sz="2400" b="1" dirty="0">
                <a:solidFill>
                  <a:srgbClr val="3B3835"/>
                </a:solidFill>
                <a:latin typeface="Century Schoolbook" pitchFamily="18" charset="0"/>
              </a:rPr>
              <a:t>airway: Nose , pharynx and </a:t>
            </a:r>
            <a:r>
              <a:rPr lang="en-US" sz="2400" b="1" dirty="0" smtClean="0">
                <a:solidFill>
                  <a:srgbClr val="3B3835"/>
                </a:solidFill>
                <a:latin typeface="Century Schoolbook" pitchFamily="18" charset="0"/>
              </a:rPr>
              <a:t>larynx</a:t>
            </a:r>
          </a:p>
          <a:p>
            <a:pPr marL="5715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3B3835"/>
                </a:solidFill>
                <a:latin typeface="Century Schoolbook" pitchFamily="18" charset="0"/>
              </a:rPr>
              <a:t>Lower </a:t>
            </a:r>
            <a:r>
              <a:rPr lang="en-US" sz="2400" b="1" dirty="0">
                <a:solidFill>
                  <a:srgbClr val="3B3835"/>
                </a:solidFill>
                <a:latin typeface="Century Schoolbook" pitchFamily="18" charset="0"/>
              </a:rPr>
              <a:t>airway</a:t>
            </a:r>
            <a:r>
              <a:rPr lang="en-US" sz="2400" dirty="0">
                <a:solidFill>
                  <a:srgbClr val="3B3835"/>
                </a:solidFill>
                <a:latin typeface="Century Schoolbook" pitchFamily="18" charset="0"/>
              </a:rPr>
              <a:t>: includes the </a:t>
            </a:r>
            <a:r>
              <a:rPr lang="en-US" sz="2400" b="1" dirty="0">
                <a:solidFill>
                  <a:srgbClr val="3B3835"/>
                </a:solidFill>
                <a:latin typeface="Century Schoolbook" pitchFamily="18" charset="0"/>
              </a:rPr>
              <a:t>trachea, bronchi and </a:t>
            </a:r>
            <a:r>
              <a:rPr lang="en-US" sz="2400" b="1" dirty="0" smtClean="0">
                <a:solidFill>
                  <a:srgbClr val="3B3835"/>
                </a:solidFill>
                <a:latin typeface="Century Schoolbook" pitchFamily="18" charset="0"/>
              </a:rPr>
              <a:t>lung.</a:t>
            </a:r>
          </a:p>
          <a:p>
            <a:pPr marL="114300" indent="0" algn="l" rtl="0">
              <a:buNone/>
            </a:pPr>
            <a:endParaRPr lang="en-US" sz="2400" b="1" dirty="0" smtClean="0">
              <a:solidFill>
                <a:srgbClr val="3B3835"/>
              </a:solidFill>
              <a:latin typeface="Century Schoolbook" pitchFamily="18" charset="0"/>
            </a:endParaRPr>
          </a:p>
          <a:p>
            <a:pPr marL="114300" indent="0" algn="l" rtl="0">
              <a:buNone/>
            </a:pPr>
            <a:endParaRPr lang="en-US" sz="2000" b="1" dirty="0">
              <a:solidFill>
                <a:srgbClr val="3B3835"/>
              </a:solidFill>
              <a:latin typeface="Century Schoolbook" pitchFamily="18" charset="0"/>
            </a:endParaRPr>
          </a:p>
          <a:p>
            <a:pPr algn="l" rtl="0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3200" b="1" dirty="0" smtClean="0">
                <a:latin typeface="Century Schoolbook" pitchFamily="18" charset="0"/>
              </a:rPr>
              <a:t>Nose</a:t>
            </a:r>
            <a:r>
              <a:rPr lang="en-US" sz="3200" b="1" dirty="0" smtClean="0">
                <a:solidFill>
                  <a:srgbClr val="3B3835"/>
                </a:solidFill>
                <a:latin typeface="Century Schoolbook" pitchFamily="18" charset="0"/>
              </a:rPr>
              <a:t>:</a:t>
            </a:r>
          </a:p>
          <a:p>
            <a:pPr marL="114300" indent="0" algn="just" rtl="0">
              <a:buNone/>
            </a:pPr>
            <a:r>
              <a:rPr lang="en-US" sz="2800" b="1" dirty="0" smtClean="0">
                <a:latin typeface="Century Schoolbook" pitchFamily="18" charset="0"/>
              </a:rPr>
              <a:t>Function of The Nose:</a:t>
            </a:r>
          </a:p>
          <a:p>
            <a:pPr marL="114300" indent="0" algn="just" rtl="0">
              <a:buNone/>
            </a:pPr>
            <a:r>
              <a:rPr lang="en-US" sz="2400" dirty="0" smtClean="0">
                <a:latin typeface="Century Schoolbook" pitchFamily="18" charset="0"/>
              </a:rPr>
              <a:t>1.It serves as an air passageway .</a:t>
            </a:r>
          </a:p>
          <a:p>
            <a:pPr marL="114300" indent="0" algn="just" rtl="0">
              <a:buNone/>
            </a:pPr>
            <a:r>
              <a:rPr lang="en-US" sz="2400" dirty="0" smtClean="0">
                <a:latin typeface="Century Schoolbook" pitchFamily="18" charset="0"/>
              </a:rPr>
              <a:t>2.It warms and moistens inhaled air .</a:t>
            </a:r>
          </a:p>
          <a:p>
            <a:pPr marL="114300" indent="0" algn="just" rtl="0">
              <a:buNone/>
            </a:pPr>
            <a:r>
              <a:rPr lang="en-US" sz="2400" dirty="0" smtClean="0">
                <a:latin typeface="Century Schoolbook" pitchFamily="18" charset="0"/>
              </a:rPr>
              <a:t>3.It </a:t>
            </a:r>
            <a:r>
              <a:rPr lang="en-US" sz="2400" dirty="0">
                <a:latin typeface="Century Schoolbook" pitchFamily="18" charset="0"/>
              </a:rPr>
              <a:t>cilia and mucous membrane </a:t>
            </a:r>
            <a:r>
              <a:rPr lang="en-US" sz="2400">
                <a:latin typeface="Century Schoolbook" pitchFamily="18" charset="0"/>
              </a:rPr>
              <a:t>trap </a:t>
            </a:r>
            <a:r>
              <a:rPr lang="en-US" sz="2400" smtClean="0">
                <a:latin typeface="Century Schoolbook" pitchFamily="18" charset="0"/>
              </a:rPr>
              <a:t>dust </a:t>
            </a:r>
            <a:r>
              <a:rPr lang="en-US" sz="2400" dirty="0">
                <a:latin typeface="Century Schoolbook" pitchFamily="18" charset="0"/>
              </a:rPr>
              <a:t>, pollen , bacteria and foreign matter </a:t>
            </a:r>
          </a:p>
          <a:p>
            <a:pPr marL="114300" indent="0" algn="just" rtl="0">
              <a:buNone/>
            </a:pPr>
            <a:r>
              <a:rPr lang="en-US" sz="2400" dirty="0">
                <a:latin typeface="Century Schoolbook" pitchFamily="18" charset="0"/>
              </a:rPr>
              <a:t>4.It contains olfactory receptors , which smell odors .</a:t>
            </a:r>
          </a:p>
          <a:p>
            <a:pPr marL="114300" indent="0" algn="just" rtl="0">
              <a:buNone/>
            </a:pPr>
            <a:r>
              <a:rPr lang="en-US" sz="2400" dirty="0">
                <a:latin typeface="Century Schoolbook" pitchFamily="18" charset="0"/>
              </a:rPr>
              <a:t>5.It aids in phonation and the quality of </a:t>
            </a:r>
            <a:r>
              <a:rPr lang="en-US" sz="2400" dirty="0" smtClean="0">
                <a:latin typeface="Century Schoolbook" pitchFamily="18" charset="0"/>
              </a:rPr>
              <a:t>voice</a:t>
            </a:r>
            <a:r>
              <a:rPr lang="en-US" sz="2000" dirty="0" smtClean="0">
                <a:latin typeface="Century Schoolbook" pitchFamily="18" charset="0"/>
              </a:rPr>
              <a:t>.</a:t>
            </a:r>
            <a:endParaRPr lang="ar-IQ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332656"/>
            <a:ext cx="8568952" cy="6068144"/>
          </a:xfrm>
        </p:spPr>
        <p:txBody>
          <a:bodyPr>
            <a:normAutofit/>
          </a:bodyPr>
          <a:lstStyle/>
          <a:p>
            <a:pPr marL="114300" indent="0" algn="just" rtl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C10000"/>
                </a:solidFill>
                <a:latin typeface="Century Schoolbook" pitchFamily="18" charset="0"/>
              </a:rPr>
              <a:t>Pharynx</a:t>
            </a:r>
            <a:r>
              <a:rPr lang="en-US" sz="2400" dirty="0">
                <a:solidFill>
                  <a:srgbClr val="3B3835"/>
                </a:solidFill>
                <a:latin typeface="Century Schoolbook" pitchFamily="18" charset="0"/>
              </a:rPr>
              <a:t>: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Century Schoolbook" pitchFamily="18" charset="0"/>
              </a:rPr>
              <a:t>Made of </a:t>
            </a:r>
            <a:r>
              <a:rPr lang="en-US" sz="2400" dirty="0" smtClean="0">
                <a:latin typeface="Century Schoolbook" pitchFamily="18" charset="0"/>
              </a:rPr>
              <a:t>muscle </a:t>
            </a:r>
            <a:r>
              <a:rPr lang="en-US" sz="2400" dirty="0">
                <a:latin typeface="Century Schoolbook" pitchFamily="18" charset="0"/>
              </a:rPr>
              <a:t>and lined with mucous </a:t>
            </a:r>
            <a:r>
              <a:rPr lang="en-US" sz="2400" dirty="0" smtClean="0">
                <a:latin typeface="Century Schoolbook" pitchFamily="18" charset="0"/>
              </a:rPr>
              <a:t>membrane.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Century Schoolbook" pitchFamily="18" charset="0"/>
              </a:rPr>
              <a:t>Function</a:t>
            </a:r>
            <a:r>
              <a:rPr lang="en-US" sz="2400" dirty="0" smtClean="0">
                <a:latin typeface="Century Schoolbook" pitchFamily="18" charset="0"/>
              </a:rPr>
              <a:t> as common </a:t>
            </a:r>
            <a:r>
              <a:rPr lang="en-US" sz="2400" dirty="0">
                <a:latin typeface="Century Schoolbook" pitchFamily="18" charset="0"/>
              </a:rPr>
              <a:t>opening for digestive and respiratory </a:t>
            </a:r>
            <a:r>
              <a:rPr lang="en-US" sz="2400" dirty="0" smtClean="0">
                <a:latin typeface="Century Schoolbook" pitchFamily="18" charset="0"/>
              </a:rPr>
              <a:t>system</a:t>
            </a:r>
            <a:r>
              <a:rPr lang="en-US" sz="2400" dirty="0" smtClean="0">
                <a:solidFill>
                  <a:srgbClr val="3B3835"/>
                </a:solidFill>
                <a:latin typeface="Century Schoolbook" pitchFamily="18" charset="0"/>
              </a:rPr>
              <a:t>.</a:t>
            </a:r>
          </a:p>
          <a:p>
            <a:pPr marL="114300" indent="0" algn="just" rtl="0">
              <a:lnSpc>
                <a:spcPct val="150000"/>
              </a:lnSpc>
              <a:buNone/>
            </a:pPr>
            <a:endParaRPr lang="en-US" sz="2400" dirty="0">
              <a:solidFill>
                <a:srgbClr val="3B3835"/>
              </a:solidFill>
              <a:latin typeface="Century Schoolboo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848872" cy="3573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8352928" cy="6212160"/>
          </a:xfrm>
        </p:spPr>
        <p:txBody>
          <a:bodyPr>
            <a:normAutofit/>
          </a:bodyPr>
          <a:lstStyle/>
          <a:p>
            <a:pPr marL="114300" indent="0" algn="just" rtl="0">
              <a:lnSpc>
                <a:spcPct val="150000"/>
              </a:lnSpc>
              <a:buNone/>
            </a:pPr>
            <a:r>
              <a:rPr lang="en-US" sz="2400" b="1" dirty="0">
                <a:latin typeface="Century Schoolbook" pitchFamily="18" charset="0"/>
              </a:rPr>
              <a:t>Larynx ( voice box ) : </a:t>
            </a:r>
          </a:p>
          <a:p>
            <a:pPr marL="114300" indent="0" algn="just" rtl="0">
              <a:lnSpc>
                <a:spcPct val="150000"/>
              </a:lnSpc>
              <a:buNone/>
            </a:pPr>
            <a:r>
              <a:rPr lang="en-US" dirty="0">
                <a:latin typeface="Century Schoolbook" pitchFamily="18" charset="0"/>
              </a:rPr>
              <a:t>C</a:t>
            </a:r>
            <a:r>
              <a:rPr lang="en-US" dirty="0" smtClean="0">
                <a:latin typeface="Century Schoolbook" pitchFamily="18" charset="0"/>
              </a:rPr>
              <a:t>omposed </a:t>
            </a:r>
            <a:r>
              <a:rPr lang="en-US" dirty="0">
                <a:latin typeface="Century Schoolbook" pitchFamily="18" charset="0"/>
              </a:rPr>
              <a:t>of cartilage and muscles . </a:t>
            </a:r>
            <a:endParaRPr lang="en-US" dirty="0" smtClean="0">
              <a:latin typeface="Century Schoolbook" pitchFamily="18" charset="0"/>
            </a:endParaRPr>
          </a:p>
          <a:p>
            <a:pPr marL="114300" indent="0" algn="just" rtl="0">
              <a:lnSpc>
                <a:spcPct val="150000"/>
              </a:lnSpc>
              <a:buNone/>
            </a:pPr>
            <a:r>
              <a:rPr lang="en-US" sz="2400" b="1" dirty="0" smtClean="0">
                <a:latin typeface="Century Schoolbook" pitchFamily="18" charset="0"/>
              </a:rPr>
              <a:t>Functions</a:t>
            </a:r>
            <a:r>
              <a:rPr lang="en-US" sz="2400" dirty="0" smtClean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:- </a:t>
            </a:r>
          </a:p>
          <a:p>
            <a:pPr marL="5715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Century Schoolbook" pitchFamily="18" charset="0"/>
              </a:rPr>
              <a:t>The protection of the airway during </a:t>
            </a:r>
            <a:r>
              <a:rPr lang="en-US" b="1" dirty="0" smtClean="0">
                <a:latin typeface="Century Schoolbook" pitchFamily="18" charset="0"/>
              </a:rPr>
              <a:t>swallowing</a:t>
            </a:r>
            <a:r>
              <a:rPr lang="en-US" b="1" dirty="0" smtClean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entury Schoolbook" pitchFamily="18" charset="0"/>
              </a:rPr>
              <a:t>(</a:t>
            </a:r>
            <a:r>
              <a:rPr lang="en-US" dirty="0">
                <a:latin typeface="Century Schoolbook" pitchFamily="18" charset="0"/>
              </a:rPr>
              <a:t>When </a:t>
            </a:r>
            <a:r>
              <a:rPr lang="en-US" dirty="0" smtClean="0">
                <a:latin typeface="Century Schoolbook" pitchFamily="18" charset="0"/>
              </a:rPr>
              <a:t>swallowing </a:t>
            </a:r>
            <a:r>
              <a:rPr lang="en-US" dirty="0">
                <a:latin typeface="Century Schoolbook" pitchFamily="18" charset="0"/>
              </a:rPr>
              <a:t>the backward motion of the tongue forces part of the larynx called the </a:t>
            </a:r>
            <a:r>
              <a:rPr lang="en-US" dirty="0" smtClean="0">
                <a:latin typeface="Century Schoolbook" pitchFamily="18" charset="0"/>
              </a:rPr>
              <a:t>epiglottis to </a:t>
            </a:r>
            <a:r>
              <a:rPr lang="en-US" dirty="0">
                <a:latin typeface="Century Schoolbook" pitchFamily="18" charset="0"/>
              </a:rPr>
              <a:t>cover up the opening to the </a:t>
            </a:r>
            <a:r>
              <a:rPr lang="en-US" dirty="0" smtClean="0">
                <a:latin typeface="Century Schoolbook" pitchFamily="18" charset="0"/>
              </a:rPr>
              <a:t>larynx).</a:t>
            </a:r>
            <a:endParaRPr lang="en-US" dirty="0">
              <a:latin typeface="Century Schoolbook" pitchFamily="18" charset="0"/>
            </a:endParaRPr>
          </a:p>
          <a:p>
            <a:pPr marL="5715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latin typeface="Century Schoolbook" pitchFamily="18" charset="0"/>
              </a:rPr>
              <a:t>Respiration</a:t>
            </a:r>
            <a:r>
              <a:rPr lang="en-US" dirty="0" smtClean="0">
                <a:solidFill>
                  <a:prstClr val="black"/>
                </a:solidFill>
                <a:latin typeface="Century Schoolbook" pitchFamily="18" charset="0"/>
              </a:rPr>
              <a:t> by maintaining </a:t>
            </a:r>
            <a:r>
              <a:rPr lang="en-US" dirty="0">
                <a:solidFill>
                  <a:prstClr val="black"/>
                </a:solidFill>
                <a:latin typeface="Century Schoolbook" pitchFamily="18" charset="0"/>
              </a:rPr>
              <a:t>an open passageway for air </a:t>
            </a:r>
            <a:r>
              <a:rPr lang="en-US" dirty="0" smtClean="0">
                <a:solidFill>
                  <a:prstClr val="black"/>
                </a:solidFill>
                <a:latin typeface="Century Schoolbook" pitchFamily="18" charset="0"/>
              </a:rPr>
              <a:t>movement.</a:t>
            </a:r>
            <a:r>
              <a:rPr lang="en-US" dirty="0" smtClean="0">
                <a:latin typeface="Century Schoolbook" pitchFamily="18" charset="0"/>
              </a:rPr>
              <a:t> </a:t>
            </a:r>
          </a:p>
          <a:p>
            <a:pPr marL="5715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latin typeface="Century Schoolbook" pitchFamily="18" charset="0"/>
              </a:rPr>
              <a:t>Phonation</a:t>
            </a:r>
            <a:r>
              <a:rPr lang="en-US" dirty="0" smtClean="0">
                <a:latin typeface="Century Schoolbook" pitchFamily="18" charset="0"/>
              </a:rPr>
              <a:t>: production of voice by vibrating vocal cord.</a:t>
            </a:r>
            <a:endParaRPr lang="ar-IQ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263"/>
            <a:ext cx="8352927" cy="575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347864" y="5993189"/>
            <a:ext cx="140134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latin typeface="Century Schoolbook" pitchFamily="18" charset="0"/>
              </a:rPr>
              <a:t>larynx</a:t>
            </a:r>
            <a:endParaRPr lang="ar-IQ" sz="2800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260648"/>
            <a:ext cx="8352928" cy="614015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>
                <a:latin typeface="Century Schoolbook" pitchFamily="18" charset="0"/>
              </a:rPr>
              <a:t>Trachea (Windpipe) </a:t>
            </a:r>
            <a:r>
              <a:rPr lang="en-US" sz="2800" dirty="0">
                <a:latin typeface="Century Schoolbook" pitchFamily="18" charset="0"/>
              </a:rPr>
              <a:t>: </a:t>
            </a:r>
            <a:r>
              <a:rPr lang="en-US" sz="2800" dirty="0" smtClean="0">
                <a:latin typeface="Century Schoolbook" pitchFamily="18" charset="0"/>
              </a:rPr>
              <a:t>Is </a:t>
            </a:r>
            <a:r>
              <a:rPr lang="en-US" sz="2800" dirty="0">
                <a:latin typeface="Century Schoolbook" pitchFamily="18" charset="0"/>
              </a:rPr>
              <a:t>a </a:t>
            </a:r>
            <a:r>
              <a:rPr lang="en-US" sz="2800" dirty="0" smtClean="0">
                <a:latin typeface="Century Schoolbook" pitchFamily="18" charset="0"/>
              </a:rPr>
              <a:t>smooth </a:t>
            </a:r>
            <a:r>
              <a:rPr lang="en-US" sz="2800" dirty="0">
                <a:latin typeface="Century Schoolbook" pitchFamily="18" charset="0"/>
              </a:rPr>
              <a:t>Muscular tube extends from larynx to bronchi .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Century Schoolbook" pitchFamily="18" charset="0"/>
              </a:rPr>
              <a:t>Function </a:t>
            </a:r>
            <a:r>
              <a:rPr lang="en-US" sz="2800" b="1" dirty="0">
                <a:latin typeface="Century Schoolbook" pitchFamily="18" charset="0"/>
              </a:rPr>
              <a:t>: </a:t>
            </a:r>
            <a:endParaRPr lang="en-US" sz="2800" b="1" dirty="0" smtClean="0">
              <a:latin typeface="Century Schoolbook" pitchFamily="18" charset="0"/>
            </a:endParaRPr>
          </a:p>
          <a:p>
            <a:pPr marL="6286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entury Schoolbook" pitchFamily="18" charset="0"/>
              </a:rPr>
              <a:t>P</a:t>
            </a:r>
            <a:r>
              <a:rPr lang="en-US" sz="2800" dirty="0" smtClean="0">
                <a:latin typeface="Century Schoolbook" pitchFamily="18" charset="0"/>
              </a:rPr>
              <a:t>assageway </a:t>
            </a:r>
            <a:r>
              <a:rPr lang="en-US" sz="2800" dirty="0">
                <a:latin typeface="Century Schoolbook" pitchFamily="18" charset="0"/>
              </a:rPr>
              <a:t>for air to and from the lungs. </a:t>
            </a:r>
            <a:endParaRPr lang="en-US" sz="2800" dirty="0" smtClean="0">
              <a:latin typeface="Century Schoolbook" pitchFamily="18" charset="0"/>
            </a:endParaRPr>
          </a:p>
          <a:p>
            <a:pPr marL="6286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Century Schoolbook" pitchFamily="18" charset="0"/>
              </a:rPr>
              <a:t> </a:t>
            </a:r>
            <a:r>
              <a:rPr lang="en-US" sz="2800" dirty="0">
                <a:latin typeface="Century Schoolbook" pitchFamily="18" charset="0"/>
              </a:rPr>
              <a:t>Lined by </a:t>
            </a:r>
            <a:r>
              <a:rPr lang="en-US" sz="2800" dirty="0" smtClean="0">
                <a:latin typeface="Century Schoolbook" pitchFamily="18" charset="0"/>
              </a:rPr>
              <a:t>specialized epithelial tissue, which </a:t>
            </a:r>
            <a:r>
              <a:rPr lang="en-US" sz="2800" dirty="0">
                <a:latin typeface="Century Schoolbook" pitchFamily="18" charset="0"/>
              </a:rPr>
              <a:t>sweep foreign matter out of the </a:t>
            </a:r>
            <a:r>
              <a:rPr lang="en-US" sz="2800" dirty="0" smtClean="0">
                <a:latin typeface="Century Schoolbook" pitchFamily="18" charset="0"/>
              </a:rPr>
              <a:t>pathway.</a:t>
            </a:r>
            <a:endParaRPr lang="ar-IQ" sz="28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3096344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latin typeface="Century Schoolbook" pitchFamily="18" charset="0"/>
              </a:rPr>
              <a:t>Bronchi : </a:t>
            </a:r>
            <a:r>
              <a:rPr lang="en-US" sz="2800" b="1" dirty="0" smtClean="0">
                <a:latin typeface="Century Schoolbook" pitchFamily="18" charset="0"/>
              </a:rPr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latin typeface="Century Schoolbook" pitchFamily="18" charset="0"/>
              </a:rPr>
              <a:t>Trachea </a:t>
            </a:r>
            <a:r>
              <a:rPr lang="en-US" sz="2400" dirty="0">
                <a:latin typeface="Century Schoolbook" pitchFamily="18" charset="0"/>
              </a:rPr>
              <a:t>divides into two branches ( bronchi) which enter each lung. </a:t>
            </a:r>
            <a:endParaRPr lang="en-US" sz="2400" dirty="0" smtClean="0">
              <a:latin typeface="Century Schoolbook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latin typeface="Century Schoolbook" pitchFamily="18" charset="0"/>
              </a:rPr>
              <a:t>Function of bronchi </a:t>
            </a:r>
            <a:r>
              <a:rPr lang="en-US" sz="2400" dirty="0" smtClean="0">
                <a:latin typeface="Century Schoolbook" pitchFamily="18" charset="0"/>
              </a:rPr>
              <a:t>:</a:t>
            </a:r>
          </a:p>
          <a:p>
            <a:pPr algn="l" rtl="0"/>
            <a:r>
              <a:rPr lang="en-US" sz="2400" dirty="0" smtClean="0">
                <a:latin typeface="Century Schoolbook" pitchFamily="18" charset="0"/>
              </a:rPr>
              <a:t>Providing </a:t>
            </a:r>
            <a:r>
              <a:rPr lang="en-US" sz="2400" dirty="0">
                <a:latin typeface="Century Schoolbook" pitchFamily="18" charset="0"/>
              </a:rPr>
              <a:t>passageway for air to the </a:t>
            </a:r>
            <a:r>
              <a:rPr lang="en-US" sz="2400" dirty="0" smtClean="0">
                <a:latin typeface="Century Schoolbook" pitchFamily="18" charset="0"/>
              </a:rPr>
              <a:t>lungs . </a:t>
            </a:r>
            <a:endParaRPr lang="ar-IQ" sz="2400" dirty="0">
              <a:latin typeface="Century Schoolbook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7992888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82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16632"/>
            <a:ext cx="9144000" cy="626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>
                <a:latin typeface="Century Schoolbook" pitchFamily="18" charset="0"/>
              </a:rPr>
              <a:t>Lungs </a:t>
            </a:r>
            <a:endParaRPr lang="en-US" sz="2400" b="1" dirty="0">
              <a:latin typeface="Century Schoolbook" pitchFamily="18" charset="0"/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600" dirty="0" smtClean="0">
                <a:latin typeface="Century Schoolbook" pitchFamily="18" charset="0"/>
              </a:rPr>
              <a:t>There </a:t>
            </a:r>
            <a:r>
              <a:rPr lang="en-US" sz="2600" dirty="0">
                <a:latin typeface="Century Schoolbook" pitchFamily="18" charset="0"/>
              </a:rPr>
              <a:t>are two lungs</a:t>
            </a:r>
            <a:r>
              <a:rPr lang="en-US" sz="2600" dirty="0" smtClean="0">
                <a:latin typeface="Century Schoolbook" pitchFamily="18" charset="0"/>
              </a:rPr>
              <a:t>,(</a:t>
            </a:r>
            <a:r>
              <a:rPr lang="en-US" sz="2600" dirty="0">
                <a:solidFill>
                  <a:prstClr val="black"/>
                </a:solidFill>
                <a:latin typeface="Century Schoolbook" pitchFamily="18" charset="0"/>
              </a:rPr>
              <a:t>pyramidal in shape </a:t>
            </a:r>
            <a:r>
              <a:rPr lang="en-US" sz="2600" dirty="0" smtClean="0">
                <a:solidFill>
                  <a:prstClr val="black"/>
                </a:solidFill>
                <a:latin typeface="Century Schoolbook" pitchFamily="18" charset="0"/>
              </a:rPr>
              <a:t>)</a:t>
            </a:r>
            <a:r>
              <a:rPr lang="en-US" sz="2600" dirty="0" smtClean="0">
                <a:latin typeface="Century Schoolbook" pitchFamily="18" charset="0"/>
              </a:rPr>
              <a:t>right </a:t>
            </a:r>
            <a:r>
              <a:rPr lang="en-US" sz="2600" dirty="0">
                <a:latin typeface="Century Schoolbook" pitchFamily="18" charset="0"/>
              </a:rPr>
              <a:t>and left. </a:t>
            </a:r>
            <a:endParaRPr lang="en-US" sz="2600" dirty="0" smtClean="0">
              <a:latin typeface="Century Schoolbook" pitchFamily="18" charset="0"/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600" dirty="0" smtClean="0">
                <a:latin typeface="Century Schoolbook" pitchFamily="18" charset="0"/>
              </a:rPr>
              <a:t>Each </a:t>
            </a:r>
            <a:r>
              <a:rPr lang="en-US" sz="2600" dirty="0">
                <a:latin typeface="Century Schoolbook" pitchFamily="18" charset="0"/>
              </a:rPr>
              <a:t>lung is composed of smaller units called </a:t>
            </a:r>
            <a:r>
              <a:rPr lang="en-US" sz="2600" dirty="0" smtClean="0">
                <a:latin typeface="Century Schoolbook" pitchFamily="18" charset="0"/>
              </a:rPr>
              <a:t>lobes</a:t>
            </a:r>
            <a:r>
              <a:rPr lang="en-US" sz="2600" dirty="0">
                <a:latin typeface="Century Schoolbook" pitchFamily="18" charset="0"/>
              </a:rPr>
              <a:t> </a:t>
            </a:r>
            <a:r>
              <a:rPr lang="en-US" sz="2600" dirty="0" smtClean="0">
                <a:latin typeface="Century Schoolbook" pitchFamily="18" charset="0"/>
              </a:rPr>
              <a:t>(</a:t>
            </a:r>
            <a:r>
              <a:rPr lang="en-US" sz="2600" b="1" dirty="0" smtClean="0">
                <a:latin typeface="Century Schoolbook" pitchFamily="18" charset="0"/>
              </a:rPr>
              <a:t>The </a:t>
            </a:r>
            <a:r>
              <a:rPr lang="en-US" sz="2600" b="1" dirty="0">
                <a:latin typeface="Century Schoolbook" pitchFamily="18" charset="0"/>
              </a:rPr>
              <a:t>right lung consists of three lobes while </a:t>
            </a:r>
            <a:r>
              <a:rPr lang="en-US" sz="2600" b="1" dirty="0" smtClean="0">
                <a:latin typeface="Century Schoolbook" pitchFamily="18" charset="0"/>
              </a:rPr>
              <a:t>the </a:t>
            </a:r>
            <a:r>
              <a:rPr lang="en-US" sz="2600" b="1" dirty="0">
                <a:latin typeface="Century Schoolbook" pitchFamily="18" charset="0"/>
              </a:rPr>
              <a:t>left lung consists of two </a:t>
            </a:r>
            <a:r>
              <a:rPr lang="en-US" sz="2600" b="1" dirty="0" smtClean="0">
                <a:latin typeface="Century Schoolbook" pitchFamily="18" charset="0"/>
              </a:rPr>
              <a:t>lobes).</a:t>
            </a:r>
          </a:p>
          <a:p>
            <a:pPr marL="342900" lvl="0" indent="-228600" algn="just" rtl="0">
              <a:spcBef>
                <a:spcPct val="20000"/>
              </a:spcBef>
              <a:buClr>
                <a:srgbClr val="AC2E20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Century Schoolbook" pitchFamily="18" charset="0"/>
              </a:rPr>
              <a:t>The two lungs ultimately </a:t>
            </a:r>
            <a:r>
              <a:rPr lang="en-US" sz="2600" dirty="0">
                <a:latin typeface="Century Schoolbook" pitchFamily="18" charset="0"/>
              </a:rPr>
              <a:t>subdivide into over 300 million </a:t>
            </a:r>
            <a:r>
              <a:rPr lang="en-US" sz="2600" dirty="0" smtClean="0">
                <a:latin typeface="Century Schoolbook" pitchFamily="18" charset="0"/>
              </a:rPr>
              <a:t>alveoli that </a:t>
            </a:r>
            <a:r>
              <a:rPr lang="en-US" sz="2600" dirty="0" smtClean="0">
                <a:solidFill>
                  <a:prstClr val="black"/>
                </a:solidFill>
                <a:latin typeface="Century Schoolbook" pitchFamily="18" charset="0"/>
              </a:rPr>
              <a:t>surrounded </a:t>
            </a:r>
            <a:r>
              <a:rPr lang="en-US" sz="2600" dirty="0">
                <a:solidFill>
                  <a:prstClr val="black"/>
                </a:solidFill>
                <a:latin typeface="Century Schoolbook" pitchFamily="18" charset="0"/>
              </a:rPr>
              <a:t>by small blood vessels </a:t>
            </a:r>
            <a:r>
              <a:rPr lang="en-US" sz="2600" dirty="0" smtClean="0">
                <a:solidFill>
                  <a:prstClr val="black"/>
                </a:solidFill>
                <a:latin typeface="Century Schoolbook" pitchFamily="18" charset="0"/>
              </a:rPr>
              <a:t>capillaries . Oxygen </a:t>
            </a:r>
            <a:r>
              <a:rPr lang="en-US" sz="2600" dirty="0">
                <a:solidFill>
                  <a:prstClr val="black"/>
                </a:solidFill>
                <a:latin typeface="Century Schoolbook" pitchFamily="18" charset="0"/>
              </a:rPr>
              <a:t>passes through the thin membranes of the alveoli and into the bloodstream. The red blood cells pick up the oxygen and carry it to the body's organs and </a:t>
            </a:r>
            <a:r>
              <a:rPr lang="en-US" sz="2600" dirty="0" smtClean="0">
                <a:solidFill>
                  <a:prstClr val="black"/>
                </a:solidFill>
                <a:latin typeface="Century Schoolbook" pitchFamily="18" charset="0"/>
              </a:rPr>
              <a:t>tissues</a:t>
            </a:r>
            <a:r>
              <a:rPr lang="en-US" sz="2600" dirty="0">
                <a:latin typeface="Century Schoolbook" pitchFamily="18" charset="0"/>
              </a:rPr>
              <a:t>.</a:t>
            </a:r>
            <a:endParaRPr lang="en-US" sz="2600" dirty="0" smtClean="0">
              <a:latin typeface="Century Schoolbook" pitchFamily="18" charset="0"/>
            </a:endParaRPr>
          </a:p>
          <a:p>
            <a:pPr marL="457200" indent="-457200" algn="just" rtl="0">
              <a:buFont typeface="Wingdings" pitchFamily="2" charset="2"/>
              <a:buChar char="Ø"/>
            </a:pPr>
            <a:r>
              <a:rPr lang="en-US" sz="2600" b="1" dirty="0" smtClean="0">
                <a:latin typeface="Century Schoolbook" pitchFamily="18" charset="0"/>
              </a:rPr>
              <a:t>The most </a:t>
            </a:r>
            <a:r>
              <a:rPr lang="en-US" sz="2600" b="1" dirty="0">
                <a:latin typeface="Century Schoolbook" pitchFamily="18" charset="0"/>
              </a:rPr>
              <a:t>basic function </a:t>
            </a:r>
            <a:r>
              <a:rPr lang="en-US" sz="2600" b="1" dirty="0" smtClean="0">
                <a:latin typeface="Century Schoolbook" pitchFamily="18" charset="0"/>
              </a:rPr>
              <a:t>of the lungs </a:t>
            </a:r>
            <a:r>
              <a:rPr lang="en-US" sz="2600" dirty="0" smtClean="0">
                <a:latin typeface="Century Schoolbook" pitchFamily="18" charset="0"/>
              </a:rPr>
              <a:t>is </a:t>
            </a:r>
            <a:r>
              <a:rPr lang="en-US" sz="2600" dirty="0">
                <a:latin typeface="Century Schoolbook" pitchFamily="18" charset="0"/>
              </a:rPr>
              <a:t>to facilitate gas exchange from the environment into the bloodstream. </a:t>
            </a:r>
            <a:endParaRPr lang="en-US" sz="2600" dirty="0" smtClean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62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مخصص 3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AC2E20"/>
      </a:accent1>
      <a:accent2>
        <a:srgbClr val="FED9A7"/>
      </a:accent2>
      <a:accent3>
        <a:srgbClr val="71685C"/>
      </a:accent3>
      <a:accent4>
        <a:srgbClr val="F7D8D4"/>
      </a:accent4>
      <a:accent5>
        <a:srgbClr val="FFFF00"/>
      </a:accent5>
      <a:accent6>
        <a:srgbClr val="FFFFFF"/>
      </a:accent6>
      <a:hlink>
        <a:srgbClr val="FED9A7"/>
      </a:hlink>
      <a:folHlink>
        <a:srgbClr val="FBE5D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210</TotalTime>
  <Words>429</Words>
  <Application>Microsoft Office PowerPoint</Application>
  <PresentationFormat>عرض على الشاشة (3:4)‏</PresentationFormat>
  <Paragraphs>48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تجاور</vt:lpstr>
      <vt:lpstr>Department of Anesthesia Techniques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Anesthesia Techniques</dc:title>
  <dc:creator>Maher</dc:creator>
  <cp:lastModifiedBy>s touch 1</cp:lastModifiedBy>
  <cp:revision>31</cp:revision>
  <dcterms:created xsi:type="dcterms:W3CDTF">2023-01-21T08:51:48Z</dcterms:created>
  <dcterms:modified xsi:type="dcterms:W3CDTF">2025-01-15T05:36:37Z</dcterms:modified>
</cp:coreProperties>
</file>