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05/08/1446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05/08/1446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05/08/1446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05/08/1446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05/08/1446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05/08/1446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05/08/1446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05/08/1446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05/08/1446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05/08/1446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05/08/1446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05/08/1446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404665"/>
            <a:ext cx="7772400" cy="3456383"/>
          </a:xfrm>
        </p:spPr>
        <p:txBody>
          <a:bodyPr>
            <a:normAutofit fontScale="90000"/>
          </a:bodyPr>
          <a:lstStyle/>
          <a:p>
            <a:r>
              <a:rPr lang="ar-IQ" dirty="0" smtClean="0"/>
              <a:t/>
            </a:r>
            <a:br>
              <a:rPr lang="ar-IQ" dirty="0" smtClean="0"/>
            </a:br>
            <a:r>
              <a:rPr lang="ar-IQ" sz="2700" dirty="0" smtClean="0"/>
              <a:t>وزارة التعليم العالي والبحث العلمي </a:t>
            </a:r>
            <a:br>
              <a:rPr lang="ar-IQ" sz="2700" dirty="0" smtClean="0"/>
            </a:br>
            <a:r>
              <a:rPr lang="ar-IQ" sz="2700" dirty="0" smtClean="0"/>
              <a:t>جامعة المستقبل </a:t>
            </a:r>
            <a:br>
              <a:rPr lang="ar-IQ" sz="2700" dirty="0" smtClean="0"/>
            </a:br>
            <a:r>
              <a:rPr lang="ar-IQ" sz="2700" dirty="0" smtClean="0"/>
              <a:t>هندسة تقنيات البناء والانشاءات </a:t>
            </a:r>
            <a:r>
              <a:rPr lang="ar-IQ" dirty="0" smtClean="0"/>
              <a:t/>
            </a:r>
            <a:br>
              <a:rPr lang="ar-IQ" dirty="0" smtClean="0"/>
            </a:br>
            <a:r>
              <a:rPr lang="ar-IQ" dirty="0" smtClean="0"/>
              <a:t/>
            </a:r>
            <a:br>
              <a:rPr lang="ar-IQ" dirty="0" smtClean="0"/>
            </a:br>
            <a:r>
              <a:rPr lang="ar-IQ" dirty="0"/>
              <a:t/>
            </a:r>
            <a:br>
              <a:rPr lang="ar-IQ" dirty="0"/>
            </a:br>
            <a:r>
              <a:rPr lang="ar-IQ" dirty="0" smtClean="0"/>
              <a:t>الحاسبة والذكاء الاصطناعي </a:t>
            </a:r>
            <a:br>
              <a:rPr lang="ar-IQ" dirty="0" smtClean="0"/>
            </a:br>
            <a:endParaRPr lang="ar-IQ" dirty="0"/>
          </a:p>
        </p:txBody>
      </p:sp>
      <p:sp>
        <p:nvSpPr>
          <p:cNvPr id="3" name="عنوان فرعي 2"/>
          <p:cNvSpPr>
            <a:spLocks noGrp="1"/>
          </p:cNvSpPr>
          <p:nvPr>
            <p:ph type="subTitle" idx="1"/>
          </p:nvPr>
        </p:nvSpPr>
        <p:spPr>
          <a:xfrm>
            <a:off x="1371600" y="4365104"/>
            <a:ext cx="6400800" cy="2304256"/>
          </a:xfrm>
        </p:spPr>
        <p:txBody>
          <a:bodyPr>
            <a:normAutofit fontScale="92500" lnSpcReduction="20000"/>
          </a:bodyPr>
          <a:lstStyle/>
          <a:p>
            <a:r>
              <a:rPr lang="ar-IQ" dirty="0" smtClean="0">
                <a:solidFill>
                  <a:schemeClr val="tx1"/>
                </a:solidFill>
              </a:rPr>
              <a:t>اعداد </a:t>
            </a:r>
          </a:p>
          <a:p>
            <a:r>
              <a:rPr lang="ar-IQ" dirty="0" err="1" smtClean="0">
                <a:solidFill>
                  <a:schemeClr val="tx1"/>
                </a:solidFill>
              </a:rPr>
              <a:t>م.م</a:t>
            </a:r>
            <a:r>
              <a:rPr lang="ar-IQ" dirty="0" smtClean="0">
                <a:solidFill>
                  <a:schemeClr val="tx1"/>
                </a:solidFill>
              </a:rPr>
              <a:t> محمد جواد كاظم </a:t>
            </a:r>
          </a:p>
          <a:p>
            <a:r>
              <a:rPr lang="ar-IQ" dirty="0" smtClean="0">
                <a:solidFill>
                  <a:schemeClr val="tx1"/>
                </a:solidFill>
              </a:rPr>
              <a:t>مرحلة ثانية </a:t>
            </a:r>
          </a:p>
          <a:p>
            <a:r>
              <a:rPr lang="ar-IQ" dirty="0" smtClean="0">
                <a:solidFill>
                  <a:schemeClr val="tx1"/>
                </a:solidFill>
              </a:rPr>
              <a:t>صباحي + مسائي </a:t>
            </a:r>
          </a:p>
          <a:p>
            <a:r>
              <a:rPr lang="ar-IQ" dirty="0" smtClean="0">
                <a:solidFill>
                  <a:schemeClr val="tx1"/>
                </a:solidFill>
              </a:rPr>
              <a:t>2024-2025</a:t>
            </a:r>
            <a:endParaRPr lang="ar-IQ" dirty="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8640"/>
            <a:ext cx="1963737" cy="1878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7316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أمن الشبكات وفهم تهديداتها</a:t>
            </a:r>
          </a:p>
        </p:txBody>
      </p:sp>
      <p:sp>
        <p:nvSpPr>
          <p:cNvPr id="3" name="عنصر نائب للمحتوى 2"/>
          <p:cNvSpPr>
            <a:spLocks noGrp="1"/>
          </p:cNvSpPr>
          <p:nvPr>
            <p:ph idx="1"/>
          </p:nvPr>
        </p:nvSpPr>
        <p:spPr/>
        <p:txBody>
          <a:bodyPr/>
          <a:lstStyle/>
          <a:p>
            <a:pPr marL="0" indent="0">
              <a:buNone/>
            </a:pPr>
            <a:r>
              <a:rPr lang="ar-IQ" dirty="0"/>
              <a:t>أساسيات أمن </a:t>
            </a:r>
            <a:r>
              <a:rPr lang="ar-IQ" dirty="0" smtClean="0"/>
              <a:t>الشبكات:</a:t>
            </a:r>
          </a:p>
          <a:p>
            <a:pPr marL="0" indent="0">
              <a:buNone/>
            </a:pPr>
            <a:endParaRPr lang="ar-IQ" dirty="0"/>
          </a:p>
          <a:p>
            <a:pPr marL="0" indent="0">
              <a:buNone/>
            </a:pPr>
            <a:r>
              <a:rPr lang="ar-IQ" dirty="0" smtClean="0"/>
              <a:t>أمن الشبكات: </a:t>
            </a:r>
            <a:r>
              <a:rPr lang="ar-IQ" dirty="0"/>
              <a:t>هو مجال يهدف إلى حماية المعلومات والأنظمة من التهديدات الإلكترونية. </a:t>
            </a:r>
            <a:endParaRPr lang="ar-IQ" dirty="0" smtClean="0"/>
          </a:p>
          <a:p>
            <a:pPr marL="0" indent="0">
              <a:buNone/>
            </a:pPr>
            <a:r>
              <a:rPr lang="ar-IQ" dirty="0" smtClean="0"/>
              <a:t>يتضمن </a:t>
            </a:r>
            <a:r>
              <a:rPr lang="ar-IQ" dirty="0"/>
              <a:t>تقنيات وإجراءات تهدف إلى تأمين البيانات وضمان استمرارية الأعمال.</a:t>
            </a:r>
          </a:p>
        </p:txBody>
      </p:sp>
    </p:spTree>
    <p:extLst>
      <p:ext uri="{BB962C8B-B14F-4D97-AF65-F5344CB8AC3E}">
        <p14:creationId xmlns:p14="http://schemas.microsoft.com/office/powerpoint/2010/main" val="2108167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التهديدات الشائعة لأمن الشبكات</a:t>
            </a:r>
          </a:p>
        </p:txBody>
      </p:sp>
      <p:sp>
        <p:nvSpPr>
          <p:cNvPr id="3" name="عنصر نائب للمحتوى 2"/>
          <p:cNvSpPr>
            <a:spLocks noGrp="1"/>
          </p:cNvSpPr>
          <p:nvPr>
            <p:ph idx="1"/>
          </p:nvPr>
        </p:nvSpPr>
        <p:spPr/>
        <p:txBody>
          <a:bodyPr/>
          <a:lstStyle/>
          <a:p>
            <a:pPr marL="0" indent="0">
              <a:buNone/>
            </a:pPr>
            <a:r>
              <a:rPr lang="ar-IQ" dirty="0" smtClean="0"/>
              <a:t>1- الهجمات </a:t>
            </a:r>
            <a:r>
              <a:rPr lang="ar-IQ" dirty="0"/>
              <a:t>الإلكترونية </a:t>
            </a:r>
            <a:r>
              <a:rPr lang="en-US" dirty="0" smtClean="0"/>
              <a:t>Cyber </a:t>
            </a:r>
            <a:r>
              <a:rPr lang="en-US" dirty="0"/>
              <a:t>Attacks): </a:t>
            </a:r>
            <a:endParaRPr lang="ar-IQ" dirty="0" smtClean="0"/>
          </a:p>
          <a:p>
            <a:pPr marL="0" indent="0">
              <a:buNone/>
            </a:pPr>
            <a:r>
              <a:rPr lang="ar-IQ" dirty="0" smtClean="0"/>
              <a:t>تشمل </a:t>
            </a:r>
            <a:r>
              <a:rPr lang="ar-IQ" dirty="0"/>
              <a:t>البرمجيات الخبيثة، وهجمات </a:t>
            </a:r>
            <a:r>
              <a:rPr lang="ar-IQ" dirty="0" err="1"/>
              <a:t>التصيد</a:t>
            </a:r>
            <a:r>
              <a:rPr lang="ar-IQ" dirty="0"/>
              <a:t> </a:t>
            </a:r>
            <a:r>
              <a:rPr lang="ar-IQ" dirty="0" smtClean="0"/>
              <a:t>الاحتيالي.</a:t>
            </a:r>
          </a:p>
          <a:p>
            <a:pPr marL="0" indent="0">
              <a:buNone/>
            </a:pPr>
            <a:r>
              <a:rPr lang="ar-IQ" dirty="0" smtClean="0"/>
              <a:t> 2- اختراقات </a:t>
            </a:r>
            <a:r>
              <a:rPr lang="ar-IQ" dirty="0"/>
              <a:t>البيانات </a:t>
            </a:r>
            <a:r>
              <a:rPr lang="en-US" dirty="0" smtClean="0"/>
              <a:t>Data </a:t>
            </a:r>
            <a:r>
              <a:rPr lang="en-US" dirty="0"/>
              <a:t>Breaches): </a:t>
            </a:r>
            <a:r>
              <a:rPr lang="ar-IQ" dirty="0"/>
              <a:t>تسريب المعلومات الحساسة بسبب ضعف الحماية</a:t>
            </a:r>
            <a:r>
              <a:rPr lang="ar-IQ" dirty="0" smtClean="0"/>
              <a:t>.</a:t>
            </a:r>
          </a:p>
          <a:p>
            <a:pPr marL="0" indent="0">
              <a:buNone/>
            </a:pPr>
            <a:r>
              <a:rPr lang="ar-IQ" dirty="0" smtClean="0"/>
              <a:t>3- الهجمات </a:t>
            </a:r>
            <a:r>
              <a:rPr lang="ar-IQ" dirty="0"/>
              <a:t>على البنية التحتية </a:t>
            </a:r>
            <a:r>
              <a:rPr lang="en-US" dirty="0" smtClean="0"/>
              <a:t>Infrastructure </a:t>
            </a:r>
            <a:r>
              <a:rPr lang="en-US" dirty="0"/>
              <a:t>Attacks): </a:t>
            </a:r>
            <a:r>
              <a:rPr lang="ar-IQ" dirty="0"/>
              <a:t>تستهدف شبكات الاتصال والخوادم لتعطيل الخدمات</a:t>
            </a:r>
            <a:r>
              <a:rPr lang="ar-IQ" dirty="0" smtClean="0"/>
              <a:t>.</a:t>
            </a:r>
          </a:p>
          <a:p>
            <a:pPr marL="0" indent="0">
              <a:buNone/>
            </a:pPr>
            <a:r>
              <a:rPr lang="ar-IQ" dirty="0" smtClean="0"/>
              <a:t>4- الهندسة الاجتماعية</a:t>
            </a:r>
            <a:r>
              <a:rPr lang="en-US" dirty="0" smtClean="0"/>
              <a:t>Social </a:t>
            </a:r>
            <a:r>
              <a:rPr lang="en-US" dirty="0"/>
              <a:t>Engineering): </a:t>
            </a:r>
            <a:r>
              <a:rPr lang="ar-IQ" dirty="0"/>
              <a:t>خداع المستخدمين للكشف عن معلومات حساسة</a:t>
            </a:r>
          </a:p>
        </p:txBody>
      </p:sp>
    </p:spTree>
    <p:extLst>
      <p:ext uri="{BB962C8B-B14F-4D97-AF65-F5344CB8AC3E}">
        <p14:creationId xmlns:p14="http://schemas.microsoft.com/office/powerpoint/2010/main" val="4064246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مستقبل الحاسب والذكاء الاصطناعي</a:t>
            </a:r>
          </a:p>
        </p:txBody>
      </p:sp>
      <p:sp>
        <p:nvSpPr>
          <p:cNvPr id="3" name="عنصر نائب للمحتوى 2"/>
          <p:cNvSpPr>
            <a:spLocks noGrp="1"/>
          </p:cNvSpPr>
          <p:nvPr>
            <p:ph idx="1"/>
          </p:nvPr>
        </p:nvSpPr>
        <p:spPr/>
        <p:txBody>
          <a:bodyPr/>
          <a:lstStyle/>
          <a:p>
            <a:pPr marL="0" indent="0">
              <a:buNone/>
            </a:pPr>
            <a:r>
              <a:rPr lang="ar-IQ" dirty="0"/>
              <a:t>مع استمرار التقدم التكنولوجي، من المتوقع أن يشهد الذكاء الاصطناعي تطورات كبيرة تشمل تحسين </a:t>
            </a:r>
            <a:r>
              <a:rPr lang="ar-IQ" dirty="0" smtClean="0"/>
              <a:t>القدرات</a:t>
            </a:r>
          </a:p>
          <a:p>
            <a:pPr marL="0" indent="0">
              <a:buNone/>
            </a:pPr>
            <a:r>
              <a:rPr lang="ar-IQ" dirty="0"/>
              <a:t>التحليلية للأنظمة، وزيادة اندماج الذكاء الاصطناعي في حياتنا اليومية. المستقبل يحمل وعودًا كبيرة ولكنه يتطلب أيضًا مراعاة الجوانب الأخلاقية والاجتماعية.</a:t>
            </a:r>
          </a:p>
        </p:txBody>
      </p:sp>
    </p:spTree>
    <p:extLst>
      <p:ext uri="{BB962C8B-B14F-4D97-AF65-F5344CB8AC3E}">
        <p14:creationId xmlns:p14="http://schemas.microsoft.com/office/powerpoint/2010/main" val="4143236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What is a Network?</a:t>
            </a:r>
            <a:endParaRPr lang="ar-IQ" dirty="0"/>
          </a:p>
        </p:txBody>
      </p:sp>
      <p:sp>
        <p:nvSpPr>
          <p:cNvPr id="3" name="عنصر نائب للمحتوى 2"/>
          <p:cNvSpPr>
            <a:spLocks noGrp="1"/>
          </p:cNvSpPr>
          <p:nvPr>
            <p:ph idx="1"/>
          </p:nvPr>
        </p:nvSpPr>
        <p:spPr/>
        <p:txBody>
          <a:bodyPr/>
          <a:lstStyle/>
          <a:p>
            <a:pPr marL="0" indent="0">
              <a:buNone/>
            </a:pPr>
            <a:r>
              <a:rPr lang="ar-IQ" dirty="0">
                <a:solidFill>
                  <a:srgbClr val="FF0000"/>
                </a:solidFill>
              </a:rPr>
              <a:t>الشبكة</a:t>
            </a:r>
            <a:r>
              <a:rPr lang="ar-IQ" dirty="0"/>
              <a:t> </a:t>
            </a:r>
            <a:r>
              <a:rPr lang="ar-IQ" dirty="0" smtClean="0"/>
              <a:t>: عبارة </a:t>
            </a:r>
            <a:r>
              <a:rPr lang="ar-IQ" dirty="0"/>
              <a:t>عن نظام من الأجهزة أو العقد المترابطة التي تتواصل مع بعضها البعض لمشاركة الموارد أو البيانات أو الخدمات. يمكن أن تشمل هذه الأجهزة أجهزة الكمبيوتر والخوادم وأجهزة التوجيه والمفاتيح وغيرها من الأجهزة. تتيح الشبكات الاتصال عبر مناطق صغيرة مثل المنازل والمكاتب أو مناطق واسعة النطاق مثل المدن والبلدان.</a:t>
            </a:r>
          </a:p>
        </p:txBody>
      </p:sp>
    </p:spTree>
    <p:extLst>
      <p:ext uri="{BB962C8B-B14F-4D97-AF65-F5344CB8AC3E}">
        <p14:creationId xmlns:p14="http://schemas.microsoft.com/office/powerpoint/2010/main" val="2055000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Types of Networks</a:t>
            </a:r>
            <a:endParaRPr lang="ar-IQ" dirty="0"/>
          </a:p>
        </p:txBody>
      </p:sp>
      <p:sp>
        <p:nvSpPr>
          <p:cNvPr id="3" name="عنصر نائب للمحتوى 2"/>
          <p:cNvSpPr>
            <a:spLocks noGrp="1"/>
          </p:cNvSpPr>
          <p:nvPr>
            <p:ph idx="1"/>
          </p:nvPr>
        </p:nvSpPr>
        <p:spPr/>
        <p:txBody>
          <a:bodyPr>
            <a:normAutofit fontScale="92500" lnSpcReduction="20000"/>
          </a:bodyPr>
          <a:lstStyle/>
          <a:p>
            <a:pPr marL="0" indent="0">
              <a:buNone/>
            </a:pPr>
            <a:r>
              <a:rPr lang="ar-IQ" dirty="0"/>
              <a:t>يمكن تصنيف الشبكات بناءً على حجمها أو غرضها أو التكنولوجيا المستخدمة فيها. وفيما يلي بعض الأنواع الشائعة</a:t>
            </a:r>
            <a:r>
              <a:rPr lang="ar-IQ" dirty="0" smtClean="0"/>
              <a:t>:</a:t>
            </a:r>
          </a:p>
          <a:p>
            <a:pPr marL="514350" indent="-514350">
              <a:buFont typeface="+mj-lt"/>
              <a:buAutoNum type="arabicPeriod"/>
            </a:pPr>
            <a:r>
              <a:rPr lang="ar-IQ" dirty="0" smtClean="0">
                <a:solidFill>
                  <a:srgbClr val="FF0000"/>
                </a:solidFill>
              </a:rPr>
              <a:t>الشبكة </a:t>
            </a:r>
            <a:r>
              <a:rPr lang="ar-IQ" dirty="0">
                <a:solidFill>
                  <a:srgbClr val="FF0000"/>
                </a:solidFill>
              </a:rPr>
              <a:t>الشخصية </a:t>
            </a:r>
            <a:r>
              <a:rPr lang="en-US" dirty="0" smtClean="0">
                <a:solidFill>
                  <a:srgbClr val="FF0000"/>
                </a:solidFill>
              </a:rPr>
              <a:t> (</a:t>
            </a:r>
            <a:r>
              <a:rPr lang="en-US" dirty="0" smtClean="0"/>
              <a:t>PAN</a:t>
            </a:r>
            <a:r>
              <a:rPr lang="en-US" dirty="0"/>
              <a:t>):</a:t>
            </a:r>
            <a:r>
              <a:rPr lang="ar-IQ" dirty="0"/>
              <a:t>تُستخدم للاتصال بين الأجهزة القريبة (على سبيل المثال، اتصالات البلوتوث بين الهاتف والساعة الذكية</a:t>
            </a:r>
            <a:r>
              <a:rPr lang="ar-IQ" dirty="0" smtClean="0"/>
              <a:t>).</a:t>
            </a:r>
          </a:p>
          <a:p>
            <a:pPr marL="0" indent="0">
              <a:buNone/>
            </a:pPr>
            <a:r>
              <a:rPr lang="ar-IQ" dirty="0" smtClean="0"/>
              <a:t>المدى</a:t>
            </a:r>
            <a:r>
              <a:rPr lang="ar-IQ" dirty="0"/>
              <a:t>: عادةً بضعة أمتار</a:t>
            </a:r>
            <a:r>
              <a:rPr lang="ar-IQ" dirty="0" smtClean="0"/>
              <a:t>.</a:t>
            </a:r>
          </a:p>
          <a:p>
            <a:pPr marL="0" indent="0">
              <a:buNone/>
            </a:pPr>
            <a:r>
              <a:rPr lang="ar-IQ" dirty="0" smtClean="0">
                <a:solidFill>
                  <a:srgbClr val="FF0000"/>
                </a:solidFill>
              </a:rPr>
              <a:t>2-الشبكة </a:t>
            </a:r>
            <a:r>
              <a:rPr lang="ar-IQ" dirty="0">
                <a:solidFill>
                  <a:srgbClr val="FF0000"/>
                </a:solidFill>
              </a:rPr>
              <a:t>المحلية </a:t>
            </a:r>
            <a:r>
              <a:rPr lang="en-US" dirty="0" smtClean="0"/>
              <a:t>LAN):</a:t>
            </a:r>
            <a:r>
              <a:rPr lang="ar-IQ" dirty="0" smtClean="0"/>
              <a:t>) تربط </a:t>
            </a:r>
            <a:r>
              <a:rPr lang="ar-IQ" dirty="0"/>
              <a:t>الأجهزة داخل منطقة جغرافية صغيرة مثل المنزل أو المكتب أو المبنى</a:t>
            </a:r>
            <a:r>
              <a:rPr lang="ar-IQ" dirty="0" smtClean="0"/>
              <a:t>.</a:t>
            </a:r>
          </a:p>
          <a:p>
            <a:pPr marL="0" indent="0">
              <a:buNone/>
            </a:pPr>
            <a:r>
              <a:rPr lang="ar-IQ" dirty="0" smtClean="0"/>
              <a:t>تُستخدم </a:t>
            </a:r>
            <a:r>
              <a:rPr lang="ar-IQ" dirty="0"/>
              <a:t>عادةً لمشاركة الملفات ومشاركة الموارد (على سبيل المثال، الطابعات).مثال: شبكات </a:t>
            </a:r>
            <a:r>
              <a:rPr lang="en-US" dirty="0"/>
              <a:t>Ethernet </a:t>
            </a:r>
            <a:r>
              <a:rPr lang="ar-IQ" dirty="0"/>
              <a:t>أو </a:t>
            </a:r>
            <a:r>
              <a:rPr lang="en-US" dirty="0"/>
              <a:t>Wi-Fi </a:t>
            </a:r>
            <a:r>
              <a:rPr lang="ar-IQ" dirty="0"/>
              <a:t>في المكتب.</a:t>
            </a:r>
          </a:p>
        </p:txBody>
      </p:sp>
    </p:spTree>
    <p:extLst>
      <p:ext uri="{BB962C8B-B14F-4D97-AF65-F5344CB8AC3E}">
        <p14:creationId xmlns:p14="http://schemas.microsoft.com/office/powerpoint/2010/main" val="611821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6632"/>
            <a:ext cx="8229600" cy="6624736"/>
          </a:xfrm>
        </p:spPr>
        <p:txBody>
          <a:bodyPr/>
          <a:lstStyle/>
          <a:p>
            <a:pPr marL="0" indent="0">
              <a:buNone/>
            </a:pPr>
            <a:r>
              <a:rPr lang="ar-IQ" dirty="0" smtClean="0">
                <a:solidFill>
                  <a:srgbClr val="FF0000"/>
                </a:solidFill>
              </a:rPr>
              <a:t>3- شبكة </a:t>
            </a:r>
            <a:r>
              <a:rPr lang="ar-IQ" dirty="0">
                <a:solidFill>
                  <a:srgbClr val="FF0000"/>
                </a:solidFill>
              </a:rPr>
              <a:t>المنطقة الواسعة </a:t>
            </a:r>
            <a:endParaRPr lang="ar-IQ" dirty="0" smtClean="0">
              <a:solidFill>
                <a:srgbClr val="FF0000"/>
              </a:solidFill>
            </a:endParaRPr>
          </a:p>
          <a:p>
            <a:pPr marL="0" indent="0">
              <a:buNone/>
            </a:pPr>
            <a:r>
              <a:rPr lang="en-US" dirty="0" smtClean="0"/>
              <a:t> (WAN</a:t>
            </a:r>
            <a:r>
              <a:rPr lang="en-US" dirty="0"/>
              <a:t>):</a:t>
            </a:r>
            <a:r>
              <a:rPr lang="ar-IQ" dirty="0"/>
              <a:t>تمتد إلى مناطق جغرافية كبيرة، مثل المدن أو البلدان أو حتى </a:t>
            </a:r>
            <a:r>
              <a:rPr lang="ar-IQ" dirty="0" smtClean="0"/>
              <a:t>القارات </a:t>
            </a:r>
          </a:p>
          <a:p>
            <a:pPr marL="0" indent="0">
              <a:buNone/>
            </a:pPr>
            <a:r>
              <a:rPr lang="ar-IQ" dirty="0" smtClean="0"/>
              <a:t>مثال</a:t>
            </a:r>
            <a:r>
              <a:rPr lang="ar-IQ" dirty="0"/>
              <a:t>: الإنترنت هو أكبر شبكة منطقة واسعة</a:t>
            </a:r>
            <a:r>
              <a:rPr lang="ar-IQ" dirty="0" smtClean="0"/>
              <a:t>.</a:t>
            </a:r>
          </a:p>
          <a:p>
            <a:pPr marL="0" indent="0">
              <a:buNone/>
            </a:pPr>
            <a:r>
              <a:rPr lang="ar-IQ" dirty="0" smtClean="0">
                <a:solidFill>
                  <a:srgbClr val="FF0000"/>
                </a:solidFill>
              </a:rPr>
              <a:t>شبكة </a:t>
            </a:r>
            <a:r>
              <a:rPr lang="ar-IQ" dirty="0">
                <a:solidFill>
                  <a:srgbClr val="FF0000"/>
                </a:solidFill>
              </a:rPr>
              <a:t>المنطقة الحضرية </a:t>
            </a:r>
            <a:r>
              <a:rPr lang="en-US" dirty="0" smtClean="0"/>
              <a:t>MAN):</a:t>
            </a:r>
            <a:r>
              <a:rPr lang="ar-IQ" dirty="0" smtClean="0"/>
              <a:t>) تغطي </a:t>
            </a:r>
            <a:r>
              <a:rPr lang="ar-IQ" dirty="0"/>
              <a:t>مدينة أو حرمًا جامعيًا كبيرًا</a:t>
            </a:r>
            <a:r>
              <a:rPr lang="ar-IQ" dirty="0" smtClean="0"/>
              <a:t>.</a:t>
            </a:r>
          </a:p>
          <a:p>
            <a:pPr marL="0" indent="0">
              <a:buNone/>
            </a:pPr>
            <a:r>
              <a:rPr lang="ar-IQ" dirty="0" smtClean="0"/>
              <a:t>أكبر </a:t>
            </a:r>
            <a:r>
              <a:rPr lang="ar-IQ" dirty="0"/>
              <a:t>من شبكة </a:t>
            </a:r>
            <a:r>
              <a:rPr lang="ar-IQ" dirty="0">
                <a:solidFill>
                  <a:srgbClr val="FF0000"/>
                </a:solidFill>
              </a:rPr>
              <a:t>المنطقة المحلية </a:t>
            </a:r>
            <a:r>
              <a:rPr lang="en-US" dirty="0" smtClean="0"/>
              <a:t>LAN</a:t>
            </a:r>
            <a:r>
              <a:rPr lang="en-US" dirty="0"/>
              <a:t>) </a:t>
            </a:r>
            <a:r>
              <a:rPr lang="ar-IQ" dirty="0" smtClean="0"/>
              <a:t>) ولكنها </a:t>
            </a:r>
            <a:r>
              <a:rPr lang="ar-IQ" dirty="0"/>
              <a:t>أصغر من شبكة المنطقة الواسعة (</a:t>
            </a:r>
            <a:r>
              <a:rPr lang="en-US" dirty="0"/>
              <a:t>WAN).</a:t>
            </a:r>
            <a:r>
              <a:rPr lang="ar-IQ" dirty="0"/>
              <a:t>مثال: شبكات </a:t>
            </a:r>
            <a:r>
              <a:rPr lang="en-US" dirty="0"/>
              <a:t>Wi-Fi </a:t>
            </a:r>
            <a:r>
              <a:rPr lang="ar-IQ" dirty="0"/>
              <a:t>على مستوى المدينة</a:t>
            </a:r>
            <a:r>
              <a:rPr lang="ar-IQ" dirty="0" smtClean="0"/>
              <a:t>.</a:t>
            </a:r>
          </a:p>
          <a:p>
            <a:pPr marL="0" indent="0">
              <a:buNone/>
            </a:pPr>
            <a:r>
              <a:rPr lang="ar-IQ" dirty="0" smtClean="0">
                <a:solidFill>
                  <a:srgbClr val="FF0000"/>
                </a:solidFill>
              </a:rPr>
              <a:t>شبكة </a:t>
            </a:r>
            <a:r>
              <a:rPr lang="ar-IQ" dirty="0">
                <a:solidFill>
                  <a:srgbClr val="FF0000"/>
                </a:solidFill>
              </a:rPr>
              <a:t>منطقة الحرم </a:t>
            </a:r>
            <a:r>
              <a:rPr lang="ar-IQ" dirty="0" smtClean="0">
                <a:solidFill>
                  <a:srgbClr val="FF0000"/>
                </a:solidFill>
              </a:rPr>
              <a:t>الجامعي </a:t>
            </a:r>
            <a:r>
              <a:rPr lang="en-US" dirty="0" smtClean="0"/>
              <a:t>CAN):</a:t>
            </a:r>
            <a:r>
              <a:rPr lang="ar-IQ" dirty="0" smtClean="0"/>
              <a:t>) تربط </a:t>
            </a:r>
            <a:r>
              <a:rPr lang="ar-IQ" dirty="0"/>
              <a:t>بين شبكات المنطقة المحلية المتعددة داخل منطقة معينة، مثل الحرم الجامعي </a:t>
            </a:r>
            <a:r>
              <a:rPr lang="ar-IQ" dirty="0" smtClean="0"/>
              <a:t>أو </a:t>
            </a:r>
            <a:r>
              <a:rPr lang="ar-IQ" dirty="0"/>
              <a:t>المؤسسي.</a:t>
            </a:r>
          </a:p>
        </p:txBody>
      </p:sp>
    </p:spTree>
    <p:extLst>
      <p:ext uri="{BB962C8B-B14F-4D97-AF65-F5344CB8AC3E}">
        <p14:creationId xmlns:p14="http://schemas.microsoft.com/office/powerpoint/2010/main" val="339844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6632"/>
            <a:ext cx="8229600" cy="6009531"/>
          </a:xfrm>
        </p:spPr>
        <p:txBody>
          <a:bodyPr/>
          <a:lstStyle/>
          <a:p>
            <a:pPr marL="0" indent="0">
              <a:buNone/>
            </a:pPr>
            <a:r>
              <a:rPr lang="ar-IQ" dirty="0" smtClean="0">
                <a:solidFill>
                  <a:srgbClr val="FF0000"/>
                </a:solidFill>
              </a:rPr>
              <a:t>4- الشبكة </a:t>
            </a:r>
            <a:r>
              <a:rPr lang="ar-IQ" dirty="0">
                <a:solidFill>
                  <a:srgbClr val="FF0000"/>
                </a:solidFill>
              </a:rPr>
              <a:t>المحلية اللاسلكية </a:t>
            </a:r>
            <a:r>
              <a:rPr lang="en-US" dirty="0" smtClean="0"/>
              <a:t>(WLAN):</a:t>
            </a:r>
            <a:r>
              <a:rPr lang="ar-IQ" dirty="0" smtClean="0"/>
              <a:t> نسخة </a:t>
            </a:r>
            <a:r>
              <a:rPr lang="ar-IQ" dirty="0"/>
              <a:t>لاسلكية من الشبكة المحلية، تستخدم عادةً شبكة </a:t>
            </a:r>
            <a:r>
              <a:rPr lang="en-US" dirty="0"/>
              <a:t>Wi-Fi </a:t>
            </a:r>
            <a:r>
              <a:rPr lang="ar-IQ" dirty="0"/>
              <a:t>للاتصال</a:t>
            </a:r>
            <a:r>
              <a:rPr lang="ar-IQ" dirty="0" smtClean="0"/>
              <a:t>.</a:t>
            </a:r>
          </a:p>
          <a:p>
            <a:pPr marL="0" indent="0">
              <a:buNone/>
            </a:pPr>
            <a:r>
              <a:rPr lang="ar-IQ" dirty="0" smtClean="0">
                <a:solidFill>
                  <a:srgbClr val="FF0000"/>
                </a:solidFill>
              </a:rPr>
              <a:t>5- الشبكة </a:t>
            </a:r>
            <a:r>
              <a:rPr lang="ar-IQ" dirty="0">
                <a:solidFill>
                  <a:srgbClr val="FF0000"/>
                </a:solidFill>
              </a:rPr>
              <a:t>الخاصة الافتراضية </a:t>
            </a:r>
            <a:r>
              <a:rPr lang="en-US" dirty="0" smtClean="0">
                <a:solidFill>
                  <a:srgbClr val="FF0000"/>
                </a:solidFill>
              </a:rPr>
              <a:t> </a:t>
            </a:r>
            <a:r>
              <a:rPr lang="en-US" dirty="0" smtClean="0"/>
              <a:t>(VPN</a:t>
            </a:r>
            <a:r>
              <a:rPr lang="en-US" dirty="0"/>
              <a:t>):</a:t>
            </a:r>
            <a:r>
              <a:rPr lang="ar-IQ" dirty="0"/>
              <a:t>تنشئ اتصالاً آمنًا ومشفرًا عبر شبكة عامة مثل </a:t>
            </a:r>
            <a:r>
              <a:rPr lang="ar-IQ" dirty="0" smtClean="0"/>
              <a:t>الإنترنت . تُستخدم </a:t>
            </a:r>
            <a:r>
              <a:rPr lang="ar-IQ" dirty="0"/>
              <a:t>غالبًا للعمل عن بُعد أو الوصول إلى الموارد المقيدة</a:t>
            </a:r>
            <a:r>
              <a:rPr lang="ar-IQ" dirty="0" smtClean="0"/>
              <a:t>.</a:t>
            </a:r>
          </a:p>
          <a:p>
            <a:pPr marL="0" indent="0">
              <a:buNone/>
            </a:pPr>
            <a:r>
              <a:rPr lang="ar-IQ" dirty="0" smtClean="0">
                <a:solidFill>
                  <a:srgbClr val="FF0000"/>
                </a:solidFill>
              </a:rPr>
              <a:t>6- شبكة </a:t>
            </a:r>
            <a:r>
              <a:rPr lang="ar-IQ" dirty="0">
                <a:solidFill>
                  <a:srgbClr val="FF0000"/>
                </a:solidFill>
              </a:rPr>
              <a:t>منطقة التخزين </a:t>
            </a:r>
            <a:r>
              <a:rPr lang="en-US" dirty="0" smtClean="0"/>
              <a:t>(SAN):</a:t>
            </a:r>
            <a:r>
              <a:rPr lang="ar-IQ" dirty="0" smtClean="0"/>
              <a:t> شبكة </a:t>
            </a:r>
            <a:r>
              <a:rPr lang="ar-IQ" dirty="0"/>
              <a:t>عالية السرعة توفر الوصول إلى تخزين البيانات على مستوى الكتلة.</a:t>
            </a:r>
          </a:p>
        </p:txBody>
      </p:sp>
    </p:spTree>
    <p:extLst>
      <p:ext uri="{BB962C8B-B14F-4D97-AF65-F5344CB8AC3E}">
        <p14:creationId xmlns:p14="http://schemas.microsoft.com/office/powerpoint/2010/main" val="2220830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Basic Network Components</a:t>
            </a:r>
            <a:endParaRPr lang="ar-IQ" dirty="0"/>
          </a:p>
        </p:txBody>
      </p:sp>
      <p:sp>
        <p:nvSpPr>
          <p:cNvPr id="3" name="عنصر نائب للمحتوى 2"/>
          <p:cNvSpPr>
            <a:spLocks noGrp="1"/>
          </p:cNvSpPr>
          <p:nvPr>
            <p:ph idx="1"/>
          </p:nvPr>
        </p:nvSpPr>
        <p:spPr>
          <a:xfrm>
            <a:off x="457200" y="1600200"/>
            <a:ext cx="8229600" cy="5069160"/>
          </a:xfrm>
        </p:spPr>
        <p:txBody>
          <a:bodyPr>
            <a:normAutofit lnSpcReduction="10000"/>
          </a:bodyPr>
          <a:lstStyle/>
          <a:p>
            <a:pPr marL="514350" indent="-514350">
              <a:buFont typeface="+mj-lt"/>
              <a:buAutoNum type="arabicPeriod"/>
            </a:pPr>
            <a:r>
              <a:rPr lang="ar-IQ" dirty="0">
                <a:solidFill>
                  <a:schemeClr val="tx2"/>
                </a:solidFill>
              </a:rPr>
              <a:t>المكونات الأساسية </a:t>
            </a:r>
            <a:r>
              <a:rPr lang="ar-IQ" dirty="0" smtClean="0">
                <a:solidFill>
                  <a:schemeClr val="tx2"/>
                </a:solidFill>
              </a:rPr>
              <a:t>للشبكة</a:t>
            </a:r>
          </a:p>
          <a:p>
            <a:pPr marL="0" indent="0">
              <a:buNone/>
            </a:pPr>
            <a:r>
              <a:rPr lang="ar-IQ" dirty="0" smtClean="0"/>
              <a:t>تتضمن </a:t>
            </a:r>
            <a:r>
              <a:rPr lang="ar-IQ" dirty="0"/>
              <a:t>كل شبكة، بغض النظر عن حجمها، مكونات رئيسية تمكنها من أداء </a:t>
            </a:r>
            <a:r>
              <a:rPr lang="ar-IQ" dirty="0" smtClean="0"/>
              <a:t>وظائفها :</a:t>
            </a:r>
          </a:p>
          <a:p>
            <a:pPr marL="0" indent="0">
              <a:buNone/>
            </a:pPr>
            <a:r>
              <a:rPr lang="ar-IQ" dirty="0" smtClean="0">
                <a:solidFill>
                  <a:srgbClr val="FF0000"/>
                </a:solidFill>
              </a:rPr>
              <a:t>المكونات المادية </a:t>
            </a:r>
            <a:r>
              <a:rPr lang="ar-IQ" dirty="0" smtClean="0"/>
              <a:t>: الأجهزة </a:t>
            </a:r>
            <a:r>
              <a:rPr lang="ar-IQ" dirty="0"/>
              <a:t>الطرفية (العقد): أجهزة الكمبيوتر والهواتف الذكية والطابعات وأجهزة إنترنت الأشياء</a:t>
            </a:r>
            <a:r>
              <a:rPr lang="ar-IQ" dirty="0" smtClean="0"/>
              <a:t>.</a:t>
            </a:r>
          </a:p>
          <a:p>
            <a:pPr marL="0" indent="0">
              <a:buNone/>
            </a:pPr>
            <a:r>
              <a:rPr lang="ar-IQ" dirty="0" smtClean="0">
                <a:solidFill>
                  <a:srgbClr val="FF0000"/>
                </a:solidFill>
              </a:rPr>
              <a:t>أجهزة </a:t>
            </a:r>
            <a:r>
              <a:rPr lang="ar-IQ" dirty="0">
                <a:solidFill>
                  <a:srgbClr val="FF0000"/>
                </a:solidFill>
              </a:rPr>
              <a:t>الشبكة</a:t>
            </a:r>
            <a:r>
              <a:rPr lang="ar-IQ" dirty="0"/>
              <a:t>: أجهزة التوجيه والمفاتيح والمحاور ونقاط الوصول التي تربط الأجهزة ببعضها </a:t>
            </a:r>
            <a:r>
              <a:rPr lang="ar-IQ" dirty="0" smtClean="0"/>
              <a:t>البعض .</a:t>
            </a:r>
          </a:p>
          <a:p>
            <a:pPr marL="0" indent="0">
              <a:buNone/>
            </a:pPr>
            <a:r>
              <a:rPr lang="ar-IQ" dirty="0" smtClean="0">
                <a:solidFill>
                  <a:srgbClr val="FF0000"/>
                </a:solidFill>
              </a:rPr>
              <a:t>وسائط </a:t>
            </a:r>
            <a:r>
              <a:rPr lang="ar-IQ" dirty="0">
                <a:solidFill>
                  <a:srgbClr val="FF0000"/>
                </a:solidFill>
              </a:rPr>
              <a:t>النقل</a:t>
            </a:r>
            <a:r>
              <a:rPr lang="ar-IQ" dirty="0"/>
              <a:t>: الوسائط المادية مثل كابلات </a:t>
            </a:r>
            <a:r>
              <a:rPr lang="ar-IQ" dirty="0" err="1" smtClean="0"/>
              <a:t>إيرثلنك</a:t>
            </a:r>
            <a:r>
              <a:rPr lang="ar-IQ" dirty="0" smtClean="0"/>
              <a:t> أو </a:t>
            </a:r>
            <a:r>
              <a:rPr lang="ar-IQ" dirty="0"/>
              <a:t>الألياف الضوئية أو الإشارات اللاسلكية (مثل </a:t>
            </a:r>
            <a:r>
              <a:rPr lang="en-US" dirty="0"/>
              <a:t>Wi-Fi </a:t>
            </a:r>
            <a:r>
              <a:rPr lang="ar-IQ" dirty="0"/>
              <a:t>والموجات الراديوية).</a:t>
            </a:r>
          </a:p>
        </p:txBody>
      </p:sp>
    </p:spTree>
    <p:extLst>
      <p:ext uri="{BB962C8B-B14F-4D97-AF65-F5344CB8AC3E}">
        <p14:creationId xmlns:p14="http://schemas.microsoft.com/office/powerpoint/2010/main" val="1326898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Software Components</a:t>
            </a:r>
            <a:endParaRPr lang="ar-IQ" dirty="0"/>
          </a:p>
        </p:txBody>
      </p:sp>
      <p:sp>
        <p:nvSpPr>
          <p:cNvPr id="3" name="عنصر نائب للمحتوى 2"/>
          <p:cNvSpPr>
            <a:spLocks noGrp="1"/>
          </p:cNvSpPr>
          <p:nvPr>
            <p:ph idx="1"/>
          </p:nvPr>
        </p:nvSpPr>
        <p:spPr/>
        <p:txBody>
          <a:bodyPr/>
          <a:lstStyle/>
          <a:p>
            <a:pPr marL="0" indent="0">
              <a:buNone/>
            </a:pPr>
            <a:r>
              <a:rPr lang="ar-IQ" dirty="0" smtClean="0"/>
              <a:t>2- مكونات </a:t>
            </a:r>
            <a:r>
              <a:rPr lang="ar-IQ" dirty="0"/>
              <a:t>البرامج</a:t>
            </a:r>
            <a:r>
              <a:rPr lang="ar-IQ" dirty="0" smtClean="0"/>
              <a:t>:</a:t>
            </a:r>
          </a:p>
          <a:p>
            <a:r>
              <a:rPr lang="ar-IQ" dirty="0" smtClean="0"/>
              <a:t>أنظمة </a:t>
            </a:r>
            <a:r>
              <a:rPr lang="ar-IQ" dirty="0"/>
              <a:t>التشغيل: إدارة الأجهزة المتصلة بالشبكة </a:t>
            </a:r>
            <a:r>
              <a:rPr lang="ar-IQ" dirty="0" smtClean="0"/>
              <a:t>على </a:t>
            </a:r>
            <a:r>
              <a:rPr lang="ar-IQ" dirty="0"/>
              <a:t>سبيل المثال</a:t>
            </a:r>
            <a:r>
              <a:rPr lang="ar-IQ" dirty="0" smtClean="0"/>
              <a:t>،( </a:t>
            </a:r>
            <a:r>
              <a:rPr lang="en-US" dirty="0"/>
              <a:t>Windows Server</a:t>
            </a:r>
            <a:r>
              <a:rPr lang="en-US" dirty="0" smtClean="0"/>
              <a:t>،( </a:t>
            </a:r>
            <a:r>
              <a:rPr lang="en-US" dirty="0"/>
              <a:t>Linux</a:t>
            </a:r>
            <a:r>
              <a:rPr lang="en-US" dirty="0" smtClean="0"/>
              <a:t>)</a:t>
            </a:r>
          </a:p>
          <a:p>
            <a:r>
              <a:rPr lang="en-US" dirty="0" smtClean="0"/>
              <a:t>.</a:t>
            </a:r>
            <a:r>
              <a:rPr lang="ar-IQ" dirty="0"/>
              <a:t>برامج إدارة الشبكة: أدوات لمراقبة الشبكة </a:t>
            </a:r>
            <a:r>
              <a:rPr lang="ar-IQ" dirty="0" smtClean="0"/>
              <a:t>وتكوينها .</a:t>
            </a:r>
          </a:p>
          <a:p>
            <a:r>
              <a:rPr lang="ar-IQ" dirty="0" smtClean="0"/>
              <a:t>البروتوكولات</a:t>
            </a:r>
            <a:r>
              <a:rPr lang="ar-IQ" dirty="0"/>
              <a:t>: تحديد كيفية نقل البيانات، على سبيل المثال، </a:t>
            </a:r>
            <a:r>
              <a:rPr lang="en-US" dirty="0"/>
              <a:t>TCP/IP، HTTP، FTP.</a:t>
            </a:r>
            <a:endParaRPr lang="ar-IQ" dirty="0"/>
          </a:p>
        </p:txBody>
      </p:sp>
    </p:spTree>
    <p:extLst>
      <p:ext uri="{BB962C8B-B14F-4D97-AF65-F5344CB8AC3E}">
        <p14:creationId xmlns:p14="http://schemas.microsoft.com/office/powerpoint/2010/main" val="1736040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Network Protocols</a:t>
            </a:r>
            <a:endParaRPr lang="ar-IQ" dirty="0"/>
          </a:p>
        </p:txBody>
      </p:sp>
      <p:sp>
        <p:nvSpPr>
          <p:cNvPr id="3" name="عنصر نائب للمحتوى 2"/>
          <p:cNvSpPr>
            <a:spLocks noGrp="1"/>
          </p:cNvSpPr>
          <p:nvPr>
            <p:ph idx="1"/>
          </p:nvPr>
        </p:nvSpPr>
        <p:spPr/>
        <p:txBody>
          <a:bodyPr/>
          <a:lstStyle/>
          <a:p>
            <a:pPr marL="0" indent="0">
              <a:buNone/>
            </a:pPr>
            <a:r>
              <a:rPr lang="ar-IQ" dirty="0" smtClean="0"/>
              <a:t>3- بروتوكولات </a:t>
            </a:r>
            <a:r>
              <a:rPr lang="ar-IQ" dirty="0"/>
              <a:t>الشبكة</a:t>
            </a:r>
            <a:r>
              <a:rPr lang="ar-IQ" dirty="0" smtClean="0"/>
              <a:t>:</a:t>
            </a:r>
          </a:p>
          <a:p>
            <a:pPr marL="0" indent="0">
              <a:buNone/>
            </a:pPr>
            <a:r>
              <a:rPr lang="ar-IQ" dirty="0" smtClean="0"/>
              <a:t>تحديد </a:t>
            </a:r>
            <a:r>
              <a:rPr lang="ar-IQ" dirty="0"/>
              <a:t>القواعد والاتفاقيات الخاصة بتبادل </a:t>
            </a:r>
            <a:r>
              <a:rPr lang="ar-IQ" dirty="0" smtClean="0"/>
              <a:t>البيانات . الأمثلة:</a:t>
            </a:r>
            <a:r>
              <a:rPr lang="en-US" dirty="0"/>
              <a:t>TCP/IP: </a:t>
            </a:r>
            <a:r>
              <a:rPr lang="ar-IQ" dirty="0"/>
              <a:t>أساس الاتصالات عبر الإنترنت.</a:t>
            </a:r>
            <a:r>
              <a:rPr lang="en-US" dirty="0"/>
              <a:t>DNS: </a:t>
            </a:r>
            <a:r>
              <a:rPr lang="ar-IQ" dirty="0"/>
              <a:t>حل أسماء النطاقات إلى عناوين </a:t>
            </a:r>
            <a:r>
              <a:rPr lang="en-US" dirty="0"/>
              <a:t>IP.DHCP: </a:t>
            </a:r>
            <a:r>
              <a:rPr lang="ar-IQ" dirty="0"/>
              <a:t>تعيين عناوين </a:t>
            </a:r>
            <a:r>
              <a:rPr lang="en-US" dirty="0"/>
              <a:t>IP </a:t>
            </a:r>
            <a:r>
              <a:rPr lang="ar-IQ" dirty="0"/>
              <a:t>بشكل ديناميكي.</a:t>
            </a:r>
          </a:p>
        </p:txBody>
      </p:sp>
    </p:spTree>
    <p:extLst>
      <p:ext uri="{BB962C8B-B14F-4D97-AF65-F5344CB8AC3E}">
        <p14:creationId xmlns:p14="http://schemas.microsoft.com/office/powerpoint/2010/main" val="2482007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Networking Services</a:t>
            </a:r>
            <a:endParaRPr lang="ar-IQ" dirty="0"/>
          </a:p>
        </p:txBody>
      </p:sp>
      <p:sp>
        <p:nvSpPr>
          <p:cNvPr id="3" name="عنصر نائب للمحتوى 2"/>
          <p:cNvSpPr>
            <a:spLocks noGrp="1"/>
          </p:cNvSpPr>
          <p:nvPr>
            <p:ph idx="1"/>
          </p:nvPr>
        </p:nvSpPr>
        <p:spPr/>
        <p:txBody>
          <a:bodyPr>
            <a:normAutofit fontScale="92500" lnSpcReduction="10000"/>
          </a:bodyPr>
          <a:lstStyle/>
          <a:p>
            <a:pPr marL="0" indent="0">
              <a:buNone/>
            </a:pPr>
            <a:r>
              <a:rPr lang="ar-IQ" dirty="0" smtClean="0">
                <a:solidFill>
                  <a:schemeClr val="accent6"/>
                </a:solidFill>
              </a:rPr>
              <a:t>4- خدمات </a:t>
            </a:r>
            <a:r>
              <a:rPr lang="ar-IQ" dirty="0">
                <a:solidFill>
                  <a:schemeClr val="accent6"/>
                </a:solidFill>
              </a:rPr>
              <a:t>الشبكات</a:t>
            </a:r>
            <a:r>
              <a:rPr lang="ar-IQ" dirty="0" smtClean="0">
                <a:solidFill>
                  <a:schemeClr val="accent6"/>
                </a:solidFill>
              </a:rPr>
              <a:t>:</a:t>
            </a:r>
          </a:p>
          <a:p>
            <a:r>
              <a:rPr lang="ar-IQ" dirty="0" smtClean="0"/>
              <a:t>نظام </a:t>
            </a:r>
            <a:r>
              <a:rPr lang="ar-IQ" dirty="0"/>
              <a:t>أسماء النطاقات </a:t>
            </a:r>
            <a:r>
              <a:rPr lang="en-US" dirty="0" smtClean="0"/>
              <a:t>DNS)</a:t>
            </a:r>
            <a:endParaRPr lang="ar-IQ" dirty="0" smtClean="0"/>
          </a:p>
          <a:p>
            <a:r>
              <a:rPr lang="ar-IQ" dirty="0" smtClean="0"/>
              <a:t>خوادم </a:t>
            </a:r>
            <a:r>
              <a:rPr lang="ar-IQ" dirty="0"/>
              <a:t>البريد </a:t>
            </a:r>
            <a:r>
              <a:rPr lang="ar-IQ" dirty="0" smtClean="0"/>
              <a:t>الإلكتروني </a:t>
            </a:r>
          </a:p>
          <a:p>
            <a:r>
              <a:rPr lang="ar-IQ" dirty="0" smtClean="0"/>
              <a:t>خدمات </a:t>
            </a:r>
            <a:r>
              <a:rPr lang="ar-IQ" dirty="0"/>
              <a:t>مشاركة </a:t>
            </a:r>
            <a:r>
              <a:rPr lang="ar-IQ" dirty="0" smtClean="0"/>
              <a:t>الملفات </a:t>
            </a:r>
          </a:p>
          <a:p>
            <a:pPr marL="0" indent="0">
              <a:buNone/>
            </a:pPr>
            <a:r>
              <a:rPr lang="ar-IQ" dirty="0" smtClean="0">
                <a:solidFill>
                  <a:schemeClr val="accent6"/>
                </a:solidFill>
              </a:rPr>
              <a:t>5- مكونات الأمان : </a:t>
            </a:r>
          </a:p>
          <a:p>
            <a:pPr marL="0" indent="0">
              <a:buNone/>
            </a:pPr>
            <a:r>
              <a:rPr lang="ar-IQ" dirty="0" smtClean="0"/>
              <a:t>جدران </a:t>
            </a:r>
            <a:r>
              <a:rPr lang="ar-IQ" dirty="0"/>
              <a:t>الحماية: تحمي الشبكة من الوصول غير المصرح </a:t>
            </a:r>
            <a:r>
              <a:rPr lang="ar-IQ" dirty="0" smtClean="0"/>
              <a:t>به .</a:t>
            </a:r>
          </a:p>
          <a:p>
            <a:pPr marL="0" indent="0">
              <a:buNone/>
            </a:pPr>
            <a:r>
              <a:rPr lang="ar-IQ" dirty="0" smtClean="0"/>
              <a:t>برامج </a:t>
            </a:r>
            <a:r>
              <a:rPr lang="ar-IQ" dirty="0"/>
              <a:t>مكافحة الفيروسات/البرامج الضارة: تحمي الأجهزة من التهديدات</a:t>
            </a:r>
            <a:r>
              <a:rPr lang="ar-IQ" dirty="0" smtClean="0"/>
              <a:t>.</a:t>
            </a:r>
          </a:p>
          <a:p>
            <a:pPr marL="0" indent="0">
              <a:buNone/>
            </a:pPr>
            <a:r>
              <a:rPr lang="ar-IQ" dirty="0" smtClean="0"/>
              <a:t>التشفير</a:t>
            </a:r>
            <a:r>
              <a:rPr lang="ar-IQ" dirty="0"/>
              <a:t>: يؤمن البيانات أثناء النقل وفي حالة السكون.</a:t>
            </a:r>
          </a:p>
        </p:txBody>
      </p:sp>
    </p:spTree>
    <p:extLst>
      <p:ext uri="{BB962C8B-B14F-4D97-AF65-F5344CB8AC3E}">
        <p14:creationId xmlns:p14="http://schemas.microsoft.com/office/powerpoint/2010/main" val="4151632620"/>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662</Words>
  <Application>Microsoft Office PowerPoint</Application>
  <PresentationFormat>عرض على الشاشة (3:4)‏</PresentationFormat>
  <Paragraphs>60</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سمة Office</vt:lpstr>
      <vt:lpstr> وزارة التعليم العالي والبحث العلمي  جامعة المستقبل  هندسة تقنيات البناء والانشاءات    الحاسبة والذكاء الاصطناعي  </vt:lpstr>
      <vt:lpstr>What is a Network?</vt:lpstr>
      <vt:lpstr>Types of Networks</vt:lpstr>
      <vt:lpstr>عرض تقديمي في PowerPoint</vt:lpstr>
      <vt:lpstr>عرض تقديمي في PowerPoint</vt:lpstr>
      <vt:lpstr>Basic Network Components</vt:lpstr>
      <vt:lpstr>Software Components</vt:lpstr>
      <vt:lpstr>Network Protocols</vt:lpstr>
      <vt:lpstr>Networking Services</vt:lpstr>
      <vt:lpstr>أمن الشبكات وفهم تهديداتها</vt:lpstr>
      <vt:lpstr>التهديدات الشائعة لأمن الشبكات</vt:lpstr>
      <vt:lpstr>مستقبل الحاسب والذكاء الاصطناعي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الحاسبة والذكاء الاصطناعي </dc:title>
  <dc:creator>TECHNO</dc:creator>
  <cp:lastModifiedBy>Maher</cp:lastModifiedBy>
  <cp:revision>22</cp:revision>
  <dcterms:created xsi:type="dcterms:W3CDTF">2025-01-21T20:40:16Z</dcterms:created>
  <dcterms:modified xsi:type="dcterms:W3CDTF">2025-02-03T07:21:01Z</dcterms:modified>
</cp:coreProperties>
</file>