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890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629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4618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944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422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198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1257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219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8707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>
              <a:solidFill>
                <a:srgbClr val="D2D2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377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A476A62-4C65-48A4-A72B-9AA32D1FA024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IQ">
              <a:solidFill>
                <a:srgbClr val="D2D2D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374F905-346C-454E-B794-3C514721F637}" type="datetimeFigureOut">
              <a:rPr lang="ar-IQ" smtClean="0">
                <a:solidFill>
                  <a:srgbClr val="D2D2D2"/>
                </a:solidFill>
              </a:rPr>
              <a:pPr/>
              <a:t>20/08/1445</a:t>
            </a:fld>
            <a:endParaRPr lang="ar-IQ">
              <a:solidFill>
                <a:srgbClr val="D2D2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341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4320480" cy="1065361"/>
          </a:xfrm>
        </p:spPr>
        <p:txBody>
          <a:bodyPr>
            <a:noAutofit/>
          </a:bodyPr>
          <a:lstStyle/>
          <a:p>
            <a:pPr marR="5715" algn="ctr">
              <a:spcBef>
                <a:spcPts val="100"/>
              </a:spcBef>
            </a:pP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Department</a:t>
            </a:r>
            <a:r>
              <a:rPr lang="en-US" sz="2000" b="1" spc="25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of</a:t>
            </a:r>
            <a:r>
              <a:rPr lang="en-US" sz="2000" b="1" spc="-1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Anesthesia</a:t>
            </a:r>
            <a:r>
              <a:rPr lang="en-US" sz="2000" b="1" spc="-20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effectLst/>
                <a:latin typeface="Cambria"/>
                <a:ea typeface="Times New Roman"/>
              </a:rPr>
              <a:t>Techniques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05940" y="1916832"/>
            <a:ext cx="6518388" cy="864096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Andalus" pitchFamily="18" charset="-78"/>
                <a:ea typeface="+mj-ea"/>
                <a:cs typeface="Andalus" pitchFamily="18" charset="-78"/>
              </a:rPr>
              <a:t>Gastrointestinal tract(G.I.T)</a:t>
            </a:r>
            <a:endParaRPr lang="ar-IQ" sz="44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image2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60232" y="332655"/>
            <a:ext cx="1728192" cy="1352707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0033" y="332656"/>
            <a:ext cx="1656184" cy="1352707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789916" y="4594758"/>
            <a:ext cx="271260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Zahraa</a:t>
            </a:r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Tariq 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583852" y="4594758"/>
            <a:ext cx="259718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Dr.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Rawaa</a:t>
            </a:r>
            <a:r>
              <a:rPr lang="en-US" sz="28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Awad</a:t>
            </a:r>
            <a:endParaRPr lang="ar-IQ" sz="2800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105447" y="3212976"/>
            <a:ext cx="1035861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Lec.</a:t>
            </a:r>
            <a:r>
              <a:rPr lang="en-US" sz="32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8</a:t>
            </a:r>
            <a:endParaRPr lang="ar-IQ" b="1" dirty="0">
              <a:solidFill>
                <a:prstClr val="black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707904" y="5517231"/>
            <a:ext cx="1830949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IQ" sz="3200" b="1" dirty="0">
                <a:solidFill>
                  <a:prstClr val="black"/>
                </a:solidFill>
                <a:latin typeface="Andalus" pitchFamily="18" charset="-78"/>
                <a:cs typeface="Andalus" pitchFamily="18" charset="-78"/>
              </a:rPr>
              <a:t>المرحلة الاولى</a:t>
            </a:r>
          </a:p>
        </p:txBody>
      </p:sp>
    </p:spTree>
    <p:extLst>
      <p:ext uri="{BB962C8B-B14F-4D97-AF65-F5344CB8AC3E}">
        <p14:creationId xmlns:p14="http://schemas.microsoft.com/office/powerpoint/2010/main" val="19393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496" y="116632"/>
            <a:ext cx="9001000" cy="6741368"/>
          </a:xfrm>
        </p:spPr>
        <p:txBody>
          <a:bodyPr>
            <a:normAutofit fontScale="92500"/>
          </a:bodyPr>
          <a:lstStyle/>
          <a:p>
            <a:pPr marL="114300" indent="0" algn="l" rtl="0">
              <a:buNone/>
            </a:pPr>
            <a:r>
              <a:rPr lang="en-US" sz="3500" b="1" dirty="0" smtClean="0">
                <a:latin typeface="Andalus" pitchFamily="18" charset="-78"/>
                <a:cs typeface="Andalus" pitchFamily="18" charset="-78"/>
              </a:rPr>
              <a:t>3-Pancreas</a:t>
            </a:r>
            <a:r>
              <a:rPr lang="en-US" sz="3500" b="1" dirty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114300" indent="0" algn="l" rtl="0">
              <a:buNone/>
            </a:pPr>
            <a:r>
              <a:rPr lang="en-US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 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pancreas is an elongated, tapered organ located across the </a:t>
            </a:r>
          </a:p>
          <a:p>
            <a:pPr marL="114300" indent="0" algn="l" rt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back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of the belly, behind the stomach.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sz="3000" b="1" dirty="0" smtClean="0">
                <a:latin typeface="Andalus" pitchFamily="18" charset="-78"/>
                <a:cs typeface="Andalus" pitchFamily="18" charset="-78"/>
              </a:rPr>
              <a:t>Functions </a:t>
            </a:r>
            <a:r>
              <a:rPr lang="en-US" sz="3000" b="1" dirty="0">
                <a:latin typeface="Andalus" pitchFamily="18" charset="-78"/>
                <a:cs typeface="Andalus" pitchFamily="18" charset="-78"/>
              </a:rPr>
              <a:t>of The Pancreas: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The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pancreas has digestive and hormonal functions: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1.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The exocrine gland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in the pancreas secretes enzymes that </a:t>
            </a:r>
          </a:p>
          <a:p>
            <a:pPr marL="114300" indent="0" algn="l" rt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help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break down carbohydrates, fats, proteins, and acids in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the duodenum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The endocrine gland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produces hormones such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as</a:t>
            </a:r>
          </a:p>
          <a:p>
            <a:pPr marL="628650" indent="-514350" algn="l" rtl="0">
              <a:buFont typeface="+mj-lt"/>
              <a:buAutoNum type="alphaUcPeriod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Insulin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and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glucagon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,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which regulate blood glucose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levels. </a:t>
            </a:r>
          </a:p>
          <a:p>
            <a:pPr marL="628650" indent="-514350" algn="l" rtl="0">
              <a:buFont typeface="+mj-lt"/>
              <a:buAutoNum type="alphaUcPeriod"/>
            </a:pPr>
            <a:r>
              <a:rPr lang="en-US" sz="2800" b="1" dirty="0" err="1">
                <a:latin typeface="Andalus" pitchFamily="18" charset="-78"/>
                <a:cs typeface="Andalus" pitchFamily="18" charset="-78"/>
              </a:rPr>
              <a:t>S</a:t>
            </a:r>
            <a:r>
              <a:rPr lang="en-US" sz="2800" b="1" dirty="0" err="1" smtClean="0">
                <a:latin typeface="Andalus" pitchFamily="18" charset="-78"/>
                <a:cs typeface="Andalus" pitchFamily="18" charset="-78"/>
              </a:rPr>
              <a:t>omatostatin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,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 which inhibits insulin and glucagon from being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released</a:t>
            </a:r>
            <a:r>
              <a:rPr lang="en-US" dirty="0">
                <a:latin typeface="Andalus" pitchFamily="18" charset="-78"/>
                <a:cs typeface="Andalus" pitchFamily="18" charset="-78"/>
              </a:rPr>
              <a:t>.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54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13690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561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696744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>
                <a:latin typeface="Andalus" pitchFamily="18" charset="-78"/>
                <a:cs typeface="Andalus" pitchFamily="18" charset="-78"/>
              </a:rPr>
              <a:t>The G.I.T comprises</a:t>
            </a:r>
          </a:p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1. The Gastrointestinal Tract</a:t>
            </a:r>
          </a:p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2. Accessory Organs.</a:t>
            </a:r>
          </a:p>
          <a:p>
            <a:pPr algn="l" rtl="0"/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gastrointestinal tract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consists of the oral cavity,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pharynx, esophagus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, stomach, small intestine, and large intestine.</a:t>
            </a:r>
          </a:p>
          <a:p>
            <a:pPr algn="l" rtl="0"/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accessory organs are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the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628650" indent="-514350" algn="l" rtl="0">
              <a:buFont typeface="+mj-lt"/>
              <a:buAutoNum type="arabicPeriod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Teeth</a:t>
            </a:r>
          </a:p>
          <a:p>
            <a:pPr marL="628650" indent="-514350" algn="l" rtl="0">
              <a:buFont typeface="+mj-lt"/>
              <a:buAutoNum type="arabicPeriod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Tongue</a:t>
            </a:r>
          </a:p>
          <a:p>
            <a:pPr marL="628650" indent="-514350" algn="l" rtl="0">
              <a:buFont typeface="+mj-lt"/>
              <a:buAutoNum type="arabicPeriod"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G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landular organs such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as salivary glands, liver, gallbladder,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.and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pancreas</a:t>
            </a:r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47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332656"/>
            <a:ext cx="8208912" cy="6068144"/>
          </a:xfrm>
        </p:spPr>
        <p:txBody>
          <a:bodyPr>
            <a:noAutofit/>
          </a:bodyPr>
          <a:lstStyle/>
          <a:p>
            <a:pPr algn="l" rtl="0"/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Functions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of G.I.T:</a:t>
            </a: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1. Digest and absorb food. </a:t>
            </a: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Excrete the waste products.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Oral Cavity:</a:t>
            </a:r>
          </a:p>
          <a:p>
            <a:pPr algn="just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Is the 1st part of G.I.T.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Functions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of Oral Cavity:</a:t>
            </a: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1. Mechanical processing via the action of the teeth, </a:t>
            </a:r>
          </a:p>
          <a:p>
            <a:pPr marL="114300" indent="0" algn="just" rt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tongue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, and palatal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surfaces.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Lubrication by mixing food material with mucus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 </a:t>
            </a: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and salivary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gland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secretion.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  <a:p>
            <a:pPr marL="114300" indent="0" algn="just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3. Limited digestion of carbohydrates and lipids</a:t>
            </a:r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49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640"/>
            <a:ext cx="8460432" cy="6669360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The Pharynx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❖ The pharynx serves as a passageway of food material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to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esophagus.</a:t>
            </a:r>
          </a:p>
          <a:p>
            <a:pPr marL="114300" indent="0" algn="l" rtl="0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Esophagus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❖ The esophagus's primary function is to empty food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materials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into the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stomach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via waves of contraction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of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its muscle known as peristalsis.</a:t>
            </a:r>
          </a:p>
          <a:p>
            <a:pPr marL="114300" indent="0" algn="l" rtl="0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Stomach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❖ Once the food material arrives in the stomach, it can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be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temporarily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stored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and mechanically and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chemically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broken down by the actions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of stomach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acids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and enzymes.</a:t>
            </a:r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080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460432" cy="6858000"/>
          </a:xfrm>
        </p:spPr>
        <p:txBody>
          <a:bodyPr>
            <a:noAutofit/>
          </a:bodyPr>
          <a:lstStyle/>
          <a:p>
            <a:pPr marL="114300" indent="0" algn="just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The Function of Stomach</a:t>
            </a:r>
          </a:p>
          <a:p>
            <a:pPr marL="114300" indent="0" algn="just" rtl="0">
              <a:buNone/>
            </a:pPr>
            <a:r>
              <a:rPr lang="en-US" sz="2600" b="1" dirty="0">
                <a:latin typeface="Andalus" pitchFamily="18" charset="-78"/>
                <a:cs typeface="Andalus" pitchFamily="18" charset="-78"/>
              </a:rPr>
              <a:t>1. Mechanical</a:t>
            </a:r>
          </a:p>
          <a:p>
            <a:pPr marL="114300" indent="0" algn="just" rtl="0">
              <a:buNone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▪ The muscular layers of the stomach assist in the mixing and churning of food that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is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essential in the formation of </a:t>
            </a:r>
            <a:r>
              <a:rPr lang="en-US" sz="2400" dirty="0" err="1">
                <a:latin typeface="Andalus" pitchFamily="18" charset="-78"/>
                <a:cs typeface="Andalus" pitchFamily="18" charset="-78"/>
              </a:rPr>
              <a:t>chyme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114300" indent="0" algn="just" rtl="0">
              <a:buNone/>
            </a:pPr>
            <a:r>
              <a:rPr lang="en-US" sz="2600" b="1" dirty="0">
                <a:latin typeface="Andalus" pitchFamily="18" charset="-78"/>
                <a:cs typeface="Andalus" pitchFamily="18" charset="-78"/>
              </a:rPr>
              <a:t>2. Digestive </a:t>
            </a:r>
          </a:p>
          <a:p>
            <a:pPr marL="114300" indent="0" algn="just" rtl="0">
              <a:buNone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▪ The major function of gastric juice in the stomach is to aid in protein digestion.</a:t>
            </a:r>
          </a:p>
          <a:p>
            <a:pPr marL="114300" indent="0" algn="just" rtl="0">
              <a:buNone/>
            </a:pPr>
            <a:r>
              <a:rPr lang="en-US" sz="2600" b="1" dirty="0">
                <a:latin typeface="Andalus" pitchFamily="18" charset="-78"/>
                <a:cs typeface="Andalus" pitchFamily="18" charset="-78"/>
              </a:rPr>
              <a:t>3. Protective</a:t>
            </a:r>
          </a:p>
          <a:p>
            <a:pPr marL="114300" indent="0" algn="just" rtl="0">
              <a:buNone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▪ The acidity of the stomach brought on by hydrochloric acid destroys most of the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microorganisms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ingested with food.</a:t>
            </a:r>
          </a:p>
          <a:p>
            <a:pPr marL="114300" indent="0" algn="just" rtl="0">
              <a:buNone/>
            </a:pPr>
            <a:r>
              <a:rPr lang="en-US" sz="2600" b="1" dirty="0">
                <a:latin typeface="Andalus" pitchFamily="18" charset="-78"/>
                <a:cs typeface="Andalus" pitchFamily="18" charset="-78"/>
              </a:rPr>
              <a:t>4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. </a:t>
            </a:r>
            <a:r>
              <a:rPr lang="en-US" sz="2600" b="1" dirty="0" err="1">
                <a:latin typeface="Andalus" pitchFamily="18" charset="-78"/>
                <a:cs typeface="Andalus" pitchFamily="18" charset="-78"/>
              </a:rPr>
              <a:t>Hemopoietic</a:t>
            </a:r>
            <a:r>
              <a:rPr lang="en-US" sz="2600" dirty="0"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114300" indent="0" algn="just" rtl="0">
              <a:buNone/>
            </a:pPr>
            <a:r>
              <a:rPr lang="en-US" sz="2400" dirty="0">
                <a:latin typeface="Andalus" pitchFamily="18" charset="-78"/>
                <a:cs typeface="Andalus" pitchFamily="18" charset="-78"/>
              </a:rPr>
              <a:t>▪ The intrinsic factor that produced from the parietal cell of the stomach is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essential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in the absorption of vitamin B12. It binds to B12, allowing for proper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absorption </a:t>
            </a:r>
            <a:r>
              <a:rPr lang="en-US" sz="2400" dirty="0">
                <a:latin typeface="Andalus" pitchFamily="18" charset="-78"/>
                <a:cs typeface="Andalus" pitchFamily="18" charset="-78"/>
              </a:rPr>
              <a:t>at the ileum of the small intestine.</a:t>
            </a:r>
          </a:p>
          <a:p>
            <a:pPr marL="114300" indent="0" algn="just" rtl="0">
              <a:buNone/>
            </a:pP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345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7620000" cy="6068144"/>
          </a:xfrm>
        </p:spPr>
        <p:txBody>
          <a:bodyPr/>
          <a:lstStyle/>
          <a:p>
            <a:pPr marL="114300" indent="0" algn="just" rtl="0">
              <a:buNone/>
            </a:pPr>
            <a:r>
              <a:rPr lang="en-US" sz="3200" b="1" dirty="0">
                <a:latin typeface="Andalus" pitchFamily="18" charset="-78"/>
                <a:cs typeface="Andalus" pitchFamily="18" charset="-78"/>
              </a:rPr>
              <a:t>Small Intestine:</a:t>
            </a:r>
          </a:p>
          <a:p>
            <a:pPr marL="114300" indent="0" algn="just" rtl="0">
              <a:buNone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3200" dirty="0">
                <a:latin typeface="Andalus" pitchFamily="18" charset="-78"/>
                <a:cs typeface="Andalus" pitchFamily="18" charset="-78"/>
              </a:rPr>
              <a:t>small intestine has three segments:</a:t>
            </a:r>
          </a:p>
          <a:p>
            <a:pPr marL="114300" indent="0" algn="just" rtl="0">
              <a:buNone/>
            </a:pPr>
            <a:r>
              <a:rPr lang="en-US" sz="3200" dirty="0">
                <a:latin typeface="Andalus" pitchFamily="18" charset="-78"/>
                <a:cs typeface="Andalus" pitchFamily="18" charset="-78"/>
              </a:rPr>
              <a:t>1. Duodenum</a:t>
            </a:r>
          </a:p>
          <a:p>
            <a:pPr marL="114300" indent="0" algn="just" rtl="0">
              <a:buNone/>
            </a:pPr>
            <a:r>
              <a:rPr lang="en-US" sz="3200" dirty="0">
                <a:latin typeface="Andalus" pitchFamily="18" charset="-78"/>
                <a:cs typeface="Andalus" pitchFamily="18" charset="-78"/>
              </a:rPr>
              <a:t>2. Jejunum</a:t>
            </a:r>
          </a:p>
          <a:p>
            <a:pPr marL="114300" indent="0" algn="just" rtl="0">
              <a:buNone/>
            </a:pPr>
            <a:r>
              <a:rPr lang="en-US" sz="3200" dirty="0">
                <a:latin typeface="Andalus" pitchFamily="18" charset="-78"/>
                <a:cs typeface="Andalus" pitchFamily="18" charset="-78"/>
              </a:rPr>
              <a:t>3. Ileum.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The </a:t>
            </a:r>
            <a:r>
              <a:rPr lang="en-US" sz="3200" dirty="0">
                <a:latin typeface="Andalus" pitchFamily="18" charset="-78"/>
                <a:cs typeface="Andalus" pitchFamily="18" charset="-78"/>
              </a:rPr>
              <a:t>small intestine is the next location where digestion takes</a:t>
            </a:r>
          </a:p>
          <a:p>
            <a:pPr marL="114300" indent="0" algn="just" rtl="0">
              <a:buNone/>
            </a:pPr>
            <a:r>
              <a:rPr lang="en-US" sz="3200" dirty="0">
                <a:latin typeface="Andalus" pitchFamily="18" charset="-78"/>
                <a:cs typeface="Andalus" pitchFamily="18" charset="-78"/>
              </a:rPr>
              <a:t>place.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90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% of food absorption occurs in the small intestine.</a:t>
            </a:r>
          </a:p>
          <a:p>
            <a:pPr marL="11430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93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260648"/>
            <a:ext cx="8280920" cy="6480720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3200" b="1" dirty="0">
                <a:latin typeface="Andalus" pitchFamily="18" charset="-78"/>
                <a:cs typeface="Andalus" pitchFamily="18" charset="-78"/>
              </a:rPr>
              <a:t>Large Intestine:</a:t>
            </a:r>
          </a:p>
          <a:p>
            <a:pPr algn="l" rtl="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The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large intestine consist of 4 parts: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1. The Cecum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Colon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3. Rectum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4. Anal Canal.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Functions </a:t>
            </a:r>
            <a:r>
              <a:rPr lang="en-US" sz="3200" b="1" dirty="0">
                <a:latin typeface="Andalus" pitchFamily="18" charset="-78"/>
                <a:cs typeface="Andalus" pitchFamily="18" charset="-78"/>
              </a:rPr>
              <a:t>of large intestine:</a:t>
            </a:r>
          </a:p>
          <a:p>
            <a:pPr marL="628650" indent="-514350" algn="l" rtl="0">
              <a:lnSpc>
                <a:spcPct val="150000"/>
              </a:lnSpc>
              <a:buAutoNum type="arabicPeriod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Reabsorption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of water and other substances such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as bile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salts.</a:t>
            </a:r>
          </a:p>
          <a:p>
            <a:pPr marL="114300" indent="0" algn="l" rtl="0">
              <a:lnSpc>
                <a:spcPct val="150000"/>
              </a:lnSpc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Prepares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fecal material for ejection from the body.</a:t>
            </a:r>
          </a:p>
          <a:p>
            <a:pPr marL="114300" indent="0" algn="l" rtl="0">
              <a:buNone/>
            </a:pPr>
            <a:endParaRPr lang="en-US" sz="3200" dirty="0">
              <a:latin typeface="Andalus" pitchFamily="18" charset="-78"/>
              <a:cs typeface="Andalus" pitchFamily="18" charset="-78"/>
            </a:endParaRPr>
          </a:p>
          <a:p>
            <a:pPr marL="114300" indent="0" algn="l" rtl="0">
              <a:buNone/>
            </a:pPr>
            <a:endParaRPr lang="ar-IQ" sz="32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62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7"/>
            <a:ext cx="8136903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12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Accessory Glandular Organs </a:t>
            </a:r>
          </a:p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1. Liver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➢ Is the largest gland and one of the vital organ of the body.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Functions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of the liver: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1. Formation and secretion of bile.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2. Nutrients and vitamin metabolism.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3. Inactivated some substances (toxins, steroid, and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other  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hormones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)</a:t>
            </a:r>
          </a:p>
          <a:p>
            <a:pPr marL="114300" indent="0" algn="l" rtl="0">
              <a:buNone/>
            </a:pPr>
            <a:r>
              <a:rPr lang="en-US" sz="2800" dirty="0">
                <a:latin typeface="Andalus" pitchFamily="18" charset="-78"/>
                <a:cs typeface="Andalus" pitchFamily="18" charset="-78"/>
              </a:rPr>
              <a:t>4. Synthesis of plasma proteins.</a:t>
            </a:r>
          </a:p>
          <a:p>
            <a:pPr marL="114300" indent="0" algn="l" rtl="0">
              <a:buNone/>
            </a:pPr>
            <a:r>
              <a:rPr lang="en-US" sz="2800" b="1" dirty="0">
                <a:latin typeface="Andalus" pitchFamily="18" charset="-78"/>
                <a:cs typeface="Andalus" pitchFamily="18" charset="-78"/>
              </a:rPr>
              <a:t>2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. </a:t>
            </a:r>
            <a:r>
              <a:rPr lang="en-US" sz="2800" b="1" dirty="0">
                <a:latin typeface="Andalus" pitchFamily="18" charset="-78"/>
                <a:cs typeface="Andalus" pitchFamily="18" charset="-78"/>
              </a:rPr>
              <a:t>The Gallbladder </a:t>
            </a:r>
          </a:p>
          <a:p>
            <a:pPr marL="114300" indent="0" algn="l" rtl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is a small sac that sits just under the liver.</a:t>
            </a:r>
          </a:p>
          <a:p>
            <a:pPr marL="114300" indent="0" algn="l" rtl="0">
              <a:buNone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 Function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>: storage of bile</a:t>
            </a:r>
            <a:endParaRPr lang="ar-IQ" sz="28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713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مخصص 3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AC2E20"/>
      </a:accent1>
      <a:accent2>
        <a:srgbClr val="FED9A7"/>
      </a:accent2>
      <a:accent3>
        <a:srgbClr val="71685C"/>
      </a:accent3>
      <a:accent4>
        <a:srgbClr val="F7D8D4"/>
      </a:accent4>
      <a:accent5>
        <a:srgbClr val="FFFF00"/>
      </a:accent5>
      <a:accent6>
        <a:srgbClr val="FFFFFF"/>
      </a:accent6>
      <a:hlink>
        <a:srgbClr val="FED9A7"/>
      </a:hlink>
      <a:folHlink>
        <a:srgbClr val="FBE5D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628</Words>
  <Application>Microsoft Office PowerPoint</Application>
  <PresentationFormat>عرض على الشاشة (3:4)‏</PresentationFormat>
  <Paragraphs>86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تجاور</vt:lpstr>
      <vt:lpstr>Department of Anesthesia Techniques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 Techniques</dc:title>
  <dc:creator>Maher</dc:creator>
  <cp:lastModifiedBy>s touch 1</cp:lastModifiedBy>
  <cp:revision>19</cp:revision>
  <dcterms:created xsi:type="dcterms:W3CDTF">2023-03-16T20:44:28Z</dcterms:created>
  <dcterms:modified xsi:type="dcterms:W3CDTF">2024-02-29T16:14:25Z</dcterms:modified>
</cp:coreProperties>
</file>