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4630400" cy="8229600"/>
  <p:notesSz cx="8229600" cy="14630400"/>
  <p:embeddedFontLst>
    <p:embeddedFont>
      <p:font typeface="Alice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Lora" charset="0"/>
      <p:regular r:id="rId18"/>
    </p:embeddedFont>
  </p:embeddedFontLst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677" y="-21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664075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567112" cy="7318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450462-9481-4E2B-BFB7-2DE0653E1FBA}" type="datetimeFigureOut">
              <a:rPr lang="ar-IQ" smtClean="0"/>
              <a:t>06/08/1446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64075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13896975"/>
            <a:ext cx="3567112" cy="7302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9BAB20-A005-4FB8-9134-F86B101C0C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91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42" y="319991"/>
            <a:ext cx="27130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4893" y="3544666"/>
            <a:ext cx="734333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tx2">
                    <a:lumMod val="75000"/>
                  </a:schemeClr>
                </a:solidFill>
              </a:rPr>
              <a:t>كلية العلوم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IQ" sz="3600" b="1" dirty="0">
                <a:solidFill>
                  <a:schemeClr val="tx2">
                    <a:lumMod val="75000"/>
                  </a:schemeClr>
                </a:solidFill>
              </a:rPr>
              <a:t>قسم </a:t>
            </a:r>
            <a:r>
              <a:rPr lang="ar-IQ" sz="3600" b="1" dirty="0" smtClean="0">
                <a:solidFill>
                  <a:schemeClr val="tx2">
                    <a:lumMod val="75000"/>
                  </a:schemeClr>
                </a:solidFill>
              </a:rPr>
              <a:t>التقنيات الاحيائية الطبية</a:t>
            </a:r>
            <a:endParaRPr lang="ar-IQ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IQ" sz="3600" b="1" dirty="0" smtClean="0">
                <a:solidFill>
                  <a:schemeClr val="tx2">
                    <a:lumMod val="75000"/>
                  </a:schemeClr>
                </a:solidFill>
              </a:rPr>
              <a:t>المرحلة الثانية</a:t>
            </a:r>
          </a:p>
          <a:p>
            <a:pPr algn="ctr"/>
            <a:r>
              <a:rPr lang="en-US" sz="3600" b="1" kern="0" spc="-133" dirty="0" err="1" smtClean="0">
                <a:solidFill>
                  <a:schemeClr val="tx2">
                    <a:lumMod val="75000"/>
                  </a:schemeClr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ربط</a:t>
            </a:r>
            <a:r>
              <a:rPr lang="en-US" sz="3600" b="1" kern="0" spc="-133" dirty="0" smtClean="0">
                <a:solidFill>
                  <a:schemeClr val="tx2">
                    <a:lumMod val="75000"/>
                  </a:schemeClr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 </a:t>
            </a:r>
            <a:r>
              <a:rPr lang="en-US" sz="3600" b="1" kern="0" spc="-133" dirty="0" err="1" smtClean="0">
                <a:solidFill>
                  <a:schemeClr val="tx2">
                    <a:lumMod val="75000"/>
                  </a:schemeClr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شبكة</a:t>
            </a:r>
            <a:r>
              <a:rPr lang="en-US" sz="3600" b="1" kern="0" spc="-133" dirty="0" smtClean="0">
                <a:solidFill>
                  <a:schemeClr val="tx2">
                    <a:lumMod val="75000"/>
                  </a:schemeClr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   LAN (Local Area Network)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ar-IQ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087" y="6205120"/>
            <a:ext cx="98614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kern="0" spc="-133" dirty="0">
                <a:solidFill>
                  <a:srgbClr val="002060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م.د ميثم نبيل مقداد        م. نرجس جاسم عماره</a:t>
            </a:r>
          </a:p>
        </p:txBody>
      </p:sp>
    </p:spTree>
    <p:extLst>
      <p:ext uri="{BB962C8B-B14F-4D97-AF65-F5344CB8AC3E}">
        <p14:creationId xmlns:p14="http://schemas.microsoft.com/office/powerpoint/2010/main" val="2673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79621" y="32274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الخاتمة والنتائج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من خلال خطوات الإعداد الصحيحة، يمكن إنشاء شبكة LAN فعالة، تُحسّن من التواصل والعمل الجماعي بين الأفراد.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5422" y="2872978"/>
            <a:ext cx="8440615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ربط شبكة LAN (Local Area Network)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1573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تُعد شبكة LAN من التقنيات الأساسية في عالم الاتصالات، وتُمكن الأفراد من مشاركة الموارد وزيادة الإنتاجية.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29028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مفهوم شبكة LAN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4203263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شبكة محلية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تُربط أجهزة كمبيوتر وأجهزة أخرى في مكان واحد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008995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مشاركة موارد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طباعة، تخزين، إنترنت، مشاركة ملفات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21869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أهمية شبكة LAN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3439775" y="349103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DE6"/>
          </a:solidFill>
          <a:ln/>
        </p:spPr>
      </p:sp>
      <p:sp>
        <p:nvSpPr>
          <p:cNvPr id="5" name="Text 2"/>
          <p:cNvSpPr/>
          <p:nvPr/>
        </p:nvSpPr>
        <p:spPr>
          <a:xfrm>
            <a:off x="1037772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زيادة الإنتاجية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171748" y="3981450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مشاركة الموارد، تبادل المعلومات، التعاون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548098" y="349103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DE6"/>
          </a:solidFill>
          <a:ln/>
        </p:spPr>
      </p:sp>
      <p:sp>
        <p:nvSpPr>
          <p:cNvPr id="8" name="Text 5"/>
          <p:cNvSpPr/>
          <p:nvPr/>
        </p:nvSpPr>
        <p:spPr>
          <a:xfrm>
            <a:off x="6486049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التوفير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280071" y="3981450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تخفيض تكلفة المعدات، توفير الوقت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439775" y="518922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DE6"/>
          </a:solidFill>
          <a:ln/>
        </p:spPr>
      </p:sp>
      <p:sp>
        <p:nvSpPr>
          <p:cNvPr id="11" name="Text 8"/>
          <p:cNvSpPr/>
          <p:nvPr/>
        </p:nvSpPr>
        <p:spPr>
          <a:xfrm>
            <a:off x="1037772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الاستقرار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280190" y="5679638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سهولة إدارة الشبكة، أمان أفضل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021" y="41843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مكونات شبكة LAN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635" y="523327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001375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أجهزة الكمبيوتر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831116" y="6517481"/>
            <a:ext cx="30054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أجهزة متصلة بالشبكة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3978" y="523327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55719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موجه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485340" y="6517481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لربط شبكة LAN بـ إنترنت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203" y="523327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309943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مفتاح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4139565" y="6517481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لربط الأجهزة داخل الشبكة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428" y="5233273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4168" y="60270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كابلات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93790" y="6517481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لإرسال البيانات بين الأجهزة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2110" y="609600"/>
            <a:ext cx="5542359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خطوات إعداد شبكة LAN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299960" y="1745694"/>
            <a:ext cx="30480" cy="5874901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4" name="Shape 2"/>
          <p:cNvSpPr/>
          <p:nvPr/>
        </p:nvSpPr>
        <p:spPr>
          <a:xfrm>
            <a:off x="7534096" y="2229088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5" name="Shape 3"/>
          <p:cNvSpPr/>
          <p:nvPr/>
        </p:nvSpPr>
        <p:spPr>
          <a:xfrm>
            <a:off x="7065824" y="1995011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6" name="Text 4"/>
          <p:cNvSpPr/>
          <p:nvPr/>
        </p:nvSpPr>
        <p:spPr>
          <a:xfrm>
            <a:off x="7244060" y="2078117"/>
            <a:ext cx="142280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8534519" y="1967389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اختيار بنية الشبكة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6320373" y="3337560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9" name="Shape 7"/>
          <p:cNvSpPr/>
          <p:nvPr/>
        </p:nvSpPr>
        <p:spPr>
          <a:xfrm>
            <a:off x="7065824" y="310348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0" name="Text 8"/>
          <p:cNvSpPr/>
          <p:nvPr/>
        </p:nvSpPr>
        <p:spPr>
          <a:xfrm>
            <a:off x="7233583" y="3186589"/>
            <a:ext cx="16323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75930" y="3075861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إعداد البنية التحتية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534096" y="4335185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13" name="Shape 11"/>
          <p:cNvSpPr/>
          <p:nvPr/>
        </p:nvSpPr>
        <p:spPr>
          <a:xfrm>
            <a:off x="7065824" y="4101108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4" name="Text 12"/>
          <p:cNvSpPr/>
          <p:nvPr/>
        </p:nvSpPr>
        <p:spPr>
          <a:xfrm>
            <a:off x="7234297" y="4184213"/>
            <a:ext cx="16192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8534519" y="4073485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تثبيت برامج الشبكة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6320373" y="5332809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824" y="509873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8" name="Text 16"/>
          <p:cNvSpPr/>
          <p:nvPr/>
        </p:nvSpPr>
        <p:spPr>
          <a:xfrm>
            <a:off x="7232749" y="5181838"/>
            <a:ext cx="16490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775930" y="5071110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تكوين إعدادات الشبكة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7534096" y="6330434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6D3CC"/>
          </a:solidFill>
          <a:ln/>
        </p:spPr>
      </p:sp>
      <p:sp>
        <p:nvSpPr>
          <p:cNvPr id="21" name="Shape 19"/>
          <p:cNvSpPr/>
          <p:nvPr/>
        </p:nvSpPr>
        <p:spPr>
          <a:xfrm>
            <a:off x="7065824" y="6096357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22" name="Text 20"/>
          <p:cNvSpPr/>
          <p:nvPr/>
        </p:nvSpPr>
        <p:spPr>
          <a:xfrm>
            <a:off x="7234535" y="6179463"/>
            <a:ext cx="161330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5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8534519" y="6068735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اختبار وتصحيح الأخطاء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28882" y="868561"/>
            <a:ext cx="68213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إعداد البنية التحتية لشبكة LAN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14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040743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كابلات الشبكة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تحديد نوع الكابلات وطريقة التركيب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14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40743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الموجهات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93790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اختيار موجه مناسب للشبكة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14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040743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مفاتيح الشبكة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263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تحديد نوع وعدد مفاتيح الشبكة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16003" y="1516499"/>
            <a:ext cx="7720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إعداد الإعدادات التقنية لشبكة LAN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997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5362" y="3267551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091124" y="2905720"/>
            <a:ext cx="21820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تحديد عناوين IP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91124" y="3396139"/>
            <a:ext cx="21820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لكل جهاز متصل بالشبكة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50463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910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506432" y="4469249"/>
            <a:ext cx="13918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427940" y="4269343"/>
            <a:ext cx="27691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تحديد بروتوكولات الشبكة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427940" y="4759762"/>
            <a:ext cx="27691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مثل TCP/IP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50463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942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507028" y="5832872"/>
            <a:ext cx="13811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4688800" y="5632966"/>
            <a:ext cx="24323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إدارة أمان الشبكة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4688800" y="6123384"/>
            <a:ext cx="24323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كلمات السر وجدران الحماية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72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التحقق من صحة وكفاءة شبكة LAN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742140" y="2768322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5128617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اختبار سرعة الشبكة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742140" y="4290536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تحقق من سرعة نقل البيانات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2768322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180267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اختبار اتصال الأجهزة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3790" y="4290536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تأكد من اتصال جميع الأجهزة بالشبكة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767965" y="5447228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3154442" y="6479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اختبار الأمان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67965" y="6969443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التأكد من عدم وجود ثغرات أمنية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264</Words>
  <Application>Microsoft Office PowerPoint</Application>
  <PresentationFormat>Custom</PresentationFormat>
  <Paragraphs>77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Alice</vt:lpstr>
      <vt:lpstr>Overpass Bold</vt:lpstr>
      <vt:lpstr>Calibri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ALFA</cp:lastModifiedBy>
  <cp:revision>3</cp:revision>
  <dcterms:created xsi:type="dcterms:W3CDTF">2025-01-27T19:30:52Z</dcterms:created>
  <dcterms:modified xsi:type="dcterms:W3CDTF">2025-02-04T10:19:01Z</dcterms:modified>
</cp:coreProperties>
</file>